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amp;ehk=7iTB8rs6riO"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61" r:id="rId3"/>
    <p:sldId id="257" r:id="rId4"/>
    <p:sldId id="262" r:id="rId5"/>
    <p:sldId id="258" r:id="rId6"/>
    <p:sldId id="263" r:id="rId7"/>
    <p:sldId id="264" r:id="rId8"/>
    <p:sldId id="259" r:id="rId9"/>
    <p:sldId id="270"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3" d="100"/>
          <a:sy n="113" d="100"/>
        </p:scale>
        <p:origin x="5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7A23E-CD71-41F7-939B-74736D0831DB}" type="datetimeFigureOut">
              <a:rPr lang="en-GB" smtClean="0"/>
              <a:t>07/11/2017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93DEE-984A-4AC6-80C9-95900D2DA0F7}" type="slidenum">
              <a:rPr lang="en-GB" smtClean="0"/>
              <a:t>‹#›</a:t>
            </a:fld>
            <a:endParaRPr lang="en-GB"/>
          </a:p>
        </p:txBody>
      </p:sp>
    </p:spTree>
    <p:extLst>
      <p:ext uri="{BB962C8B-B14F-4D97-AF65-F5344CB8AC3E}">
        <p14:creationId xmlns:p14="http://schemas.microsoft.com/office/powerpoint/2010/main" val="4073082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 explain the reasons why this exercise came about and which guidance informed it</a:t>
            </a:r>
          </a:p>
        </p:txBody>
      </p:sp>
      <p:sp>
        <p:nvSpPr>
          <p:cNvPr id="4" name="Slide Number Placeholder 3"/>
          <p:cNvSpPr>
            <a:spLocks noGrp="1"/>
          </p:cNvSpPr>
          <p:nvPr>
            <p:ph type="sldNum" sz="quarter" idx="10"/>
          </p:nvPr>
        </p:nvSpPr>
        <p:spPr/>
        <p:txBody>
          <a:bodyPr/>
          <a:lstStyle/>
          <a:p>
            <a:fld id="{C1A93DEE-984A-4AC6-80C9-95900D2DA0F7}" type="slidenum">
              <a:rPr lang="en-GB" smtClean="0"/>
              <a:t>2</a:t>
            </a:fld>
            <a:endParaRPr lang="en-GB"/>
          </a:p>
        </p:txBody>
      </p:sp>
    </p:spTree>
    <p:extLst>
      <p:ext uri="{BB962C8B-B14F-4D97-AF65-F5344CB8AC3E}">
        <p14:creationId xmlns:p14="http://schemas.microsoft.com/office/powerpoint/2010/main" val="2987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arrival of the 2015 PH Curriculum means a rethink about how training locations can deliver registrar training needs</a:t>
            </a:r>
          </a:p>
          <a:p>
            <a:r>
              <a:rPr lang="en-GB" dirty="0"/>
              <a:t>A consultation exercise took place last year to identify areas stakeholders felt were important, and those which they felt it was hard for some training locations to deliver</a:t>
            </a:r>
          </a:p>
        </p:txBody>
      </p:sp>
      <p:sp>
        <p:nvSpPr>
          <p:cNvPr id="4" name="Slide Number Placeholder 3"/>
          <p:cNvSpPr>
            <a:spLocks noGrp="1"/>
          </p:cNvSpPr>
          <p:nvPr>
            <p:ph type="sldNum" sz="quarter" idx="10"/>
          </p:nvPr>
        </p:nvSpPr>
        <p:spPr/>
        <p:txBody>
          <a:bodyPr/>
          <a:lstStyle/>
          <a:p>
            <a:fld id="{C1A93DEE-984A-4AC6-80C9-95900D2DA0F7}" type="slidenum">
              <a:rPr lang="en-GB" smtClean="0"/>
              <a:t>3</a:t>
            </a:fld>
            <a:endParaRPr lang="en-GB"/>
          </a:p>
        </p:txBody>
      </p:sp>
    </p:spTree>
    <p:extLst>
      <p:ext uri="{BB962C8B-B14F-4D97-AF65-F5344CB8AC3E}">
        <p14:creationId xmlns:p14="http://schemas.microsoft.com/office/powerpoint/2010/main" val="304008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training pathway review generate one set of standards</a:t>
            </a:r>
          </a:p>
        </p:txBody>
      </p:sp>
      <p:sp>
        <p:nvSpPr>
          <p:cNvPr id="4" name="Slide Number Placeholder 3"/>
          <p:cNvSpPr>
            <a:spLocks noGrp="1"/>
          </p:cNvSpPr>
          <p:nvPr>
            <p:ph type="sldNum" sz="quarter" idx="10"/>
          </p:nvPr>
        </p:nvSpPr>
        <p:spPr/>
        <p:txBody>
          <a:bodyPr/>
          <a:lstStyle/>
          <a:p>
            <a:fld id="{C1A93DEE-984A-4AC6-80C9-95900D2DA0F7}" type="slidenum">
              <a:rPr lang="en-GB" smtClean="0"/>
              <a:t>4</a:t>
            </a:fld>
            <a:endParaRPr lang="en-GB"/>
          </a:p>
        </p:txBody>
      </p:sp>
    </p:spTree>
    <p:extLst>
      <p:ext uri="{BB962C8B-B14F-4D97-AF65-F5344CB8AC3E}">
        <p14:creationId xmlns:p14="http://schemas.microsoft.com/office/powerpoint/2010/main" val="258869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same time, new standards came from HEE regarding all training locations. These are written with mostly clinical locations in mind but contain important universal quality standards which we must demonstrate we can </a:t>
            </a:r>
            <a:r>
              <a:rPr lang="en-GB" dirty="0" err="1"/>
              <a:t>fulfill</a:t>
            </a:r>
            <a:endParaRPr lang="en-GB" dirty="0"/>
          </a:p>
        </p:txBody>
      </p:sp>
      <p:sp>
        <p:nvSpPr>
          <p:cNvPr id="4" name="Slide Number Placeholder 3"/>
          <p:cNvSpPr>
            <a:spLocks noGrp="1"/>
          </p:cNvSpPr>
          <p:nvPr>
            <p:ph type="sldNum" sz="quarter" idx="10"/>
          </p:nvPr>
        </p:nvSpPr>
        <p:spPr/>
        <p:txBody>
          <a:bodyPr/>
          <a:lstStyle/>
          <a:p>
            <a:fld id="{C1A93DEE-984A-4AC6-80C9-95900D2DA0F7}" type="slidenum">
              <a:rPr lang="en-GB" smtClean="0"/>
              <a:t>5</a:t>
            </a:fld>
            <a:endParaRPr lang="en-GB"/>
          </a:p>
        </p:txBody>
      </p:sp>
    </p:spTree>
    <p:extLst>
      <p:ext uri="{BB962C8B-B14F-4D97-AF65-F5344CB8AC3E}">
        <p14:creationId xmlns:p14="http://schemas.microsoft.com/office/powerpoint/2010/main" val="246051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includes 6 quality domains and 27 standards</a:t>
            </a:r>
          </a:p>
        </p:txBody>
      </p:sp>
      <p:sp>
        <p:nvSpPr>
          <p:cNvPr id="4" name="Slide Number Placeholder 3"/>
          <p:cNvSpPr>
            <a:spLocks noGrp="1"/>
          </p:cNvSpPr>
          <p:nvPr>
            <p:ph type="sldNum" sz="quarter" idx="10"/>
          </p:nvPr>
        </p:nvSpPr>
        <p:spPr/>
        <p:txBody>
          <a:bodyPr/>
          <a:lstStyle/>
          <a:p>
            <a:fld id="{C1A93DEE-984A-4AC6-80C9-95900D2DA0F7}" type="slidenum">
              <a:rPr lang="en-GB" smtClean="0"/>
              <a:t>6</a:t>
            </a:fld>
            <a:endParaRPr lang="en-GB"/>
          </a:p>
        </p:txBody>
      </p:sp>
    </p:spTree>
    <p:extLst>
      <p:ext uri="{BB962C8B-B14F-4D97-AF65-F5344CB8AC3E}">
        <p14:creationId xmlns:p14="http://schemas.microsoft.com/office/powerpoint/2010/main" val="1410416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bringing these two together to create one self-assessment document that locations can use</a:t>
            </a:r>
          </a:p>
        </p:txBody>
      </p:sp>
      <p:sp>
        <p:nvSpPr>
          <p:cNvPr id="4" name="Slide Number Placeholder 3"/>
          <p:cNvSpPr>
            <a:spLocks noGrp="1"/>
          </p:cNvSpPr>
          <p:nvPr>
            <p:ph type="sldNum" sz="quarter" idx="10"/>
          </p:nvPr>
        </p:nvSpPr>
        <p:spPr/>
        <p:txBody>
          <a:bodyPr/>
          <a:lstStyle/>
          <a:p>
            <a:fld id="{C1A93DEE-984A-4AC6-80C9-95900D2DA0F7}" type="slidenum">
              <a:rPr lang="en-GB" smtClean="0"/>
              <a:t>7</a:t>
            </a:fld>
            <a:endParaRPr lang="en-GB"/>
          </a:p>
        </p:txBody>
      </p:sp>
    </p:spTree>
    <p:extLst>
      <p:ext uri="{BB962C8B-B14F-4D97-AF65-F5344CB8AC3E}">
        <p14:creationId xmlns:p14="http://schemas.microsoft.com/office/powerpoint/2010/main" val="426437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these elements which came from the training pathway review map to this HEE domain. We have created QUALITY MEASURES for each HEE quality domain (where relevant to public health – we have removed some which are totally clinical in focus)</a:t>
            </a:r>
          </a:p>
        </p:txBody>
      </p:sp>
      <p:sp>
        <p:nvSpPr>
          <p:cNvPr id="4" name="Slide Number Placeholder 3"/>
          <p:cNvSpPr>
            <a:spLocks noGrp="1"/>
          </p:cNvSpPr>
          <p:nvPr>
            <p:ph type="sldNum" sz="quarter" idx="10"/>
          </p:nvPr>
        </p:nvSpPr>
        <p:spPr/>
        <p:txBody>
          <a:bodyPr/>
          <a:lstStyle/>
          <a:p>
            <a:fld id="{C1A93DEE-984A-4AC6-80C9-95900D2DA0F7}" type="slidenum">
              <a:rPr lang="en-GB" smtClean="0"/>
              <a:t>8</a:t>
            </a:fld>
            <a:endParaRPr lang="en-GB"/>
          </a:p>
        </p:txBody>
      </p:sp>
    </p:spTree>
    <p:extLst>
      <p:ext uri="{BB962C8B-B14F-4D97-AF65-F5344CB8AC3E}">
        <p14:creationId xmlns:p14="http://schemas.microsoft.com/office/powerpoint/2010/main" val="2095701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suggest 3 basic methods of assessment </a:t>
            </a:r>
          </a:p>
          <a:p>
            <a:r>
              <a:rPr lang="en-GB" dirty="0"/>
              <a:t>Locations where problems are highlighted in returns will get support and assistance to develop</a:t>
            </a:r>
          </a:p>
        </p:txBody>
      </p:sp>
      <p:sp>
        <p:nvSpPr>
          <p:cNvPr id="4" name="Slide Number Placeholder 3"/>
          <p:cNvSpPr>
            <a:spLocks noGrp="1"/>
          </p:cNvSpPr>
          <p:nvPr>
            <p:ph type="sldNum" sz="quarter" idx="10"/>
          </p:nvPr>
        </p:nvSpPr>
        <p:spPr/>
        <p:txBody>
          <a:bodyPr/>
          <a:lstStyle/>
          <a:p>
            <a:fld id="{C1A93DEE-984A-4AC6-80C9-95900D2DA0F7}" type="slidenum">
              <a:rPr lang="en-GB" smtClean="0"/>
              <a:t>11</a:t>
            </a:fld>
            <a:endParaRPr lang="en-GB"/>
          </a:p>
        </p:txBody>
      </p:sp>
    </p:spTree>
    <p:extLst>
      <p:ext uri="{BB962C8B-B14F-4D97-AF65-F5344CB8AC3E}">
        <p14:creationId xmlns:p14="http://schemas.microsoft.com/office/powerpoint/2010/main" val="381228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11/7/2017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11/7/2017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11/7/2017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11/7/2017</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11/7/2017</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11/7/2017</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11/7/2017</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11/7/2017</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amp;ehk=7iTB8rs6riO"/><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freestockphotos.biz/stockphoto/955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66D2-C581-458E-91E9-E890864CA87F}"/>
              </a:ext>
            </a:extLst>
          </p:cNvPr>
          <p:cNvSpPr>
            <a:spLocks noGrp="1"/>
          </p:cNvSpPr>
          <p:nvPr>
            <p:ph type="ctrTitle"/>
          </p:nvPr>
        </p:nvSpPr>
        <p:spPr/>
        <p:txBody>
          <a:bodyPr/>
          <a:lstStyle/>
          <a:p>
            <a:r>
              <a:rPr lang="en-GB" dirty="0"/>
              <a:t>Quality in Training</a:t>
            </a:r>
          </a:p>
        </p:txBody>
      </p:sp>
      <p:sp>
        <p:nvSpPr>
          <p:cNvPr id="3" name="Subtitle 2">
            <a:extLst>
              <a:ext uri="{FF2B5EF4-FFF2-40B4-BE49-F238E27FC236}">
                <a16:creationId xmlns:a16="http://schemas.microsoft.com/office/drawing/2014/main" id="{CA640536-A259-4D01-9596-F236426F982F}"/>
              </a:ext>
            </a:extLst>
          </p:cNvPr>
          <p:cNvSpPr>
            <a:spLocks noGrp="1"/>
          </p:cNvSpPr>
          <p:nvPr>
            <p:ph type="subTitle" idx="1"/>
          </p:nvPr>
        </p:nvSpPr>
        <p:spPr/>
        <p:txBody>
          <a:bodyPr/>
          <a:lstStyle/>
          <a:p>
            <a:r>
              <a:rPr lang="en-GB" dirty="0"/>
              <a:t>Dr Mashbileg Maidrag</a:t>
            </a:r>
          </a:p>
          <a:p>
            <a:r>
              <a:rPr lang="en-GB" dirty="0"/>
              <a:t>Consultant in Public Health| Training Programme Director for Faculty Development &amp; QA| </a:t>
            </a:r>
          </a:p>
          <a:p>
            <a:endParaRPr lang="en-GB" dirty="0"/>
          </a:p>
        </p:txBody>
      </p:sp>
    </p:spTree>
    <p:extLst>
      <p:ext uri="{BB962C8B-B14F-4D97-AF65-F5344CB8AC3E}">
        <p14:creationId xmlns:p14="http://schemas.microsoft.com/office/powerpoint/2010/main" val="46721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01B35D-8767-456A-9F19-AF2CBC32C7F1}"/>
              </a:ext>
            </a:extLst>
          </p:cNvPr>
          <p:cNvSpPr>
            <a:spLocks noGrp="1"/>
          </p:cNvSpPr>
          <p:nvPr>
            <p:ph type="title"/>
          </p:nvPr>
        </p:nvSpPr>
        <p:spPr/>
        <p:txBody>
          <a:bodyPr/>
          <a:lstStyle/>
          <a:p>
            <a:r>
              <a:rPr lang="en-GB" dirty="0"/>
              <a:t>Intended use</a:t>
            </a:r>
          </a:p>
        </p:txBody>
      </p:sp>
      <p:sp>
        <p:nvSpPr>
          <p:cNvPr id="8" name="Text Placeholder 7">
            <a:extLst>
              <a:ext uri="{FF2B5EF4-FFF2-40B4-BE49-F238E27FC236}">
                <a16:creationId xmlns:a16="http://schemas.microsoft.com/office/drawing/2014/main" id="{11E36B03-9B5D-4B6E-97DE-1F51F40B1AF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8352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FEF827-43B8-49C8-888B-B0888ECF039B}"/>
              </a:ext>
            </a:extLst>
          </p:cNvPr>
          <p:cNvSpPr>
            <a:spLocks noGrp="1"/>
          </p:cNvSpPr>
          <p:nvPr>
            <p:ph type="title"/>
          </p:nvPr>
        </p:nvSpPr>
        <p:spPr>
          <a:xfrm>
            <a:off x="888631" y="2352026"/>
            <a:ext cx="3501197" cy="2135998"/>
          </a:xfrm>
        </p:spPr>
        <p:txBody>
          <a:bodyPr/>
          <a:lstStyle/>
          <a:p>
            <a:r>
              <a:rPr lang="en-GB" dirty="0"/>
              <a:t>Methods of assessment for training locations against standard</a:t>
            </a:r>
          </a:p>
        </p:txBody>
      </p:sp>
      <p:sp>
        <p:nvSpPr>
          <p:cNvPr id="5" name="Content Placeholder 4">
            <a:extLst>
              <a:ext uri="{FF2B5EF4-FFF2-40B4-BE49-F238E27FC236}">
                <a16:creationId xmlns:a16="http://schemas.microsoft.com/office/drawing/2014/main" id="{D9E3F565-0EAD-4534-81F5-EE7F3253A98B}"/>
              </a:ext>
            </a:extLst>
          </p:cNvPr>
          <p:cNvSpPr>
            <a:spLocks noGrp="1"/>
          </p:cNvSpPr>
          <p:nvPr>
            <p:ph idx="1"/>
          </p:nvPr>
        </p:nvSpPr>
        <p:spPr/>
        <p:txBody>
          <a:bodyPr/>
          <a:lstStyle/>
          <a:p>
            <a:r>
              <a:rPr lang="en-GB" dirty="0"/>
              <a:t>Annual meeting of all supervisors &amp; registrars at the location to self-assess the location against the standard</a:t>
            </a:r>
          </a:p>
          <a:p>
            <a:r>
              <a:rPr lang="en-GB" dirty="0"/>
              <a:t>Annual survey sent to all registrars to assess their current location against standard</a:t>
            </a:r>
          </a:p>
          <a:p>
            <a:pPr lvl="1"/>
            <a:r>
              <a:rPr lang="en-GB" dirty="0"/>
              <a:t>Reported triennially to preserve confidentiality</a:t>
            </a:r>
          </a:p>
          <a:p>
            <a:r>
              <a:rPr lang="en-GB" dirty="0"/>
              <a:t>Survey sent as ‘exit survey’ to registrars when leaving a location </a:t>
            </a:r>
          </a:p>
        </p:txBody>
      </p:sp>
    </p:spTree>
    <p:extLst>
      <p:ext uri="{BB962C8B-B14F-4D97-AF65-F5344CB8AC3E}">
        <p14:creationId xmlns:p14="http://schemas.microsoft.com/office/powerpoint/2010/main" val="3282072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py of Training Location Self Assessment Sheet QualityV2.xlsx - Excel">
            <a:extLst>
              <a:ext uri="{FF2B5EF4-FFF2-40B4-BE49-F238E27FC236}">
                <a16:creationId xmlns:a16="http://schemas.microsoft.com/office/drawing/2014/main" id="{CB306EFD-3A43-4A2D-ADDA-881F2D4FADED}"/>
              </a:ext>
            </a:extLst>
          </p:cNvPr>
          <p:cNvPicPr/>
          <p:nvPr/>
        </p:nvPicPr>
        <p:blipFill>
          <a:blip r:embed="rId2">
            <a:extLst>
              <a:ext uri="{28A0092B-C50C-407E-A947-70E740481C1C}">
                <a14:useLocalDpi xmlns:a14="http://schemas.microsoft.com/office/drawing/2010/main" val="0"/>
              </a:ext>
            </a:extLst>
          </a:blip>
          <a:stretch>
            <a:fillRect/>
          </a:stretch>
        </p:blipFill>
        <p:spPr>
          <a:xfrm>
            <a:off x="2577101" y="1380530"/>
            <a:ext cx="8983527" cy="5028228"/>
          </a:xfrm>
          <a:prstGeom prst="rect">
            <a:avLst/>
          </a:prstGeom>
        </p:spPr>
      </p:pic>
      <p:sp>
        <p:nvSpPr>
          <p:cNvPr id="7" name="TextBox 6">
            <a:extLst>
              <a:ext uri="{FF2B5EF4-FFF2-40B4-BE49-F238E27FC236}">
                <a16:creationId xmlns:a16="http://schemas.microsoft.com/office/drawing/2014/main" id="{49E03A62-7AD8-4520-B6D1-BED61530E493}"/>
              </a:ext>
            </a:extLst>
          </p:cNvPr>
          <p:cNvSpPr txBox="1"/>
          <p:nvPr/>
        </p:nvSpPr>
        <p:spPr>
          <a:xfrm>
            <a:off x="737118" y="457200"/>
            <a:ext cx="6092890" cy="923330"/>
          </a:xfrm>
          <a:prstGeom prst="rect">
            <a:avLst/>
          </a:prstGeom>
          <a:noFill/>
        </p:spPr>
        <p:txBody>
          <a:bodyPr wrap="square" rtlCol="0">
            <a:spAutoFit/>
          </a:bodyPr>
          <a:lstStyle/>
          <a:p>
            <a:r>
              <a:rPr lang="en-GB" dirty="0"/>
              <a:t>Self assessment is completed on an Excel tool which has been created to allow grading of each quality measure as ‘full’, ‘partial’ or ‘not met’</a:t>
            </a:r>
          </a:p>
        </p:txBody>
      </p:sp>
      <p:sp>
        <p:nvSpPr>
          <p:cNvPr id="8" name="TextBox 7">
            <a:extLst>
              <a:ext uri="{FF2B5EF4-FFF2-40B4-BE49-F238E27FC236}">
                <a16:creationId xmlns:a16="http://schemas.microsoft.com/office/drawing/2014/main" id="{FCE7F713-D6DC-4960-9D91-6DE1973D62C4}"/>
              </a:ext>
            </a:extLst>
          </p:cNvPr>
          <p:cNvSpPr txBox="1"/>
          <p:nvPr/>
        </p:nvSpPr>
        <p:spPr>
          <a:xfrm>
            <a:off x="494522" y="4450702"/>
            <a:ext cx="2015412" cy="1323439"/>
          </a:xfrm>
          <a:prstGeom prst="rect">
            <a:avLst/>
          </a:prstGeom>
          <a:noFill/>
        </p:spPr>
        <p:txBody>
          <a:bodyPr wrap="square" rtlCol="0">
            <a:spAutoFit/>
          </a:bodyPr>
          <a:lstStyle/>
          <a:p>
            <a:r>
              <a:rPr lang="en-GB" sz="1600" dirty="0"/>
              <a:t>Suffolk undertook this process at a </a:t>
            </a:r>
            <a:r>
              <a:rPr lang="en-GB" sz="1600" dirty="0" err="1"/>
              <a:t>registar</a:t>
            </a:r>
            <a:r>
              <a:rPr lang="en-GB" sz="1600" dirty="0"/>
              <a:t>/supervisor meeting &amp; it was a useful process</a:t>
            </a:r>
          </a:p>
        </p:txBody>
      </p:sp>
    </p:spTree>
    <p:extLst>
      <p:ext uri="{BB962C8B-B14F-4D97-AF65-F5344CB8AC3E}">
        <p14:creationId xmlns:p14="http://schemas.microsoft.com/office/powerpoint/2010/main" val="392322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9A27-6F94-43CA-935E-F4D95C53145C}"/>
              </a:ext>
            </a:extLst>
          </p:cNvPr>
          <p:cNvSpPr>
            <a:spLocks noGrp="1"/>
          </p:cNvSpPr>
          <p:nvPr>
            <p:ph type="title"/>
          </p:nvPr>
        </p:nvSpPr>
        <p:spPr/>
        <p:txBody>
          <a:bodyPr/>
          <a:lstStyle/>
          <a:p>
            <a:r>
              <a:rPr lang="en-GB" dirty="0"/>
              <a:t>Group exercise</a:t>
            </a:r>
          </a:p>
        </p:txBody>
      </p:sp>
      <p:sp>
        <p:nvSpPr>
          <p:cNvPr id="3" name="Text Placeholder 2">
            <a:extLst>
              <a:ext uri="{FF2B5EF4-FFF2-40B4-BE49-F238E27FC236}">
                <a16:creationId xmlns:a16="http://schemas.microsoft.com/office/drawing/2014/main" id="{67C8E8F8-CE95-4806-B342-3F9731D0478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71101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F222C7-755E-462B-9465-2A659F59E33B}"/>
              </a:ext>
            </a:extLst>
          </p:cNvPr>
          <p:cNvSpPr>
            <a:spLocks noGrp="1"/>
          </p:cNvSpPr>
          <p:nvPr>
            <p:ph type="title"/>
          </p:nvPr>
        </p:nvSpPr>
        <p:spPr/>
        <p:txBody>
          <a:bodyPr/>
          <a:lstStyle/>
          <a:p>
            <a:r>
              <a:rPr lang="en-GB" dirty="0"/>
              <a:t>In your tables</a:t>
            </a:r>
          </a:p>
        </p:txBody>
      </p:sp>
      <p:sp>
        <p:nvSpPr>
          <p:cNvPr id="5" name="Content Placeholder 4">
            <a:extLst>
              <a:ext uri="{FF2B5EF4-FFF2-40B4-BE49-F238E27FC236}">
                <a16:creationId xmlns:a16="http://schemas.microsoft.com/office/drawing/2014/main" id="{E330487A-9A6D-41B0-B9D0-B0179C0A1287}"/>
              </a:ext>
            </a:extLst>
          </p:cNvPr>
          <p:cNvSpPr>
            <a:spLocks noGrp="1"/>
          </p:cNvSpPr>
          <p:nvPr>
            <p:ph idx="1"/>
          </p:nvPr>
        </p:nvSpPr>
        <p:spPr/>
        <p:txBody>
          <a:bodyPr/>
          <a:lstStyle/>
          <a:p>
            <a:r>
              <a:rPr lang="en-GB"/>
              <a:t>Assess </a:t>
            </a:r>
            <a:r>
              <a:rPr lang="en-GB" dirty="0"/>
              <a:t>the quality standards on your table (1-6)</a:t>
            </a:r>
          </a:p>
          <a:p>
            <a:r>
              <a:rPr lang="en-GB" dirty="0"/>
              <a:t>Are they clear and relevant for public health?</a:t>
            </a:r>
          </a:p>
          <a:p>
            <a:r>
              <a:rPr lang="en-GB" dirty="0"/>
              <a:t>More information, less information? </a:t>
            </a:r>
          </a:p>
          <a:p>
            <a:r>
              <a:rPr lang="en-GB" dirty="0"/>
              <a:t>Provide examples of types of evidence that could be used to demonstrate that the quality standard was being met</a:t>
            </a:r>
          </a:p>
          <a:p>
            <a:r>
              <a:rPr lang="en-GB" dirty="0"/>
              <a:t>Should learning outcomes that match these measures be included?</a:t>
            </a:r>
          </a:p>
          <a:p>
            <a:r>
              <a:rPr lang="en-GB" dirty="0"/>
              <a:t>Should Work Place Based Assessment templates be included </a:t>
            </a:r>
            <a:r>
              <a:rPr lang="en-GB" dirty="0" err="1"/>
              <a:t>ie</a:t>
            </a:r>
            <a:r>
              <a:rPr lang="en-GB" dirty="0"/>
              <a:t> Case based Discussion, Direct Observation Form etc</a:t>
            </a:r>
          </a:p>
        </p:txBody>
      </p:sp>
    </p:spTree>
    <p:extLst>
      <p:ext uri="{BB962C8B-B14F-4D97-AF65-F5344CB8AC3E}">
        <p14:creationId xmlns:p14="http://schemas.microsoft.com/office/powerpoint/2010/main" val="161381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13106-A1F9-4D98-A793-C25A9579C3F7}"/>
              </a:ext>
            </a:extLst>
          </p:cNvPr>
          <p:cNvSpPr>
            <a:spLocks noGrp="1"/>
          </p:cNvSpPr>
          <p:nvPr>
            <p:ph type="title"/>
          </p:nvPr>
        </p:nvSpPr>
        <p:spPr/>
        <p:txBody>
          <a:bodyPr/>
          <a:lstStyle/>
          <a:p>
            <a:r>
              <a:rPr lang="en-GB" dirty="0"/>
              <a:t>Development</a:t>
            </a:r>
          </a:p>
        </p:txBody>
      </p:sp>
    </p:spTree>
    <p:extLst>
      <p:ext uri="{BB962C8B-B14F-4D97-AF65-F5344CB8AC3E}">
        <p14:creationId xmlns:p14="http://schemas.microsoft.com/office/powerpoint/2010/main" val="202492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E55C-8219-4F9C-8574-52CDDF661031}"/>
              </a:ext>
            </a:extLst>
          </p:cNvPr>
          <p:cNvSpPr>
            <a:spLocks noGrp="1"/>
          </p:cNvSpPr>
          <p:nvPr>
            <p:ph type="title"/>
          </p:nvPr>
        </p:nvSpPr>
        <p:spPr/>
        <p:txBody>
          <a:bodyPr/>
          <a:lstStyle/>
          <a:p>
            <a:r>
              <a:rPr lang="en-GB" dirty="0"/>
              <a:t>The Training Pathway Review</a:t>
            </a:r>
            <a:br>
              <a:rPr lang="en-GB" dirty="0"/>
            </a:br>
            <a:r>
              <a:rPr lang="en-GB" dirty="0"/>
              <a:t>2016/17</a:t>
            </a:r>
          </a:p>
        </p:txBody>
      </p:sp>
      <p:sp>
        <p:nvSpPr>
          <p:cNvPr id="3" name="Content Placeholder 2">
            <a:extLst>
              <a:ext uri="{FF2B5EF4-FFF2-40B4-BE49-F238E27FC236}">
                <a16:creationId xmlns:a16="http://schemas.microsoft.com/office/drawing/2014/main" id="{6BB4CEFF-AD02-4C93-8D31-DF087550DF3A}"/>
              </a:ext>
            </a:extLst>
          </p:cNvPr>
          <p:cNvSpPr>
            <a:spLocks noGrp="1"/>
          </p:cNvSpPr>
          <p:nvPr>
            <p:ph idx="1"/>
          </p:nvPr>
        </p:nvSpPr>
        <p:spPr/>
        <p:txBody>
          <a:bodyPr/>
          <a:lstStyle/>
          <a:p>
            <a:r>
              <a:rPr lang="en-GB" dirty="0"/>
              <a:t>An exercise to ensure training locations can deliver against the 2015 Public Health Curriculum</a:t>
            </a:r>
          </a:p>
          <a:p>
            <a:r>
              <a:rPr lang="en-GB" dirty="0"/>
              <a:t>Consultation involving</a:t>
            </a:r>
          </a:p>
          <a:p>
            <a:pPr lvl="1"/>
            <a:r>
              <a:rPr lang="en-GB" dirty="0"/>
              <a:t>Registrars</a:t>
            </a:r>
          </a:p>
          <a:p>
            <a:pPr lvl="1"/>
            <a:r>
              <a:rPr lang="en-GB" dirty="0"/>
              <a:t>Clinical Supervisors</a:t>
            </a:r>
          </a:p>
          <a:p>
            <a:pPr lvl="1"/>
            <a:r>
              <a:rPr lang="en-GB" dirty="0"/>
              <a:t>Educational Supervisors</a:t>
            </a:r>
          </a:p>
          <a:p>
            <a:pPr lvl="1"/>
            <a:r>
              <a:rPr lang="en-GB" dirty="0"/>
              <a:t>Training Programme Directors</a:t>
            </a:r>
          </a:p>
        </p:txBody>
      </p:sp>
      <p:pic>
        <p:nvPicPr>
          <p:cNvPr id="11" name="Picture 10">
            <a:extLst>
              <a:ext uri="{FF2B5EF4-FFF2-40B4-BE49-F238E27FC236}">
                <a16:creationId xmlns:a16="http://schemas.microsoft.com/office/drawing/2014/main" id="{1C3F3B36-FCD4-4274-98FD-0319278AFE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12065" y="3131824"/>
            <a:ext cx="2919984" cy="2919984"/>
          </a:xfrm>
          <a:prstGeom prst="rect">
            <a:avLst/>
          </a:prstGeom>
        </p:spPr>
      </p:pic>
    </p:spTree>
    <p:extLst>
      <p:ext uri="{BB962C8B-B14F-4D97-AF65-F5344CB8AC3E}">
        <p14:creationId xmlns:p14="http://schemas.microsoft.com/office/powerpoint/2010/main" val="355366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ectations from trainining locations AND Essential resources (Mash draft for STC discussion and approval).docx - Word">
            <a:extLst>
              <a:ext uri="{FF2B5EF4-FFF2-40B4-BE49-F238E27FC236}">
                <a16:creationId xmlns:a16="http://schemas.microsoft.com/office/drawing/2014/main" id="{50AE26C5-44CB-4EB6-AA92-D7C65ED30A76}"/>
              </a:ext>
            </a:extLst>
          </p:cNvPr>
          <p:cNvPicPr/>
          <p:nvPr/>
        </p:nvPicPr>
        <p:blipFill rotWithShape="1">
          <a:blip r:embed="rId3">
            <a:extLst>
              <a:ext uri="{28A0092B-C50C-407E-A947-70E740481C1C}">
                <a14:useLocalDpi xmlns:a14="http://schemas.microsoft.com/office/drawing/2010/main" val="0"/>
              </a:ext>
            </a:extLst>
          </a:blip>
          <a:srcRect l="24064" t="19632" r="26346" b="3063"/>
          <a:stretch/>
        </p:blipFill>
        <p:spPr bwMode="auto">
          <a:xfrm>
            <a:off x="4021726" y="688326"/>
            <a:ext cx="7035049" cy="5180629"/>
          </a:xfrm>
          <a:prstGeom prst="rect">
            <a:avLst/>
          </a:prstGeom>
          <a:ln>
            <a:noFill/>
          </a:ln>
          <a:extLst>
            <a:ext uri="{53640926-AAD7-44D8-BBD7-CCE9431645EC}">
              <a14:shadowObscured xmlns:a14="http://schemas.microsoft.com/office/drawing/2010/main"/>
            </a:ext>
          </a:extLst>
        </p:spPr>
      </p:pic>
      <p:cxnSp>
        <p:nvCxnSpPr>
          <p:cNvPr id="6" name="Straight Arrow Connector 5">
            <a:extLst>
              <a:ext uri="{FF2B5EF4-FFF2-40B4-BE49-F238E27FC236}">
                <a16:creationId xmlns:a16="http://schemas.microsoft.com/office/drawing/2014/main" id="{D41C1616-63BA-402F-A486-8C5B5D5BD36B}"/>
              </a:ext>
            </a:extLst>
          </p:cNvPr>
          <p:cNvCxnSpPr/>
          <p:nvPr/>
        </p:nvCxnSpPr>
        <p:spPr>
          <a:xfrm>
            <a:off x="2052735" y="2677886"/>
            <a:ext cx="3554963" cy="3452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39EC7BE0-C555-47F4-BF46-DD3C73A3E4FF}"/>
              </a:ext>
            </a:extLst>
          </p:cNvPr>
          <p:cNvSpPr txBox="1"/>
          <p:nvPr/>
        </p:nvSpPr>
        <p:spPr>
          <a:xfrm>
            <a:off x="541176" y="1801312"/>
            <a:ext cx="1875453" cy="1477328"/>
          </a:xfrm>
          <a:prstGeom prst="rect">
            <a:avLst/>
          </a:prstGeom>
          <a:noFill/>
        </p:spPr>
        <p:txBody>
          <a:bodyPr wrap="square" rtlCol="0">
            <a:spAutoFit/>
          </a:bodyPr>
          <a:lstStyle/>
          <a:p>
            <a:r>
              <a:rPr lang="en-GB" dirty="0"/>
              <a:t>Key expectations derived from stakeholder feedback</a:t>
            </a:r>
          </a:p>
        </p:txBody>
      </p:sp>
    </p:spTree>
    <p:extLst>
      <p:ext uri="{BB962C8B-B14F-4D97-AF65-F5344CB8AC3E}">
        <p14:creationId xmlns:p14="http://schemas.microsoft.com/office/powerpoint/2010/main" val="2968971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09CD-D470-446F-A7B5-B417178647DB}"/>
              </a:ext>
            </a:extLst>
          </p:cNvPr>
          <p:cNvSpPr>
            <a:spLocks noGrp="1"/>
          </p:cNvSpPr>
          <p:nvPr>
            <p:ph type="title"/>
          </p:nvPr>
        </p:nvSpPr>
        <p:spPr/>
        <p:txBody>
          <a:bodyPr/>
          <a:lstStyle/>
          <a:p>
            <a:r>
              <a:rPr lang="en-GB" dirty="0"/>
              <a:t>Health Education East of England</a:t>
            </a:r>
          </a:p>
        </p:txBody>
      </p:sp>
      <p:sp>
        <p:nvSpPr>
          <p:cNvPr id="3" name="Content Placeholder 2">
            <a:extLst>
              <a:ext uri="{FF2B5EF4-FFF2-40B4-BE49-F238E27FC236}">
                <a16:creationId xmlns:a16="http://schemas.microsoft.com/office/drawing/2014/main" id="{07C17827-8758-4556-BCE7-6C16047A3D3C}"/>
              </a:ext>
            </a:extLst>
          </p:cNvPr>
          <p:cNvSpPr>
            <a:spLocks noGrp="1"/>
          </p:cNvSpPr>
          <p:nvPr>
            <p:ph idx="1"/>
          </p:nvPr>
        </p:nvSpPr>
        <p:spPr/>
        <p:txBody>
          <a:bodyPr>
            <a:normAutofit/>
          </a:bodyPr>
          <a:lstStyle/>
          <a:p>
            <a:endParaRPr lang="en-GB" dirty="0"/>
          </a:p>
          <a:p>
            <a:r>
              <a:rPr lang="en-GB" dirty="0"/>
              <a:t> </a:t>
            </a:r>
            <a:r>
              <a:rPr lang="en-GB" b="1" dirty="0"/>
              <a:t>Risk and Quality Governance Handbook 2017</a:t>
            </a:r>
          </a:p>
          <a:p>
            <a:r>
              <a:rPr lang="en-GB" dirty="0"/>
              <a:t>outlines the framework to be used by providers and HEE staff to measure, identify and improve quality in education and training environments and for all learners in health and care. </a:t>
            </a:r>
          </a:p>
          <a:p>
            <a:r>
              <a:rPr lang="en-GB" dirty="0"/>
              <a:t>Based on the national HEE Quality Strategy 2016-2020, which was launched in April 2016 and the HEE Quality Framework Handbook 2017-2018. </a:t>
            </a:r>
          </a:p>
          <a:p>
            <a:r>
              <a:rPr lang="en-GB" dirty="0"/>
              <a:t>The framework is built around: </a:t>
            </a:r>
          </a:p>
          <a:p>
            <a:pPr lvl="1"/>
            <a:r>
              <a:rPr lang="en-GB" dirty="0"/>
              <a:t>A Learning Environment Continuous Improvement Cycle</a:t>
            </a:r>
          </a:p>
          <a:p>
            <a:pPr lvl="1"/>
            <a:r>
              <a:rPr lang="en-GB" dirty="0"/>
              <a:t>Six quality domains and 27 associated standards</a:t>
            </a:r>
          </a:p>
          <a:p>
            <a:pPr marL="457200" lvl="1" indent="0">
              <a:buNone/>
            </a:pPr>
            <a:endParaRPr lang="en-GB" dirty="0"/>
          </a:p>
        </p:txBody>
      </p:sp>
    </p:spTree>
    <p:extLst>
      <p:ext uri="{BB962C8B-B14F-4D97-AF65-F5344CB8AC3E}">
        <p14:creationId xmlns:p14="http://schemas.microsoft.com/office/powerpoint/2010/main" val="17273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6BEC6-185F-42E8-9ECB-C6BED6BAD945}"/>
              </a:ext>
            </a:extLst>
          </p:cNvPr>
          <p:cNvPicPr>
            <a:picLocks noChangeAspect="1"/>
          </p:cNvPicPr>
          <p:nvPr/>
        </p:nvPicPr>
        <p:blipFill>
          <a:blip r:embed="rId3"/>
          <a:stretch>
            <a:fillRect/>
          </a:stretch>
        </p:blipFill>
        <p:spPr>
          <a:xfrm>
            <a:off x="0" y="0"/>
            <a:ext cx="5078186" cy="6858000"/>
          </a:xfrm>
          <a:prstGeom prst="rect">
            <a:avLst/>
          </a:prstGeom>
        </p:spPr>
      </p:pic>
      <p:pic>
        <p:nvPicPr>
          <p:cNvPr id="6" name="Picture 5">
            <a:extLst>
              <a:ext uri="{FF2B5EF4-FFF2-40B4-BE49-F238E27FC236}">
                <a16:creationId xmlns:a16="http://schemas.microsoft.com/office/drawing/2014/main" id="{A22FC3E7-E3B9-49E6-8B97-F9FC0C643792}"/>
              </a:ext>
            </a:extLst>
          </p:cNvPr>
          <p:cNvPicPr>
            <a:picLocks noChangeAspect="1"/>
          </p:cNvPicPr>
          <p:nvPr/>
        </p:nvPicPr>
        <p:blipFill>
          <a:blip r:embed="rId4"/>
          <a:stretch>
            <a:fillRect/>
          </a:stretch>
        </p:blipFill>
        <p:spPr>
          <a:xfrm>
            <a:off x="4759959" y="1035698"/>
            <a:ext cx="6735230" cy="3956180"/>
          </a:xfrm>
          <a:prstGeom prst="rect">
            <a:avLst/>
          </a:prstGeom>
        </p:spPr>
      </p:pic>
    </p:spTree>
    <p:extLst>
      <p:ext uri="{BB962C8B-B14F-4D97-AF65-F5344CB8AC3E}">
        <p14:creationId xmlns:p14="http://schemas.microsoft.com/office/powerpoint/2010/main" val="15515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E6D6-3081-4B14-A194-58ABA60CE74E}"/>
              </a:ext>
            </a:extLst>
          </p:cNvPr>
          <p:cNvSpPr>
            <a:spLocks noGrp="1"/>
          </p:cNvSpPr>
          <p:nvPr>
            <p:ph type="title"/>
          </p:nvPr>
        </p:nvSpPr>
        <p:spPr/>
        <p:txBody>
          <a:bodyPr/>
          <a:lstStyle/>
          <a:p>
            <a:r>
              <a:rPr lang="en-GB" dirty="0"/>
              <a:t>Merging</a:t>
            </a:r>
          </a:p>
        </p:txBody>
      </p:sp>
      <p:pic>
        <p:nvPicPr>
          <p:cNvPr id="4" name="Picture 3" descr="Expectations from trainining locations AND Essential resources (Mash draft for STC discussion and approval).docx - Word">
            <a:extLst>
              <a:ext uri="{FF2B5EF4-FFF2-40B4-BE49-F238E27FC236}">
                <a16:creationId xmlns:a16="http://schemas.microsoft.com/office/drawing/2014/main" id="{28907F5E-3E42-4246-9E0F-AA8D0435932C}"/>
              </a:ext>
            </a:extLst>
          </p:cNvPr>
          <p:cNvPicPr/>
          <p:nvPr/>
        </p:nvPicPr>
        <p:blipFill rotWithShape="1">
          <a:blip r:embed="rId3">
            <a:extLst>
              <a:ext uri="{28A0092B-C50C-407E-A947-70E740481C1C}">
                <a14:useLocalDpi xmlns:a14="http://schemas.microsoft.com/office/drawing/2010/main" val="0"/>
              </a:ext>
            </a:extLst>
          </a:blip>
          <a:srcRect l="24064" t="19632" r="26346" b="3063"/>
          <a:stretch/>
        </p:blipFill>
        <p:spPr bwMode="auto">
          <a:xfrm>
            <a:off x="8994710" y="1311763"/>
            <a:ext cx="2957803" cy="3396343"/>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91B218C0-6FE8-4AFF-821F-C177C047AE3E}"/>
              </a:ext>
            </a:extLst>
          </p:cNvPr>
          <p:cNvPicPr>
            <a:picLocks noChangeAspect="1"/>
          </p:cNvPicPr>
          <p:nvPr/>
        </p:nvPicPr>
        <p:blipFill>
          <a:blip r:embed="rId4"/>
          <a:stretch>
            <a:fillRect/>
          </a:stretch>
        </p:blipFill>
        <p:spPr>
          <a:xfrm>
            <a:off x="238894" y="1311763"/>
            <a:ext cx="2823750" cy="3918858"/>
          </a:xfrm>
          <a:prstGeom prst="rect">
            <a:avLst/>
          </a:prstGeom>
        </p:spPr>
      </p:pic>
    </p:spTree>
    <p:extLst>
      <p:ext uri="{BB962C8B-B14F-4D97-AF65-F5344CB8AC3E}">
        <p14:creationId xmlns:p14="http://schemas.microsoft.com/office/powerpoint/2010/main" val="302797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25A1E4-E557-4FDF-86CE-DEA5AD0F8A26}"/>
              </a:ext>
            </a:extLst>
          </p:cNvPr>
          <p:cNvSpPr>
            <a:spLocks noGrp="1"/>
          </p:cNvSpPr>
          <p:nvPr>
            <p:ph type="title"/>
          </p:nvPr>
        </p:nvSpPr>
        <p:spPr/>
        <p:txBody>
          <a:bodyPr/>
          <a:lstStyle/>
          <a:p>
            <a:r>
              <a:rPr lang="en-GB" dirty="0"/>
              <a:t>Aligning Public Health quality to HEE domains</a:t>
            </a:r>
          </a:p>
        </p:txBody>
      </p:sp>
      <p:sp>
        <p:nvSpPr>
          <p:cNvPr id="5" name="Text Placeholder 4">
            <a:extLst>
              <a:ext uri="{FF2B5EF4-FFF2-40B4-BE49-F238E27FC236}">
                <a16:creationId xmlns:a16="http://schemas.microsoft.com/office/drawing/2014/main" id="{E214DA69-E8AF-4B87-866D-2BE0D1472EF0}"/>
              </a:ext>
            </a:extLst>
          </p:cNvPr>
          <p:cNvSpPr>
            <a:spLocks noGrp="1"/>
          </p:cNvSpPr>
          <p:nvPr>
            <p:ph type="body" idx="1"/>
          </p:nvPr>
        </p:nvSpPr>
        <p:spPr/>
        <p:txBody>
          <a:bodyPr/>
          <a:lstStyle/>
          <a:p>
            <a:r>
              <a:rPr lang="en-GB" dirty="0"/>
              <a:t>Training pathway review priorities</a:t>
            </a:r>
          </a:p>
        </p:txBody>
      </p:sp>
      <p:sp>
        <p:nvSpPr>
          <p:cNvPr id="6" name="Content Placeholder 5">
            <a:extLst>
              <a:ext uri="{FF2B5EF4-FFF2-40B4-BE49-F238E27FC236}">
                <a16:creationId xmlns:a16="http://schemas.microsoft.com/office/drawing/2014/main" id="{3549335E-2C86-43C9-8588-862DC37357AC}"/>
              </a:ext>
            </a:extLst>
          </p:cNvPr>
          <p:cNvSpPr>
            <a:spLocks noGrp="1"/>
          </p:cNvSpPr>
          <p:nvPr>
            <p:ph sz="half" idx="2"/>
          </p:nvPr>
        </p:nvSpPr>
        <p:spPr/>
        <p:txBody>
          <a:bodyPr>
            <a:normAutofit fontScale="92500" lnSpcReduction="20000"/>
          </a:bodyPr>
          <a:lstStyle/>
          <a:p>
            <a:r>
              <a:rPr lang="en-GB" dirty="0"/>
              <a:t>NHS Athens journal access</a:t>
            </a:r>
          </a:p>
          <a:p>
            <a:r>
              <a:rPr lang="en-GB" dirty="0"/>
              <a:t>Core reference books, either in your department or in a local library</a:t>
            </a:r>
          </a:p>
          <a:p>
            <a:r>
              <a:rPr lang="en-GB" dirty="0"/>
              <a:t>Library services - access to articles which are not available online</a:t>
            </a:r>
          </a:p>
        </p:txBody>
      </p:sp>
      <p:sp>
        <p:nvSpPr>
          <p:cNvPr id="7" name="Text Placeholder 6">
            <a:extLst>
              <a:ext uri="{FF2B5EF4-FFF2-40B4-BE49-F238E27FC236}">
                <a16:creationId xmlns:a16="http://schemas.microsoft.com/office/drawing/2014/main" id="{88C41181-7F15-47E8-B90D-5F89DE9DE3E7}"/>
              </a:ext>
            </a:extLst>
          </p:cNvPr>
          <p:cNvSpPr>
            <a:spLocks noGrp="1"/>
          </p:cNvSpPr>
          <p:nvPr>
            <p:ph type="body" sz="quarter" idx="3"/>
          </p:nvPr>
        </p:nvSpPr>
        <p:spPr/>
        <p:txBody>
          <a:bodyPr/>
          <a:lstStyle/>
          <a:p>
            <a:r>
              <a:rPr lang="en-GB" dirty="0"/>
              <a:t>HEE Quality domain</a:t>
            </a:r>
          </a:p>
        </p:txBody>
      </p:sp>
      <p:sp>
        <p:nvSpPr>
          <p:cNvPr id="8" name="Content Placeholder 7">
            <a:extLst>
              <a:ext uri="{FF2B5EF4-FFF2-40B4-BE49-F238E27FC236}">
                <a16:creationId xmlns:a16="http://schemas.microsoft.com/office/drawing/2014/main" id="{95DCFA9C-1644-483B-9D4D-E4E3A086B234}"/>
              </a:ext>
            </a:extLst>
          </p:cNvPr>
          <p:cNvSpPr>
            <a:spLocks noGrp="1"/>
          </p:cNvSpPr>
          <p:nvPr>
            <p:ph sz="quarter" idx="4"/>
          </p:nvPr>
        </p:nvSpPr>
        <p:spPr/>
        <p:txBody>
          <a:bodyPr/>
          <a:lstStyle/>
          <a:p>
            <a:r>
              <a:rPr lang="en-GB" dirty="0"/>
              <a:t>1.5 The learning environment provides suitable educational facilities for both learners and educators, including space, IT facilities and access to quality assured library and knowledge</a:t>
            </a:r>
          </a:p>
        </p:txBody>
      </p:sp>
    </p:spTree>
    <p:extLst>
      <p:ext uri="{BB962C8B-B14F-4D97-AF65-F5344CB8AC3E}">
        <p14:creationId xmlns:p14="http://schemas.microsoft.com/office/powerpoint/2010/main" val="1282328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70C5E61-F0D2-468D-AA10-08286748747B}"/>
              </a:ext>
            </a:extLst>
          </p:cNvPr>
          <p:cNvGraphicFramePr>
            <a:graphicFrameLocks noGrp="1"/>
          </p:cNvGraphicFramePr>
          <p:nvPr>
            <p:extLst>
              <p:ext uri="{D42A27DB-BD31-4B8C-83A1-F6EECF244321}">
                <p14:modId xmlns:p14="http://schemas.microsoft.com/office/powerpoint/2010/main" val="1842788501"/>
              </p:ext>
            </p:extLst>
          </p:nvPr>
        </p:nvGraphicFramePr>
        <p:xfrm>
          <a:off x="2218612" y="1064898"/>
          <a:ext cx="8604898" cy="4839487"/>
        </p:xfrm>
        <a:graphic>
          <a:graphicData uri="http://schemas.openxmlformats.org/drawingml/2006/table">
            <a:tbl>
              <a:tblPr firstRow="1" bandRow="1">
                <a:tableStyleId>{5C22544A-7EE6-4342-B048-85BDC9FD1C3A}</a:tableStyleId>
              </a:tblPr>
              <a:tblGrid>
                <a:gridCol w="4302449">
                  <a:extLst>
                    <a:ext uri="{9D8B030D-6E8A-4147-A177-3AD203B41FA5}">
                      <a16:colId xmlns:a16="http://schemas.microsoft.com/office/drawing/2014/main" val="1641753060"/>
                    </a:ext>
                  </a:extLst>
                </a:gridCol>
                <a:gridCol w="4302449">
                  <a:extLst>
                    <a:ext uri="{9D8B030D-6E8A-4147-A177-3AD203B41FA5}">
                      <a16:colId xmlns:a16="http://schemas.microsoft.com/office/drawing/2014/main" val="3310611375"/>
                    </a:ext>
                  </a:extLst>
                </a:gridCol>
              </a:tblGrid>
              <a:tr h="1273327">
                <a:tc>
                  <a:txBody>
                    <a:bodyPr/>
                    <a:lstStyle/>
                    <a:p>
                      <a:r>
                        <a:rPr lang="en-GB" dirty="0"/>
                        <a:t>HEE Quality Domain</a:t>
                      </a:r>
                    </a:p>
                  </a:txBody>
                  <a:tcPr/>
                </a:tc>
                <a:tc>
                  <a:txBody>
                    <a:bodyPr/>
                    <a:lstStyle/>
                    <a:p>
                      <a:r>
                        <a:rPr lang="en-GB" dirty="0"/>
                        <a:t>Quality Measure (to assess and evidence)</a:t>
                      </a:r>
                    </a:p>
                  </a:txBody>
                  <a:tcPr/>
                </a:tc>
                <a:extLst>
                  <a:ext uri="{0D108BD9-81ED-4DB2-BD59-A6C34878D82A}">
                    <a16:rowId xmlns:a16="http://schemas.microsoft.com/office/drawing/2014/main" val="1236794026"/>
                  </a:ext>
                </a:extLst>
              </a:tr>
              <a:tr h="487680">
                <a:tc rowSpan="3">
                  <a:txBody>
                    <a:bodyPr/>
                    <a:lstStyle/>
                    <a:p>
                      <a:r>
                        <a:rPr lang="en-GB" dirty="0"/>
                        <a:t>1.3. There are opportunities for learners to engage in reflective practice with service users, applying learning from both positive and negative experiences and outcomes. </a:t>
                      </a:r>
                    </a:p>
                  </a:txBody>
                  <a:tcPr/>
                </a:tc>
                <a:tc>
                  <a:txBody>
                    <a:bodyPr/>
                    <a:lstStyle/>
                    <a:p>
                      <a:r>
                        <a:rPr lang="en-GB" dirty="0"/>
                        <a:t>1.3.1 Clinical supervisors promote the registrars' reflection, making time to reflect face to face with a registrar on a task in the course of signing off an activity summary sheet </a:t>
                      </a:r>
                    </a:p>
                  </a:txBody>
                  <a:tcPr/>
                </a:tc>
                <a:extLst>
                  <a:ext uri="{0D108BD9-81ED-4DB2-BD59-A6C34878D82A}">
                    <a16:rowId xmlns:a16="http://schemas.microsoft.com/office/drawing/2014/main" val="1861062702"/>
                  </a:ext>
                </a:extLst>
              </a:tr>
              <a:tr h="487680">
                <a:tc vMerge="1">
                  <a:txBody>
                    <a:bodyPr/>
                    <a:lstStyle/>
                    <a:p>
                      <a:endParaRPr lang="en-GB"/>
                    </a:p>
                  </a:txBody>
                  <a:tcPr/>
                </a:tc>
                <a:tc>
                  <a:txBody>
                    <a:bodyPr/>
                    <a:lstStyle/>
                    <a:p>
                      <a:r>
                        <a:rPr lang="en-GB" dirty="0"/>
                        <a:t>1.3.2 Clinical supervisors offer feedback in a variety of tools such as Direct Observation of Practice and Case Based Discussions </a:t>
                      </a:r>
                    </a:p>
                  </a:txBody>
                  <a:tcPr/>
                </a:tc>
                <a:extLst>
                  <a:ext uri="{0D108BD9-81ED-4DB2-BD59-A6C34878D82A}">
                    <a16:rowId xmlns:a16="http://schemas.microsoft.com/office/drawing/2014/main" val="1498502767"/>
                  </a:ext>
                </a:extLst>
              </a:tr>
              <a:tr h="487680">
                <a:tc vMerge="1">
                  <a:txBody>
                    <a:bodyPr/>
                    <a:lstStyle/>
                    <a:p>
                      <a:endParaRPr lang="en-GB"/>
                    </a:p>
                  </a:txBody>
                  <a:tcPr/>
                </a:tc>
                <a:tc>
                  <a:txBody>
                    <a:bodyPr/>
                    <a:lstStyle/>
                    <a:p>
                      <a:r>
                        <a:rPr lang="en-GB" dirty="0"/>
                        <a:t>1.3.3 There are opportunities for the registrar to meet with the public, service users and lay representatives.</a:t>
                      </a:r>
                    </a:p>
                  </a:txBody>
                  <a:tcPr/>
                </a:tc>
                <a:extLst>
                  <a:ext uri="{0D108BD9-81ED-4DB2-BD59-A6C34878D82A}">
                    <a16:rowId xmlns:a16="http://schemas.microsoft.com/office/drawing/2014/main" val="1793547590"/>
                  </a:ext>
                </a:extLst>
              </a:tr>
            </a:tbl>
          </a:graphicData>
        </a:graphic>
      </p:graphicFrame>
      <p:sp>
        <p:nvSpPr>
          <p:cNvPr id="8" name="TextBox 7">
            <a:extLst>
              <a:ext uri="{FF2B5EF4-FFF2-40B4-BE49-F238E27FC236}">
                <a16:creationId xmlns:a16="http://schemas.microsoft.com/office/drawing/2014/main" id="{71734FE6-61A3-4142-B6AE-FE9A7C9B37DB}"/>
              </a:ext>
            </a:extLst>
          </p:cNvPr>
          <p:cNvSpPr txBox="1"/>
          <p:nvPr/>
        </p:nvSpPr>
        <p:spPr>
          <a:xfrm>
            <a:off x="578498" y="205273"/>
            <a:ext cx="5243804" cy="707886"/>
          </a:xfrm>
          <a:prstGeom prst="rect">
            <a:avLst/>
          </a:prstGeom>
          <a:noFill/>
        </p:spPr>
        <p:txBody>
          <a:bodyPr wrap="square" rtlCol="0">
            <a:spAutoFit/>
          </a:bodyPr>
          <a:lstStyle/>
          <a:p>
            <a:r>
              <a:rPr lang="en-GB" sz="4000" dirty="0"/>
              <a:t>Example</a:t>
            </a:r>
          </a:p>
        </p:txBody>
      </p:sp>
      <p:cxnSp>
        <p:nvCxnSpPr>
          <p:cNvPr id="10" name="Straight Arrow Connector 9">
            <a:extLst>
              <a:ext uri="{FF2B5EF4-FFF2-40B4-BE49-F238E27FC236}">
                <a16:creationId xmlns:a16="http://schemas.microsoft.com/office/drawing/2014/main" id="{4BFF52FC-68D4-48D1-877F-5552A7EEEC75}"/>
              </a:ext>
            </a:extLst>
          </p:cNvPr>
          <p:cNvCxnSpPr/>
          <p:nvPr/>
        </p:nvCxnSpPr>
        <p:spPr>
          <a:xfrm flipV="1">
            <a:off x="1222310" y="1819469"/>
            <a:ext cx="1978090" cy="1399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BB6C2B57-074D-45C0-A38F-9892F7AF91DA}"/>
              </a:ext>
            </a:extLst>
          </p:cNvPr>
          <p:cNvSpPr txBox="1"/>
          <p:nvPr/>
        </p:nvSpPr>
        <p:spPr>
          <a:xfrm>
            <a:off x="177282" y="1774763"/>
            <a:ext cx="1175657" cy="369332"/>
          </a:xfrm>
          <a:prstGeom prst="rect">
            <a:avLst/>
          </a:prstGeom>
          <a:noFill/>
        </p:spPr>
        <p:txBody>
          <a:bodyPr wrap="square" rtlCol="0">
            <a:spAutoFit/>
          </a:bodyPr>
          <a:lstStyle/>
          <a:p>
            <a:r>
              <a:rPr lang="en-GB" dirty="0"/>
              <a:t>Generic </a:t>
            </a:r>
          </a:p>
        </p:txBody>
      </p:sp>
      <p:cxnSp>
        <p:nvCxnSpPr>
          <p:cNvPr id="13" name="Straight Arrow Connector 12">
            <a:extLst>
              <a:ext uri="{FF2B5EF4-FFF2-40B4-BE49-F238E27FC236}">
                <a16:creationId xmlns:a16="http://schemas.microsoft.com/office/drawing/2014/main" id="{79AD2D2A-B88D-4C1E-81B1-C00BE9800197}"/>
              </a:ext>
            </a:extLst>
          </p:cNvPr>
          <p:cNvCxnSpPr>
            <a:cxnSpLocks/>
          </p:cNvCxnSpPr>
          <p:nvPr/>
        </p:nvCxnSpPr>
        <p:spPr>
          <a:xfrm flipH="1">
            <a:off x="7651102" y="566448"/>
            <a:ext cx="3284376" cy="13230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A7A96E3F-719A-4515-BEF4-3F146B0B9A3D}"/>
              </a:ext>
            </a:extLst>
          </p:cNvPr>
          <p:cNvSpPr txBox="1"/>
          <p:nvPr/>
        </p:nvSpPr>
        <p:spPr>
          <a:xfrm>
            <a:off x="10235681" y="197116"/>
            <a:ext cx="1175657" cy="369332"/>
          </a:xfrm>
          <a:prstGeom prst="rect">
            <a:avLst/>
          </a:prstGeom>
          <a:noFill/>
        </p:spPr>
        <p:txBody>
          <a:bodyPr wrap="square" rtlCol="0">
            <a:spAutoFit/>
          </a:bodyPr>
          <a:lstStyle/>
          <a:p>
            <a:r>
              <a:rPr lang="en-GB" dirty="0"/>
              <a:t>Specific </a:t>
            </a:r>
          </a:p>
        </p:txBody>
      </p:sp>
    </p:spTree>
    <p:extLst>
      <p:ext uri="{BB962C8B-B14F-4D97-AF65-F5344CB8AC3E}">
        <p14:creationId xmlns:p14="http://schemas.microsoft.com/office/powerpoint/2010/main" val="277291665"/>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140</TotalTime>
  <Words>709</Words>
  <Application>Microsoft Office PowerPoint</Application>
  <PresentationFormat>Widescreen</PresentationFormat>
  <Paragraphs>71</Paragraphs>
  <Slides>14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Calibri Light</vt:lpstr>
      <vt:lpstr>Rockwell</vt:lpstr>
      <vt:lpstr>Wingdings</vt:lpstr>
      <vt:lpstr>Atlas</vt:lpstr>
      <vt:lpstr>Quality in Training</vt:lpstr>
      <vt:lpstr>Development</vt:lpstr>
      <vt:lpstr>The Training Pathway Review 2016/17</vt:lpstr>
      <vt:lpstr>PowerPoint Presentation</vt:lpstr>
      <vt:lpstr>Health Education East of England</vt:lpstr>
      <vt:lpstr>PowerPoint Presentation</vt:lpstr>
      <vt:lpstr>Merging</vt:lpstr>
      <vt:lpstr>Aligning Public Health quality to HEE domains</vt:lpstr>
      <vt:lpstr>PowerPoint Presentation</vt:lpstr>
      <vt:lpstr>Intended use</vt:lpstr>
      <vt:lpstr>Methods of assessment for training locations against standard</vt:lpstr>
      <vt:lpstr>PowerPoint Presentation</vt:lpstr>
      <vt:lpstr>Group exercise</vt:lpstr>
      <vt:lpstr>In your tables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in Training</dc:title>
  <dc:creator>Eleanor Powers</dc:creator>
  <cp:lastModifiedBy>Mashbileg Maidrag</cp:lastModifiedBy>
  <cp:revision>12</cp:revision>
  <dcterms:created xsi:type="dcterms:W3CDTF">2017-10-30T17:03:58Z</dcterms:created>
  <dcterms:modified xsi:type="dcterms:W3CDTF">2017-11-07T10:33:00Z</dcterms:modified>
</cp:coreProperties>
</file>