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48"/>
  </p:notesMasterIdLst>
  <p:sldIdLst>
    <p:sldId id="366" r:id="rId2"/>
    <p:sldId id="555" r:id="rId3"/>
    <p:sldId id="609" r:id="rId4"/>
    <p:sldId id="268" r:id="rId5"/>
    <p:sldId id="327" r:id="rId6"/>
    <p:sldId id="523" r:id="rId7"/>
    <p:sldId id="551" r:id="rId8"/>
    <p:sldId id="595" r:id="rId9"/>
    <p:sldId id="611" r:id="rId10"/>
    <p:sldId id="613" r:id="rId11"/>
    <p:sldId id="612" r:id="rId12"/>
    <p:sldId id="614" r:id="rId13"/>
    <p:sldId id="615" r:id="rId14"/>
    <p:sldId id="406" r:id="rId15"/>
    <p:sldId id="559" r:id="rId16"/>
    <p:sldId id="521" r:id="rId17"/>
    <p:sldId id="582" r:id="rId18"/>
    <p:sldId id="557" r:id="rId19"/>
    <p:sldId id="550" r:id="rId20"/>
    <p:sldId id="566" r:id="rId21"/>
    <p:sldId id="567" r:id="rId22"/>
    <p:sldId id="596" r:id="rId23"/>
    <p:sldId id="597" r:id="rId24"/>
    <p:sldId id="598" r:id="rId25"/>
    <p:sldId id="599" r:id="rId26"/>
    <p:sldId id="600" r:id="rId27"/>
    <p:sldId id="601" r:id="rId28"/>
    <p:sldId id="602" r:id="rId29"/>
    <p:sldId id="603" r:id="rId30"/>
    <p:sldId id="604" r:id="rId31"/>
    <p:sldId id="605" r:id="rId32"/>
    <p:sldId id="606" r:id="rId33"/>
    <p:sldId id="552" r:id="rId34"/>
    <p:sldId id="589" r:id="rId35"/>
    <p:sldId id="585" r:id="rId36"/>
    <p:sldId id="586" r:id="rId37"/>
    <p:sldId id="584" r:id="rId38"/>
    <p:sldId id="608" r:id="rId39"/>
    <p:sldId id="588" r:id="rId40"/>
    <p:sldId id="607" r:id="rId41"/>
    <p:sldId id="372" r:id="rId42"/>
    <p:sldId id="591" r:id="rId43"/>
    <p:sldId id="594" r:id="rId44"/>
    <p:sldId id="610" r:id="rId45"/>
    <p:sldId id="592" r:id="rId46"/>
    <p:sldId id="462" r:id="rId47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  <a:srgbClr val="CC0000"/>
    <a:srgbClr val="6666FF"/>
    <a:srgbClr val="99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6" autoAdjust="0"/>
    <p:restoredTop sz="92571" autoAdjust="0"/>
  </p:normalViewPr>
  <p:slideViewPr>
    <p:cSldViewPr>
      <p:cViewPr varScale="1">
        <p:scale>
          <a:sx n="117" d="100"/>
          <a:sy n="117" d="100"/>
        </p:scale>
        <p:origin x="-7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66ACBAA-EC50-45A2-A8C7-1A99D95029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370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4E9C2E-500E-47E0-B5D3-E3BC158B983B}" type="slidenum">
              <a:rPr lang="en-CA" smtClean="0"/>
              <a:pPr/>
              <a:t>6</a:t>
            </a:fld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4E9C2E-500E-47E0-B5D3-E3BC158B983B}" type="slidenum">
              <a:rPr lang="en-CA" smtClean="0"/>
              <a:pPr/>
              <a:t>7</a:t>
            </a:fld>
            <a:endParaRPr lang="en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4E9C2E-500E-47E0-B5D3-E3BC158B983B}" type="slidenum">
              <a:rPr lang="en-CA" smtClean="0"/>
              <a:pPr/>
              <a:t>8</a:t>
            </a:fld>
            <a:endParaRPr lang="en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3A2EF4-EC93-47E9-A158-E38F26318512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5B9D2-B102-4928-A70C-4350060812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E83B1-D34B-49AA-A384-F556979AC1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5B219-1F8D-4FBB-B2A9-01A9FE0556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B6400-B0DC-4AB4-8C5D-FB770C6B74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FE7A7-70C8-4A17-BF5E-40BF001DE5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E3911-6711-44E0-831A-C38D9D47F1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924" y="342900"/>
            <a:ext cx="8153876" cy="1143000"/>
          </a:xfrm>
        </p:spPr>
        <p:txBody>
          <a:bodyPr lIns="82296" tIns="41148" rIns="82296" bIns="4114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2925" y="1828800"/>
            <a:ext cx="4007643" cy="4039077"/>
          </a:xfrm>
        </p:spPr>
        <p:txBody>
          <a:bodyPr lIns="82296" tIns="41148" rIns="82296" bIns="4114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7728" y="1828800"/>
            <a:ext cx="4009073" cy="1950244"/>
          </a:xfrm>
        </p:spPr>
        <p:txBody>
          <a:bodyPr lIns="82296" tIns="41148" rIns="82296" bIns="4114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7728" y="3916204"/>
            <a:ext cx="4009073" cy="1951673"/>
          </a:xfrm>
        </p:spPr>
        <p:txBody>
          <a:bodyPr lIns="82296" tIns="41148" rIns="82296" bIns="4114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 lIns="82296" tIns="41148" rIns="82296" bIns="4114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 lIns="82296" tIns="41148" rIns="82296" bIns="4114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 lIns="82296" tIns="41148" rIns="82296" bIns="41148"/>
          <a:lstStyle>
            <a:lvl1pPr>
              <a:defRPr/>
            </a:lvl1pPr>
          </a:lstStyle>
          <a:p>
            <a:pPr>
              <a:defRPr/>
            </a:pPr>
            <a:fld id="{795C53CC-32C0-4D6B-A39E-AF8EEE28A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>
                <a:solidFill>
                  <a:srgbClr val="232C7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8650" y="1882775"/>
            <a:ext cx="7886700" cy="41783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0837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9CE2A-0A45-44E9-8E8B-F549833EDA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1D6C-0E1D-4C17-BDAD-8454E8836F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C5C44-46DE-4450-AF23-C5A39A6B91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1BEC6-82E9-4468-913C-C845476DC4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96138-3EB8-4DC1-9B03-9906914764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5EACD-ED7F-441B-8BA0-33C1F45CC7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BE368-4285-4647-9CB7-2648EFCADB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F14C3-2067-4CC3-8A25-C8C5DF7B09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E1E52E5-5901-4CC3-8023-40AD28B9DB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4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5" r:id="rId15"/>
    <p:sldLayoutId id="2147483806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animationfactory.com/en/search/close-up.mc?&amp;oid=4955028&amp;s=26&amp;sc=26&amp;st=206&amp;q=welcome&amp;spage=2&amp;hoid=4b50052af74b1e7e526c8b17b8db3774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1034" descr="Ringleader Welcome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6165" y="2564904"/>
            <a:ext cx="12239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Image result for university of cambrid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2772" name="Picture 4" descr="http://www.cl.cam.ac.uk/~jk520/pics/uni_of_cambridge_logo-76934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2" y="160338"/>
            <a:ext cx="2627784" cy="75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0338"/>
            <a:ext cx="5732463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welcome-BabyTux.gif image by commentcut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7" y="1700808"/>
            <a:ext cx="40386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55576" y="1988840"/>
            <a:ext cx="7772400" cy="1431925"/>
          </a:xfrm>
        </p:spPr>
        <p:txBody>
          <a:bodyPr/>
          <a:lstStyle/>
          <a:p>
            <a:pPr algn="l"/>
            <a:r>
              <a:rPr lang="en-GB" dirty="0" smtClean="0"/>
              <a:t>What landmark event took place today 8</a:t>
            </a:r>
            <a:r>
              <a:rPr lang="en-GB" baseline="30000" dirty="0" smtClean="0"/>
              <a:t>th</a:t>
            </a:r>
            <a:r>
              <a:rPr lang="en-GB" dirty="0" smtClean="0"/>
              <a:t> November 1965 that made Great Britain humane country?</a:t>
            </a:r>
            <a:endParaRPr lang="en-GB" dirty="0"/>
          </a:p>
        </p:txBody>
      </p:sp>
      <p:pic>
        <p:nvPicPr>
          <p:cNvPr id="39938" name="Picture 2" descr="Image result for abolition of capital punishment in 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75247"/>
            <a:ext cx="2952328" cy="221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33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 result for abolition of capital punishment in 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97" y="404664"/>
            <a:ext cx="6807463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86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twit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68960"/>
            <a:ext cx="2585864" cy="258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2775" y="692696"/>
            <a:ext cx="81356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has this got to do with 8</a:t>
            </a:r>
            <a:r>
              <a:rPr lang="en-GB" sz="4000" b="1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November 2016?</a:t>
            </a:r>
            <a:endParaRPr lang="en-GB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46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mage result for election of twitter president donald trump 8th november 20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270" y="4481736"/>
            <a:ext cx="415673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Image result for trump 8th november 2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4145838" cy="408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54868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Twitter President</a:t>
            </a:r>
            <a:endParaRPr lang="en-GB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41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51920" y="908720"/>
            <a:ext cx="439248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Show us the Evidence</a:t>
            </a:r>
          </a:p>
        </p:txBody>
      </p:sp>
      <p:graphicFrame>
        <p:nvGraphicFramePr>
          <p:cNvPr id="31747" name="Object 3"/>
          <p:cNvGraphicFramePr>
            <a:graphicFrameLocks noGrp="1"/>
          </p:cNvGraphicFramePr>
          <p:nvPr>
            <p:ph type="clipArt" sz="half" idx="4294967295"/>
            <p:extLst>
              <p:ext uri="{D42A27DB-BD31-4B8C-83A1-F6EECF244321}">
                <p14:modId xmlns:p14="http://schemas.microsoft.com/office/powerpoint/2010/main" val="3279316055"/>
              </p:ext>
            </p:extLst>
          </p:nvPr>
        </p:nvGraphicFramePr>
        <p:xfrm>
          <a:off x="1979712" y="2420888"/>
          <a:ext cx="4579937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0" name="ClipArt" r:id="rId3" imgW="3659035" imgH="3031731" progId="MS_ClipArt_Gallery.2">
                  <p:embed/>
                </p:oleObj>
              </mc:Choice>
              <mc:Fallback>
                <p:oleObj name="ClipArt" r:id="rId3" imgW="3659035" imgH="3031731" progId="MS_ClipArt_Gallery.2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420888"/>
                        <a:ext cx="4579937" cy="426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384300"/>
          </a:xfrm>
        </p:spPr>
        <p:txBody>
          <a:bodyPr/>
          <a:lstStyle/>
          <a:p>
            <a:pPr algn="ctr"/>
            <a:r>
              <a:rPr lang="en-GB" dirty="0" smtClean="0"/>
              <a:t>My attempt at evidence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435280" cy="3468216"/>
          </a:xfrm>
        </p:spPr>
        <p:txBody>
          <a:bodyPr/>
          <a:lstStyle/>
          <a:p>
            <a:r>
              <a:rPr lang="en-GB" dirty="0" smtClean="0"/>
              <a:t>Member of Faculty CPD Committee</a:t>
            </a:r>
          </a:p>
          <a:p>
            <a:r>
              <a:rPr lang="en-GB" dirty="0" smtClean="0"/>
              <a:t>Involved in national CPD audits</a:t>
            </a:r>
          </a:p>
          <a:p>
            <a:r>
              <a:rPr lang="en-GB" dirty="0" smtClean="0"/>
              <a:t>Been </a:t>
            </a:r>
            <a:r>
              <a:rPr lang="en-GB" dirty="0" smtClean="0"/>
              <a:t>audited twice before</a:t>
            </a:r>
            <a:endParaRPr lang="en-GB" dirty="0" smtClean="0"/>
          </a:p>
          <a:p>
            <a:r>
              <a:rPr lang="en-GB" dirty="0" smtClean="0"/>
              <a:t>Completed </a:t>
            </a:r>
            <a:r>
              <a:rPr lang="en-GB" dirty="0" smtClean="0"/>
              <a:t>PGC Med Ed (key assignment on reflection)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35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579296" cy="1384300"/>
          </a:xfrm>
        </p:spPr>
        <p:txBody>
          <a:bodyPr lIns="82296" tIns="41148" rIns="82296" bIns="41148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CPD submission &amp; audit 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– 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moving forward</a:t>
            </a:r>
          </a:p>
        </p:txBody>
      </p:sp>
      <p:pic>
        <p:nvPicPr>
          <p:cNvPr id="13315" name="Picture 2" descr="trafficligh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844824"/>
            <a:ext cx="3224212" cy="48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467544" y="260648"/>
            <a:ext cx="7772400" cy="432048"/>
          </a:xfrm>
        </p:spPr>
        <p:txBody>
          <a:bodyPr/>
          <a:lstStyle/>
          <a:p>
            <a:r>
              <a:rPr lang="en-GB" sz="4000" dirty="0" smtClean="0"/>
              <a:t>CPD – Definition </a:t>
            </a:r>
            <a:endParaRPr lang="en-GB" sz="4000" dirty="0"/>
          </a:p>
        </p:txBody>
      </p:sp>
      <p:sp>
        <p:nvSpPr>
          <p:cNvPr id="4" name="Rectangle 3"/>
          <p:cNvSpPr/>
          <p:nvPr/>
        </p:nvSpPr>
        <p:spPr>
          <a:xfrm>
            <a:off x="395536" y="1305342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“The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Academy of Medical Royal Colleges (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AoMRC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) and the Faculty of Public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Health (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FPH) defines Continuing Professional Development (CPD) as a continuing process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outside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formal undergraduate and postgraduate training, that enables individual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doctors (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and other public health specialists) to maintain and improve standards of medical (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 public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health) practice through the development of knowledge, skills, attitudes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 behaviour”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84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3568" y="2204864"/>
            <a:ext cx="7772400" cy="1431925"/>
          </a:xfrm>
        </p:spPr>
        <p:txBody>
          <a:bodyPr/>
          <a:lstStyle/>
          <a:p>
            <a:r>
              <a:rPr lang="en-GB" dirty="0" smtClean="0"/>
              <a:t>Hope to “Provide clarity on what is expected of Faculty members regarding CPD”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11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What we will discuss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05000"/>
            <a:ext cx="8964488" cy="3828256"/>
          </a:xfrm>
        </p:spPr>
        <p:txBody>
          <a:bodyPr/>
          <a:lstStyle/>
          <a:p>
            <a:r>
              <a:rPr lang="en-GB" sz="4000" dirty="0" smtClean="0"/>
              <a:t> </a:t>
            </a:r>
            <a:r>
              <a:rPr lang="en-GB" sz="4000" dirty="0" smtClean="0"/>
              <a:t>2016-17 </a:t>
            </a:r>
            <a:r>
              <a:rPr lang="en-GB" sz="4000" dirty="0" smtClean="0"/>
              <a:t>audit results</a:t>
            </a:r>
          </a:p>
          <a:p>
            <a:r>
              <a:rPr lang="en-GB" sz="4000" dirty="0" smtClean="0"/>
              <a:t>How to submit a good CPD return </a:t>
            </a:r>
            <a:endParaRPr lang="en-GB" sz="4000" dirty="0" smtClean="0"/>
          </a:p>
          <a:p>
            <a:r>
              <a:rPr lang="en-GB" sz="4000" dirty="0" smtClean="0"/>
              <a:t>A brief note on reflection</a:t>
            </a:r>
          </a:p>
          <a:p>
            <a:r>
              <a:rPr lang="en-GB" sz="4000" dirty="0" smtClean="0"/>
              <a:t>Q &amp; A  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thank-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492375"/>
            <a:ext cx="5770563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84300"/>
          </a:xfrm>
        </p:spPr>
        <p:txBody>
          <a:bodyPr/>
          <a:lstStyle/>
          <a:p>
            <a:r>
              <a:rPr lang="en-GB" dirty="0" smtClean="0"/>
              <a:t>Why audit CPD?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8496944" cy="41148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Requirement of Academy of Royal Medical Colleges</a:t>
            </a:r>
          </a:p>
          <a:p>
            <a:r>
              <a:rPr lang="en-GB" dirty="0" smtClean="0"/>
              <a:t>So Faculty can assure itself that participants are meeting CPD policy requirements</a:t>
            </a:r>
          </a:p>
          <a:p>
            <a:r>
              <a:rPr lang="en-GB" dirty="0" smtClean="0"/>
              <a:t>Participants will use audit results for appraisal documentation</a:t>
            </a:r>
            <a:endParaRPr lang="en-GB" dirty="0"/>
          </a:p>
          <a:p>
            <a:r>
              <a:rPr lang="en-GB" dirty="0" smtClean="0"/>
              <a:t>Opportunity to feed back on quality of reflective notes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gets audited?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All members and fellows except for those claiming exemption from CPD are eligible for audit</a:t>
            </a:r>
          </a:p>
          <a:p>
            <a:pPr lvl="1"/>
            <a:r>
              <a:rPr lang="en-GB" dirty="0" smtClean="0"/>
              <a:t>One in five eligible members (non-random sample)</a:t>
            </a:r>
          </a:p>
          <a:p>
            <a:pPr lvl="1"/>
            <a:r>
              <a:rPr lang="en-GB" dirty="0" smtClean="0"/>
              <a:t>Additional 2 per cent random sample</a:t>
            </a:r>
          </a:p>
          <a:p>
            <a:pPr lvl="1"/>
            <a:r>
              <a:rPr lang="en-GB" dirty="0" smtClean="0"/>
              <a:t>Anyone with unsatisfactory audit (including not submitting) previous year</a:t>
            </a:r>
          </a:p>
          <a:p>
            <a:pPr lvl="1"/>
            <a:r>
              <a:rPr lang="en-GB" dirty="0" smtClean="0"/>
              <a:t>Anyone not returning CPD submission for that year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1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="" xmlns:a16="http://schemas.microsoft.com/office/drawing/2014/main" id="{353B6006-B4F8-4C01-B7D4-12A60AEC7B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499" y="1325535"/>
            <a:ext cx="8080949" cy="44797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37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Audit thresholds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Submission must be personally identifiable</a:t>
            </a:r>
          </a:p>
          <a:p>
            <a:r>
              <a:rPr lang="en-GB" sz="2400" dirty="0"/>
              <a:t>There must be a PDP(s) covering the relevant CPD year</a:t>
            </a:r>
          </a:p>
          <a:p>
            <a:r>
              <a:rPr lang="en-GB" sz="2400" dirty="0"/>
              <a:t>Must be at least 50 credits (up to 100 assessed)</a:t>
            </a:r>
          </a:p>
          <a:p>
            <a:r>
              <a:rPr lang="en-GB" sz="2400" dirty="0"/>
              <a:t>All credits supported by a reflective note</a:t>
            </a:r>
          </a:p>
          <a:p>
            <a:r>
              <a:rPr lang="en-GB" sz="2400" dirty="0"/>
              <a:t>No more than 5 credits per reflective note</a:t>
            </a:r>
          </a:p>
          <a:p>
            <a:r>
              <a:rPr lang="en-GB" sz="2400" dirty="0"/>
              <a:t>A minimum of 25 credits directly related to PDP</a:t>
            </a:r>
          </a:p>
          <a:p>
            <a:r>
              <a:rPr lang="en-GB" sz="2400" dirty="0"/>
              <a:t>Balance type of activities – One type of activity not more than half of claimed credits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74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Audit thresholds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600" dirty="0"/>
              <a:t>To be submitted online (Exception - given prior approval)</a:t>
            </a:r>
          </a:p>
          <a:p>
            <a:r>
              <a:rPr lang="en-GB" sz="2600" dirty="0"/>
              <a:t>At least 40 credits supported by a reflective note assessed as ‘satisfactory’</a:t>
            </a:r>
          </a:p>
          <a:p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</a:rPr>
              <a:t>Now qualitative assessment of reflective notes.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909" y="3861048"/>
            <a:ext cx="67061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2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Outcomes of audit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If submission deemed </a:t>
            </a:r>
            <a:r>
              <a:rPr lang="en-GB" sz="2400" b="1" u="sng" dirty="0"/>
              <a:t>satisfactory</a:t>
            </a:r>
          </a:p>
          <a:p>
            <a:pPr lvl="1"/>
            <a:r>
              <a:rPr lang="en-GB" sz="2000" dirty="0"/>
              <a:t>Participant sent letter advising satisfactory audit</a:t>
            </a:r>
          </a:p>
          <a:p>
            <a:r>
              <a:rPr lang="en-GB" sz="2400" dirty="0"/>
              <a:t>If submission deemed </a:t>
            </a:r>
            <a:r>
              <a:rPr lang="en-GB" sz="2400" b="1" u="sng" dirty="0"/>
              <a:t>unsatisfactory</a:t>
            </a:r>
          </a:p>
          <a:p>
            <a:pPr lvl="1"/>
            <a:r>
              <a:rPr lang="en-GB" sz="2000" dirty="0"/>
              <a:t>Documentation sent to a second Regional CPD Co-ordinator for repeat audit</a:t>
            </a:r>
          </a:p>
          <a:p>
            <a:r>
              <a:rPr lang="en-GB" sz="2400" dirty="0"/>
              <a:t>If deemed satisfactory by second auditor</a:t>
            </a:r>
          </a:p>
          <a:p>
            <a:pPr lvl="1"/>
            <a:r>
              <a:rPr lang="en-GB" sz="2000" dirty="0"/>
              <a:t>Participant sent letter advising satisfactory audit</a:t>
            </a:r>
          </a:p>
          <a:p>
            <a:r>
              <a:rPr lang="en-GB" sz="2400" dirty="0"/>
              <a:t>If deemed unsatisfactory by second auditor</a:t>
            </a:r>
          </a:p>
          <a:p>
            <a:pPr lvl="1"/>
            <a:r>
              <a:rPr lang="en-GB" sz="2000" dirty="0"/>
              <a:t>Reviewed by Director of CPD who will make ultimate decision whether to send letter advising unsatisfactory audit</a:t>
            </a:r>
          </a:p>
        </p:txBody>
      </p:sp>
    </p:spTree>
    <p:extLst>
      <p:ext uri="{BB962C8B-B14F-4D97-AF65-F5344CB8AC3E}">
        <p14:creationId xmlns:p14="http://schemas.microsoft.com/office/powerpoint/2010/main" val="218562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Review of CPD audit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384144"/>
              </p:ext>
            </p:extLst>
          </p:nvPr>
        </p:nvGraphicFramePr>
        <p:xfrm>
          <a:off x="1242598" y="1426468"/>
          <a:ext cx="6569762" cy="1988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9187">
                  <a:extLst>
                    <a:ext uri="{9D8B030D-6E8A-4147-A177-3AD203B41FA5}">
                      <a16:colId xmlns="" xmlns:a16="http://schemas.microsoft.com/office/drawing/2014/main" val="52362876"/>
                    </a:ext>
                  </a:extLst>
                </a:gridCol>
                <a:gridCol w="1678191">
                  <a:extLst>
                    <a:ext uri="{9D8B030D-6E8A-4147-A177-3AD203B41FA5}">
                      <a16:colId xmlns="" xmlns:a16="http://schemas.microsoft.com/office/drawing/2014/main" val="916537886"/>
                    </a:ext>
                  </a:extLst>
                </a:gridCol>
                <a:gridCol w="1852384">
                  <a:extLst>
                    <a:ext uri="{9D8B030D-6E8A-4147-A177-3AD203B41FA5}">
                      <a16:colId xmlns="" xmlns:a16="http://schemas.microsoft.com/office/drawing/2014/main" val="407753199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sng" baseline="0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sng" baseline="0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264371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Selected for audit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baseline="0" dirty="0">
                          <a:solidFill>
                            <a:schemeClr val="tx1"/>
                          </a:solidFill>
                        </a:rPr>
                        <a:t>364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baseline="0" dirty="0">
                          <a:solidFill>
                            <a:schemeClr val="tx1"/>
                          </a:solidFill>
                        </a:rPr>
                        <a:t>436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724437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800" dirty="0"/>
                        <a:t>Submitted audit papers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319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356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16615195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800" dirty="0"/>
                        <a:t>Failed by at least one auditor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59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81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3222734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800" dirty="0"/>
                        <a:t>Failed audit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22 (6.9%)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35 (9.8%)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697491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87624" y="3933056"/>
            <a:ext cx="68476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FF00"/>
                </a:solidFill>
                <a:latin typeface="Calibri" panose="020F0502020204030204"/>
              </a:rPr>
              <a:t>Less than 40 points supported by a satisfactory reflective note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FF00"/>
                </a:solidFill>
                <a:latin typeface="Calibri" panose="020F0502020204030204"/>
              </a:rPr>
              <a:t>No Personal Development Plan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FF00"/>
                </a:solidFill>
                <a:latin typeface="Calibri" panose="020F0502020204030204"/>
              </a:rPr>
              <a:t>Less than 25 points explicitly cross-referenced to the PDP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FF00"/>
                </a:solidFill>
                <a:latin typeface="Calibri" panose="020F0502020204030204"/>
              </a:rPr>
              <a:t>Errors resulted in &lt;50 CPD points</a:t>
            </a:r>
          </a:p>
        </p:txBody>
      </p:sp>
    </p:spTree>
    <p:extLst>
      <p:ext uri="{BB962C8B-B14F-4D97-AF65-F5344CB8AC3E}">
        <p14:creationId xmlns:p14="http://schemas.microsoft.com/office/powerpoint/2010/main" val="160840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selection of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/>
              <a:t>Your reflective notes were of a satisfactory quality</a:t>
            </a:r>
          </a:p>
          <a:p>
            <a:pPr lvl="1"/>
            <a:r>
              <a:rPr lang="en-GB" sz="2000" dirty="0"/>
              <a:t>But, the PDP provided is not for the year being audited</a:t>
            </a:r>
          </a:p>
          <a:p>
            <a:pPr lvl="1"/>
            <a:r>
              <a:rPr lang="en-GB" sz="2000" dirty="0"/>
              <a:t>After requesting correct PDP - the same one was submitted </a:t>
            </a:r>
          </a:p>
          <a:p>
            <a:r>
              <a:rPr lang="en-GB" sz="2400" dirty="0"/>
              <a:t>&lt;50 points claimed</a:t>
            </a:r>
          </a:p>
          <a:p>
            <a:pPr lvl="1"/>
            <a:r>
              <a:rPr lang="en-GB" sz="2000" dirty="0"/>
              <a:t>12 points claimed for a single day</a:t>
            </a:r>
          </a:p>
          <a:p>
            <a:r>
              <a:rPr lang="en-GB" sz="2400" dirty="0"/>
              <a:t>The reflective notes are not well developed </a:t>
            </a:r>
          </a:p>
          <a:p>
            <a:pPr lvl="1"/>
            <a:r>
              <a:rPr lang="en-GB" sz="2000" dirty="0"/>
              <a:t>all virtually the same wording, no evidence of reflective practice</a:t>
            </a:r>
          </a:p>
          <a:p>
            <a:r>
              <a:rPr lang="en-GB" sz="2400" dirty="0"/>
              <a:t>Reflections are very brief and notes are mainly descriptive</a:t>
            </a:r>
          </a:p>
          <a:p>
            <a:pPr lvl="1"/>
            <a:r>
              <a:rPr lang="en-GB" sz="2000" dirty="0"/>
              <a:t>Comments such as ‘self-evident’, or ‘as day 1’ are not reflection</a:t>
            </a:r>
          </a:p>
          <a:p>
            <a:pPr lvl="1"/>
            <a:r>
              <a:rPr lang="en-GB" sz="2000" dirty="0"/>
              <a:t>Lists of subjects covered are not reflection</a:t>
            </a:r>
          </a:p>
          <a:p>
            <a:r>
              <a:rPr lang="en-GB" sz="2400" dirty="0"/>
              <a:t>There was no linkage of any activities to the relevant PDP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348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part of CPD audit -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10182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Hence next session how to write a </a:t>
            </a:r>
            <a:r>
              <a:rPr lang="en-GB" sz="2400" i="1" dirty="0"/>
              <a:t>better</a:t>
            </a:r>
            <a:r>
              <a:rPr lang="en-GB" sz="2400" dirty="0"/>
              <a:t> Reflective Note</a:t>
            </a:r>
          </a:p>
        </p:txBody>
      </p:sp>
    </p:spTree>
    <p:extLst>
      <p:ext uri="{BB962C8B-B14F-4D97-AF65-F5344CB8AC3E}">
        <p14:creationId xmlns:p14="http://schemas.microsoft.com/office/powerpoint/2010/main" val="417965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importance of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i="1" dirty="0"/>
              <a:t>Increasing professional emphasis on good quality reflective notes to augment professional learning and strive to be a better and more effective practitioner both in appraisals and revalidation:</a:t>
            </a:r>
          </a:p>
          <a:p>
            <a:pPr marL="0" indent="0">
              <a:buNone/>
            </a:pPr>
            <a:endParaRPr lang="en-GB" sz="2400" i="1" dirty="0"/>
          </a:p>
          <a:p>
            <a:pPr marL="0" indent="0">
              <a:buNone/>
            </a:pPr>
            <a:r>
              <a:rPr lang="en-GB" sz="2400" i="1" dirty="0"/>
              <a:t>You should use the framework for appraisal </a:t>
            </a:r>
            <a:r>
              <a:rPr lang="en-GB" sz="2400" i="1" dirty="0" smtClean="0"/>
              <a:t>&amp; revalidation to</a:t>
            </a:r>
            <a:r>
              <a:rPr lang="en-GB" sz="2400" i="1" baseline="30000" dirty="0" smtClean="0"/>
              <a:t>§</a:t>
            </a:r>
            <a:endParaRPr lang="en-GB" sz="2400" i="1" baseline="30000" dirty="0"/>
          </a:p>
          <a:p>
            <a:pPr lvl="1"/>
            <a:r>
              <a:rPr lang="en-GB" sz="2000" i="1" dirty="0"/>
              <a:t>reflect on your practice and your approach to medicine,</a:t>
            </a:r>
          </a:p>
          <a:p>
            <a:pPr lvl="1"/>
            <a:r>
              <a:rPr lang="en-GB" sz="2000" i="1" dirty="0"/>
              <a:t>reflect on the supporting information you have gathered and what that information demonstrates about your practice,</a:t>
            </a:r>
          </a:p>
          <a:p>
            <a:pPr lvl="1"/>
            <a:r>
              <a:rPr lang="en-GB" sz="2000" i="1" dirty="0"/>
              <a:t>identify areas of practice where you could make improvements or undertake further development,</a:t>
            </a:r>
          </a:p>
          <a:p>
            <a:pPr lvl="1"/>
            <a:r>
              <a:rPr lang="en-GB" sz="2000" i="1" dirty="0"/>
              <a:t>demonstrate that you are up to date and fit to practise.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6309320"/>
            <a:ext cx="66244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§ Source: General Medical Council. The </a:t>
            </a:r>
            <a:r>
              <a:rPr lang="en-GB" sz="1200" i="1" dirty="0"/>
              <a:t>Good medical practice</a:t>
            </a:r>
            <a:r>
              <a:rPr lang="en-GB" sz="1200" dirty="0"/>
              <a:t> framework for appraisal and revalidation.</a:t>
            </a:r>
          </a:p>
        </p:txBody>
      </p:sp>
    </p:spTree>
    <p:extLst>
      <p:ext uri="{BB962C8B-B14F-4D97-AF65-F5344CB8AC3E}">
        <p14:creationId xmlns:p14="http://schemas.microsoft.com/office/powerpoint/2010/main" val="413897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 descr="http://3.bp.blogspot.com/-Pm_OxzLdw4g/TkjxwwKJMFI/AAAAAAAAAIc/FVOuOFNRZ2g/s1600/IMG_1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4484688"/>
            <a:ext cx="3529013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7950" y="333375"/>
            <a:ext cx="8677275" cy="5746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600" dirty="0" smtClean="0"/>
              <a:t>A very good </a:t>
            </a:r>
            <a:r>
              <a:rPr lang="en-GB" sz="3600" dirty="0" smtClean="0"/>
              <a:t>afternoon </a:t>
            </a:r>
            <a:r>
              <a:rPr lang="en-GB" sz="3600" dirty="0" smtClean="0"/>
              <a:t>&amp; warm Greetings   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3300"/>
            <a:ext cx="2908300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1989138"/>
            <a:ext cx="24415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 descr="Image result for abdul razaq Suffolk Public Heal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62463"/>
            <a:ext cx="3096344" cy="206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78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reflection?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‘consciously thinking about and analysing what you are doing and what you have done; thinking about what and how you have learnt’</a:t>
            </a:r>
            <a:r>
              <a:rPr lang="en-GB" sz="2400" baseline="30000" dirty="0"/>
              <a:t>§</a:t>
            </a:r>
          </a:p>
          <a:p>
            <a:r>
              <a:rPr lang="en-GB" sz="2400" dirty="0"/>
              <a:t>Reflection is a developmental thinking process that is contextualised into past experiences, thus it is unique to each individual and not merely a description of the events themselves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6309320"/>
            <a:ext cx="4287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§ Source:	Brodie, L. (2008). Reflective Writing Guide for Students</a:t>
            </a:r>
          </a:p>
        </p:txBody>
      </p:sp>
    </p:spTree>
    <p:extLst>
      <p:ext uri="{BB962C8B-B14F-4D97-AF65-F5344CB8AC3E}">
        <p14:creationId xmlns:p14="http://schemas.microsoft.com/office/powerpoint/2010/main" val="376533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What is reflective writing?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GB" sz="2600" dirty="0">
                <a:solidFill>
                  <a:schemeClr val="tx1"/>
                </a:solidFill>
              </a:rPr>
              <a:t>Reflective writing provides evidence of reflective thinking </a:t>
            </a:r>
          </a:p>
          <a:p>
            <a:r>
              <a:rPr lang="en-GB" sz="2600" dirty="0">
                <a:solidFill>
                  <a:schemeClr val="tx1"/>
                </a:solidFill>
              </a:rPr>
              <a:t>valuable tool for helping you to formulate and clarify your evolving thinking as it develops.</a:t>
            </a:r>
          </a:p>
          <a:p>
            <a:r>
              <a:rPr lang="en-GB" sz="2600" dirty="0">
                <a:solidFill>
                  <a:schemeClr val="tx1"/>
                </a:solidFill>
              </a:rPr>
              <a:t>Usually involves: 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Looking back at something (often an event, i.e. something that happened, but it could also be an idea or object).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Documenting your personal analysis of the event or idea (thinking in depth and from different perspectives,).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Writing carefully about what the event or idea means for you and your ongoing progress as a learner and/or practising professional</a:t>
            </a:r>
            <a:r>
              <a:rPr lang="en-GB" sz="2000" dirty="0" smtClean="0">
                <a:solidFill>
                  <a:schemeClr val="tx1"/>
                </a:solidFill>
              </a:rPr>
              <a:t>.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3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Reflective writing is not: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just conveying information, instruction or argument</a:t>
            </a:r>
          </a:p>
          <a:p>
            <a:r>
              <a:rPr lang="en-GB" sz="2400" dirty="0">
                <a:solidFill>
                  <a:schemeClr val="tx1"/>
                </a:solidFill>
              </a:rPr>
              <a:t>pure description, though there may be descriptive elements</a:t>
            </a:r>
          </a:p>
          <a:p>
            <a:r>
              <a:rPr lang="en-GB" sz="2400" dirty="0">
                <a:solidFill>
                  <a:schemeClr val="tx1"/>
                </a:solidFill>
              </a:rPr>
              <a:t>a straightforward decision or judgement (e.g. about whether something is right or wrong, good or bad)</a:t>
            </a:r>
          </a:p>
          <a:p>
            <a:r>
              <a:rPr lang="en-GB" sz="2400" dirty="0">
                <a:solidFill>
                  <a:schemeClr val="tx1"/>
                </a:solidFill>
              </a:rPr>
              <a:t>simple problem-solving</a:t>
            </a:r>
          </a:p>
          <a:p>
            <a:r>
              <a:rPr lang="en-GB" sz="2400" dirty="0">
                <a:solidFill>
                  <a:schemeClr val="tx1"/>
                </a:solidFill>
              </a:rPr>
              <a:t>a summary of course/conference notes</a:t>
            </a:r>
          </a:p>
          <a:p>
            <a:r>
              <a:rPr lang="en-GB" sz="2400" dirty="0">
                <a:solidFill>
                  <a:schemeClr val="tx1"/>
                </a:solidFill>
              </a:rPr>
              <a:t>a standard essay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52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Why reflection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79512" y="2551837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Reflection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promotes critical thinking, deepens understanding, leads to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improved</a:t>
            </a:r>
          </a:p>
          <a:p>
            <a:pPr algn="l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self-assessment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and professionalism and delivers best results when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shared – (Aronson &amp; Sanders)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00596"/>
          </a:xfrm>
        </p:spPr>
        <p:txBody>
          <a:bodyPr/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Stages of Gibbs model &amp; trigger questions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7586864" cy="59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1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656"/>
            <a:ext cx="4085962" cy="627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85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785813"/>
            <a:ext cx="46386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63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863419" cy="444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88640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The Checklist 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11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194895" cy="54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36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837767" cy="605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15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2576513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6000" dirty="0" smtClean="0">
                <a:solidFill>
                  <a:srgbClr val="FFFF00"/>
                </a:solidFill>
                <a:latin typeface="Arial" charset="0"/>
              </a:rPr>
              <a:t>All you want to know about Faculty </a:t>
            </a:r>
            <a:r>
              <a:rPr lang="en-GB" sz="6000" dirty="0" smtClean="0">
                <a:solidFill>
                  <a:srgbClr val="FFFF00"/>
                </a:solidFill>
                <a:latin typeface="Arial" charset="0"/>
              </a:rPr>
              <a:t>CPD &amp; audit </a:t>
            </a:r>
            <a:r>
              <a:rPr lang="en-GB" sz="6000" dirty="0" smtClean="0">
                <a:solidFill>
                  <a:srgbClr val="FFFF00"/>
                </a:solidFill>
                <a:latin typeface="Arial" charset="0"/>
              </a:rPr>
              <a:t>including reflection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3861048"/>
            <a:ext cx="7920880" cy="14398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Arial" charset="0"/>
              </a:rPr>
              <a:t>    </a:t>
            </a:r>
            <a:r>
              <a:rPr lang="en-US" dirty="0" err="1" smtClean="0">
                <a:latin typeface="Arial" charset="0"/>
              </a:rPr>
              <a:t>Dr.P.Badrinath</a:t>
            </a:r>
            <a:r>
              <a:rPr lang="en-US" dirty="0" smtClean="0">
                <a:latin typeface="Arial" charset="0"/>
              </a:rPr>
              <a:t> PhD </a:t>
            </a:r>
            <a:r>
              <a:rPr lang="en-US" sz="2400" dirty="0" smtClean="0">
                <a:latin typeface="Arial" charset="0"/>
              </a:rPr>
              <a:t>(</a:t>
            </a:r>
            <a:r>
              <a:rPr lang="en-US" sz="2400" dirty="0" err="1" smtClean="0">
                <a:latin typeface="Arial" charset="0"/>
              </a:rPr>
              <a:t>Cantab</a:t>
            </a:r>
            <a:r>
              <a:rPr lang="en-US" sz="2400" dirty="0" smtClean="0">
                <a:latin typeface="Arial" charset="0"/>
              </a:rPr>
              <a:t>) </a:t>
            </a:r>
            <a:r>
              <a:rPr lang="en-US" dirty="0" smtClean="0">
                <a:latin typeface="Arial" charset="0"/>
              </a:rPr>
              <a:t>FFPH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Arial" charset="0"/>
              </a:rPr>
              <a:t>Consultant in PH Medicine &amp;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Arial" charset="0"/>
              </a:rPr>
              <a:t>Associate Clinical Lecturer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Arial" charset="0"/>
              </a:rPr>
              <a:t>EOE Regional CPD advisor 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419475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What we </a:t>
            </a:r>
            <a:r>
              <a:rPr lang="en-GB" dirty="0" smtClean="0"/>
              <a:t>have discussed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44824"/>
            <a:ext cx="8964488" cy="2304256"/>
          </a:xfrm>
        </p:spPr>
        <p:txBody>
          <a:bodyPr/>
          <a:lstStyle/>
          <a:p>
            <a:r>
              <a:rPr lang="en-GB" sz="4000" dirty="0" smtClean="0"/>
              <a:t> </a:t>
            </a:r>
            <a:r>
              <a:rPr lang="en-GB" sz="4000" dirty="0" smtClean="0"/>
              <a:t>2016-17 </a:t>
            </a:r>
            <a:r>
              <a:rPr lang="en-GB" sz="4000" dirty="0" smtClean="0"/>
              <a:t>audit results</a:t>
            </a:r>
          </a:p>
          <a:p>
            <a:r>
              <a:rPr lang="en-GB" sz="4000" dirty="0" smtClean="0"/>
              <a:t>How to submit a good CPD return </a:t>
            </a:r>
            <a:endParaRPr lang="en-GB" sz="4000" dirty="0" smtClean="0"/>
          </a:p>
          <a:p>
            <a:r>
              <a:rPr lang="en-GB" sz="4000" dirty="0" smtClean="0"/>
              <a:t>A brief note on reflection</a:t>
            </a:r>
          </a:p>
          <a:p>
            <a:pPr marL="0" indent="0">
              <a:buNone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3649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9"/>
          <p:cNvGrpSpPr>
            <a:grpSpLocks/>
          </p:cNvGrpSpPr>
          <p:nvPr/>
        </p:nvGrpSpPr>
        <p:grpSpPr bwMode="auto">
          <a:xfrm>
            <a:off x="0" y="2246313"/>
            <a:ext cx="9144000" cy="2303462"/>
            <a:chOff x="0" y="0"/>
            <a:chExt cx="5760" cy="1451"/>
          </a:xfrm>
        </p:grpSpPr>
        <p:sp>
          <p:nvSpPr>
            <p:cNvPr id="70664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14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0665" name="Group 7"/>
            <p:cNvGrpSpPr>
              <a:grpSpLocks/>
            </p:cNvGrpSpPr>
            <p:nvPr/>
          </p:nvGrpSpPr>
          <p:grpSpPr bwMode="auto">
            <a:xfrm>
              <a:off x="11" y="11"/>
              <a:ext cx="5738" cy="1385"/>
              <a:chOff x="0" y="0"/>
              <a:chExt cx="5738" cy="1407"/>
            </a:xfrm>
          </p:grpSpPr>
          <p:sp>
            <p:nvSpPr>
              <p:cNvPr id="70666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319" cy="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667" name="Rectangle 5"/>
              <p:cNvSpPr>
                <a:spLocks noChangeArrowheads="1"/>
              </p:cNvSpPr>
              <p:nvPr/>
            </p:nvSpPr>
            <p:spPr bwMode="auto">
              <a:xfrm>
                <a:off x="0" y="11"/>
                <a:ext cx="5738" cy="139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800" i="1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GB" sz="14400" i="1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 </a:t>
                </a:r>
                <a:r>
                  <a:rPr lang="en-GB" sz="800" i="1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                                                                               </a:t>
                </a:r>
              </a:p>
            </p:txBody>
          </p:sp>
        </p:grpSp>
      </p:grpSp>
      <p:pic>
        <p:nvPicPr>
          <p:cNvPr id="70659" name="Picture 6" descr="495345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9288" y="2327275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Rectangle 10"/>
          <p:cNvSpPr>
            <a:spLocks noChangeArrowheads="1"/>
          </p:cNvSpPr>
          <p:nvPr/>
        </p:nvSpPr>
        <p:spPr bwMode="auto">
          <a:xfrm>
            <a:off x="0" y="2286000"/>
            <a:ext cx="3124200" cy="2209800"/>
          </a:xfrm>
          <a:prstGeom prst="rect">
            <a:avLst/>
          </a:prstGeom>
          <a:solidFill>
            <a:srgbClr val="9999FF"/>
          </a:solidFill>
          <a:ln w="9525">
            <a:solidFill>
              <a:srgbClr val="66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1" name="Rectangle 11"/>
          <p:cNvSpPr>
            <a:spLocks noChangeArrowheads="1"/>
          </p:cNvSpPr>
          <p:nvPr/>
        </p:nvSpPr>
        <p:spPr bwMode="auto">
          <a:xfrm>
            <a:off x="5562600" y="2286000"/>
            <a:ext cx="3581400" cy="22860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2" name="Text Box 12"/>
          <p:cNvSpPr txBox="1">
            <a:spLocks noChangeArrowheads="1"/>
          </p:cNvSpPr>
          <p:nvPr/>
        </p:nvSpPr>
        <p:spPr bwMode="auto">
          <a:xfrm>
            <a:off x="228600" y="3048000"/>
            <a:ext cx="2590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6000">
                <a:solidFill>
                  <a:srgbClr val="FFFF00"/>
                </a:solidFill>
              </a:rPr>
              <a:t>A final</a:t>
            </a:r>
            <a:r>
              <a:rPr lang="en-GB" sz="6000"/>
              <a:t> </a:t>
            </a:r>
          </a:p>
        </p:txBody>
      </p:sp>
      <p:sp>
        <p:nvSpPr>
          <p:cNvPr id="70663" name="Text Box 16"/>
          <p:cNvSpPr txBox="1">
            <a:spLocks noChangeArrowheads="1"/>
          </p:cNvSpPr>
          <p:nvPr/>
        </p:nvSpPr>
        <p:spPr bwMode="auto">
          <a:xfrm>
            <a:off x="5867400" y="3048000"/>
            <a:ext cx="2895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5400">
                <a:solidFill>
                  <a:srgbClr val="FFFF00"/>
                </a:solidFill>
              </a:rPr>
              <a:t>Thought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384300"/>
          </a:xfrm>
        </p:spPr>
        <p:txBody>
          <a:bodyPr/>
          <a:lstStyle/>
          <a:p>
            <a:r>
              <a:rPr lang="en-GB" dirty="0" smtClean="0"/>
              <a:t>Faculty CPD is not about catching people but to support and help colleagues so that we as a profession are assured that standards are maintained and we all continuously learn and develop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87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are here if you need us</a:t>
            </a:r>
            <a:endParaRPr lang="en-GB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56102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6"/>
          <p:cNvSpPr/>
          <p:nvPr/>
        </p:nvSpPr>
        <p:spPr bwMode="auto">
          <a:xfrm rot="2425400">
            <a:off x="4074457" y="3865901"/>
            <a:ext cx="412624" cy="108012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89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badrishanthi\Apji\Apji\work\2017 PH restructure\My presentation\slide 1 to 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6250"/>
            <a:ext cx="7488237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28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304.photobucket.com/albums/nn193/DarethDarkaxe/questio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428625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51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600200"/>
            <a:ext cx="7772400" cy="1143000"/>
          </a:xfrm>
        </p:spPr>
        <p:txBody>
          <a:bodyPr anchor="b" anchorCtr="1"/>
          <a:lstStyle/>
          <a:p>
            <a:pPr eaLnBrk="1" hangingPunct="1">
              <a:defRPr/>
            </a:pPr>
            <a:r>
              <a:rPr lang="en-US" smtClean="0"/>
              <a:t>		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GB" i="1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512" y="3200400"/>
            <a:ext cx="8712968" cy="25908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8000" dirty="0" smtClean="0">
                <a:solidFill>
                  <a:srgbClr val="FFFF00"/>
                </a:solidFill>
                <a:latin typeface="Arial" charset="0"/>
              </a:rPr>
              <a:t>Thank you for your time &amp; attention</a:t>
            </a:r>
            <a:endParaRPr lang="en-GB" sz="8000" dirty="0" smtClean="0">
              <a:solidFill>
                <a:srgbClr val="FFFF00"/>
              </a:solidFill>
            </a:endParaRPr>
          </a:p>
        </p:txBody>
      </p:sp>
      <p:pic>
        <p:nvPicPr>
          <p:cNvPr id="72708" name="Picture 4" descr="hndshak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620713"/>
            <a:ext cx="4341812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5" descr="thank_you_lg_wm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549275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755650" y="2395538"/>
            <a:ext cx="2286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5438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mtClean="0">
                <a:latin typeface="Arial" charset="0"/>
              </a:rPr>
              <a:t>Before we start</a:t>
            </a:r>
          </a:p>
        </p:txBody>
      </p:sp>
      <p:pic>
        <p:nvPicPr>
          <p:cNvPr id="8195" name="Picture 3" descr="Sa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905000"/>
            <a:ext cx="4343400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153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 </a:t>
            </a:r>
            <a:r>
              <a:rPr lang="en-US" dirty="0" smtClean="0"/>
              <a:t>2016-17 </a:t>
            </a:r>
            <a:r>
              <a:rPr lang="en-US" dirty="0" smtClean="0"/>
              <a:t>round what proportion of CPD submissions were deemed as unsatisfactory after the audit?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53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Unsatisfactory returns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905000"/>
            <a:ext cx="8640960" cy="3828256"/>
          </a:xfrm>
        </p:spPr>
        <p:txBody>
          <a:bodyPr/>
          <a:lstStyle/>
          <a:p>
            <a:r>
              <a:rPr lang="en-GB" sz="4000" dirty="0" smtClean="0"/>
              <a:t>0% </a:t>
            </a:r>
          </a:p>
          <a:p>
            <a:r>
              <a:rPr lang="en-GB" sz="4000" dirty="0" smtClean="0"/>
              <a:t>4.2%</a:t>
            </a:r>
            <a:endParaRPr lang="en-GB" sz="4000" dirty="0" smtClean="0"/>
          </a:p>
          <a:p>
            <a:r>
              <a:rPr lang="en-GB" sz="4000" dirty="0" smtClean="0"/>
              <a:t>9.8%</a:t>
            </a:r>
            <a:endParaRPr lang="en-GB" sz="4000" dirty="0" smtClean="0"/>
          </a:p>
          <a:p>
            <a:r>
              <a:rPr lang="en-GB" sz="4000" dirty="0" smtClean="0"/>
              <a:t>11.4%</a:t>
            </a:r>
            <a:endParaRPr lang="en-GB" sz="4000" dirty="0" smtClean="0"/>
          </a:p>
          <a:p>
            <a:r>
              <a:rPr lang="en-GB" sz="4000" dirty="0" smtClean="0"/>
              <a:t>14.5% 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53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Unsatisfactory returns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905000"/>
            <a:ext cx="8640960" cy="3828256"/>
          </a:xfrm>
        </p:spPr>
        <p:txBody>
          <a:bodyPr/>
          <a:lstStyle/>
          <a:p>
            <a:r>
              <a:rPr lang="en-GB" sz="4000" dirty="0" smtClean="0"/>
              <a:t>0% </a:t>
            </a:r>
          </a:p>
          <a:p>
            <a:r>
              <a:rPr lang="en-GB" sz="4000" dirty="0" smtClean="0"/>
              <a:t>4.2%</a:t>
            </a:r>
            <a:endParaRPr lang="en-GB" sz="4000" dirty="0" smtClean="0"/>
          </a:p>
          <a:p>
            <a:r>
              <a:rPr lang="en-GB" sz="4000" dirty="0" smtClean="0"/>
              <a:t>9.8%</a:t>
            </a:r>
            <a:endParaRPr lang="en-GB" sz="4000" dirty="0" smtClean="0"/>
          </a:p>
          <a:p>
            <a:r>
              <a:rPr lang="en-GB" sz="4000" dirty="0" smtClean="0"/>
              <a:t>11.4%</a:t>
            </a:r>
            <a:endParaRPr lang="en-GB" sz="4000" dirty="0" smtClean="0"/>
          </a:p>
          <a:p>
            <a:r>
              <a:rPr lang="en-GB" sz="4000" dirty="0" smtClean="0"/>
              <a:t>14.5%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15603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268413"/>
            <a:ext cx="7772400" cy="2209800"/>
          </a:xfrm>
        </p:spPr>
        <p:txBody>
          <a:bodyPr/>
          <a:lstStyle/>
          <a:p>
            <a:pPr eaLnBrk="1" hangingPunct="1">
              <a:defRPr/>
            </a:pPr>
            <a:r>
              <a:rPr lang="en-GB" sz="7200" dirty="0" smtClean="0">
                <a:latin typeface="Arial" charset="0"/>
              </a:rPr>
              <a:t>This </a:t>
            </a:r>
            <a:r>
              <a:rPr lang="en-GB" sz="7200" dirty="0" smtClean="0">
                <a:latin typeface="Arial" charset="0"/>
              </a:rPr>
              <a:t>day in </a:t>
            </a:r>
            <a:r>
              <a:rPr lang="en-GB" sz="7200" dirty="0" smtClean="0">
                <a:latin typeface="Arial" charset="0"/>
              </a:rPr>
              <a:t>History</a:t>
            </a:r>
            <a:br>
              <a:rPr lang="en-GB" sz="7200" dirty="0" smtClean="0">
                <a:latin typeface="Arial" charset="0"/>
              </a:rPr>
            </a:br>
            <a:r>
              <a:rPr lang="en-GB" sz="7200" dirty="0" smtClean="0">
                <a:latin typeface="Arial" charset="0"/>
              </a:rPr>
              <a:t>- Quiz</a:t>
            </a:r>
            <a:endParaRPr lang="en-GB" sz="72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60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2329</TotalTime>
  <Words>1151</Words>
  <Application>Microsoft Office PowerPoint</Application>
  <PresentationFormat>On-screen Show (4:3)</PresentationFormat>
  <Paragraphs>158</Paragraphs>
  <Slides>46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Ocean</vt:lpstr>
      <vt:lpstr>ClipArt</vt:lpstr>
      <vt:lpstr>PowerPoint Presentation</vt:lpstr>
      <vt:lpstr>PowerPoint Presentation</vt:lpstr>
      <vt:lpstr>A very good afternoon &amp; warm Greetings   </vt:lpstr>
      <vt:lpstr>All you want to know about Faculty CPD &amp; audit including reflection</vt:lpstr>
      <vt:lpstr>Before we start</vt:lpstr>
      <vt:lpstr>In 2016-17 round what proportion of CPD submissions were deemed as unsatisfactory after the audit? </vt:lpstr>
      <vt:lpstr>Unsatisfactory returns  </vt:lpstr>
      <vt:lpstr>Unsatisfactory returns  </vt:lpstr>
      <vt:lpstr>This day in History - Quiz</vt:lpstr>
      <vt:lpstr>What landmark event took place today 8th November 1965 that made Great Britain humane country?</vt:lpstr>
      <vt:lpstr>PowerPoint Presentation</vt:lpstr>
      <vt:lpstr>PowerPoint Presentation</vt:lpstr>
      <vt:lpstr>PowerPoint Presentation</vt:lpstr>
      <vt:lpstr>Show us the Evidence</vt:lpstr>
      <vt:lpstr>My attempt at evidence</vt:lpstr>
      <vt:lpstr>CPD submission &amp; audit – moving forward</vt:lpstr>
      <vt:lpstr>CPD – Definition </vt:lpstr>
      <vt:lpstr>Hope to “Provide clarity on what is expected of Faculty members regarding CPD”</vt:lpstr>
      <vt:lpstr>What we will discuss</vt:lpstr>
      <vt:lpstr>Why audit CPD?</vt:lpstr>
      <vt:lpstr>Who gets audited?</vt:lpstr>
      <vt:lpstr>Example 1</vt:lpstr>
      <vt:lpstr>Audit thresholds</vt:lpstr>
      <vt:lpstr>Audit thresholds</vt:lpstr>
      <vt:lpstr>Outcomes of audit</vt:lpstr>
      <vt:lpstr>Review of CPD audit results</vt:lpstr>
      <vt:lpstr>A selection of comments</vt:lpstr>
      <vt:lpstr>Key part of CPD audit - Reflection</vt:lpstr>
      <vt:lpstr>The importance of reflection</vt:lpstr>
      <vt:lpstr>What is reflection?</vt:lpstr>
      <vt:lpstr>What is reflective writing?</vt:lpstr>
      <vt:lpstr>Reflective writing is not:</vt:lpstr>
      <vt:lpstr>Why reflection</vt:lpstr>
      <vt:lpstr>Stages of Gibbs model &amp; trigger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we have discussed</vt:lpstr>
      <vt:lpstr>PowerPoint Presentation</vt:lpstr>
      <vt:lpstr>Faculty CPD is not about catching people but to support and help colleagues so that we as a profession are assured that standards are maintained and we all continuously learn and develop</vt:lpstr>
      <vt:lpstr>We are here if you need us</vt:lpstr>
      <vt:lpstr>PowerPoint Presentation</vt:lpstr>
      <vt:lpstr>PowerPoint Presentation</vt:lpstr>
      <vt:lpstr>    </vt:lpstr>
    </vt:vector>
  </TitlesOfParts>
  <Company>SYSHA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Incentives for Implementing the NSF</dc:title>
  <dc:creator>SYSHA</dc:creator>
  <cp:lastModifiedBy>badrishanthi</cp:lastModifiedBy>
  <cp:revision>288</cp:revision>
  <dcterms:created xsi:type="dcterms:W3CDTF">2005-06-22T15:23:20Z</dcterms:created>
  <dcterms:modified xsi:type="dcterms:W3CDTF">2017-11-07T13:40:47Z</dcterms:modified>
</cp:coreProperties>
</file>