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742" r:id="rId5"/>
  </p:sldMasterIdLst>
  <p:notesMasterIdLst>
    <p:notesMasterId r:id="rId18"/>
  </p:notesMasterIdLst>
  <p:sldIdLst>
    <p:sldId id="332" r:id="rId6"/>
    <p:sldId id="333" r:id="rId7"/>
    <p:sldId id="334" r:id="rId8"/>
    <p:sldId id="335" r:id="rId9"/>
    <p:sldId id="336" r:id="rId10"/>
    <p:sldId id="337" r:id="rId11"/>
    <p:sldId id="339" r:id="rId12"/>
    <p:sldId id="340" r:id="rId13"/>
    <p:sldId id="341" r:id="rId14"/>
    <p:sldId id="342" r:id="rId15"/>
    <p:sldId id="343" r:id="rId16"/>
    <p:sldId id="34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17" autoAdjust="0"/>
    <p:restoredTop sz="78996" autoAdjust="0"/>
  </p:normalViewPr>
  <p:slideViewPr>
    <p:cSldViewPr snapToGrid="0">
      <p:cViewPr varScale="1">
        <p:scale>
          <a:sx n="94" d="100"/>
          <a:sy n="94" d="100"/>
        </p:scale>
        <p:origin x="666" y="90"/>
      </p:cViewPr>
      <p:guideLst>
        <p:guide orient="horz" pos="2160"/>
        <p:guide pos="3840"/>
      </p:guideLst>
    </p:cSldViewPr>
  </p:slideViewPr>
  <p:notesTextViewPr>
    <p:cViewPr>
      <p:scale>
        <a:sx n="1" d="1"/>
        <a:sy n="1" d="1"/>
      </p:scale>
      <p:origin x="0" y="0"/>
    </p:cViewPr>
  </p:notesTextViewPr>
  <p:sorterViewPr>
    <p:cViewPr>
      <p:scale>
        <a:sx n="100" d="100"/>
        <a:sy n="100" d="100"/>
      </p:scale>
      <p:origin x="0" y="-64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79725-CD0B-4804-AE95-ED36A9531C88}" type="datetimeFigureOut">
              <a:rPr lang="en-GB" smtClean="0"/>
              <a:t>07/11/2017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9A680-76B6-4B5D-B513-2CB881D10170}" type="slidenum">
              <a:rPr lang="en-GB" smtClean="0"/>
              <a:t>‹#›</a:t>
            </a:fld>
            <a:endParaRPr lang="en-GB"/>
          </a:p>
        </p:txBody>
      </p:sp>
    </p:spTree>
    <p:extLst>
      <p:ext uri="{BB962C8B-B14F-4D97-AF65-F5344CB8AC3E}">
        <p14:creationId xmlns:p14="http://schemas.microsoft.com/office/powerpoint/2010/main" val="103382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PH training is regulated by 2 main bodies, the GMC and UKPHR. The FPH works with these 2 organisations to set standards and maintain the quality within the training programme. It is the role of HE/ Local ED training Boards to ensure the delivery of these standards.</a:t>
            </a:r>
          </a:p>
          <a:p>
            <a:endParaRPr lang="en-GB" dirty="0"/>
          </a:p>
        </p:txBody>
      </p:sp>
      <p:sp>
        <p:nvSpPr>
          <p:cNvPr id="4" name="Slide Number Placeholder 3"/>
          <p:cNvSpPr>
            <a:spLocks noGrp="1"/>
          </p:cNvSpPr>
          <p:nvPr>
            <p:ph type="sldNum" sz="quarter" idx="10"/>
          </p:nvPr>
        </p:nvSpPr>
        <p:spPr/>
        <p:txBody>
          <a:bodyPr/>
          <a:lstStyle/>
          <a:p>
            <a:fld id="{9279A680-76B6-4B5D-B513-2CB881D10170}" type="slidenum">
              <a:rPr lang="en-GB" smtClean="0"/>
              <a:t>3</a:t>
            </a:fld>
            <a:endParaRPr lang="en-GB"/>
          </a:p>
        </p:txBody>
      </p:sp>
    </p:spTree>
    <p:extLst>
      <p:ext uri="{BB962C8B-B14F-4D97-AF65-F5344CB8AC3E}">
        <p14:creationId xmlns:p14="http://schemas.microsoft.com/office/powerpoint/2010/main" val="245170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GMC has issued guidance to set up a register for E&amp;C Supervisors in July 2016 requiring formal processes to approve two categories of medical educators: ES and CS.in the </a:t>
            </a:r>
            <a:r>
              <a:rPr lang="en-GB" dirty="0" err="1"/>
              <a:t>EoE</a:t>
            </a:r>
            <a:r>
              <a:rPr lang="en-GB" dirty="0"/>
              <a:t> PH training programme, we have made a clear distinction between ES and CS.  Whilst the GMC will only require registration for educational and clinical supervisors, FPH recognises four supervision roles and expects minimum standards to be met and maintained in each of these four categories. The definitions for clinical and educational supervisors are consistent with the GMC definition. One person can fulfil more than one role.</a:t>
            </a:r>
          </a:p>
          <a:p>
            <a:endParaRPr lang="en-GB" dirty="0"/>
          </a:p>
        </p:txBody>
      </p:sp>
      <p:sp>
        <p:nvSpPr>
          <p:cNvPr id="4" name="Slide Number Placeholder 3"/>
          <p:cNvSpPr>
            <a:spLocks noGrp="1"/>
          </p:cNvSpPr>
          <p:nvPr>
            <p:ph type="sldNum" sz="quarter" idx="10"/>
          </p:nvPr>
        </p:nvSpPr>
        <p:spPr/>
        <p:txBody>
          <a:bodyPr/>
          <a:lstStyle/>
          <a:p>
            <a:fld id="{9279A680-76B6-4B5D-B513-2CB881D10170}" type="slidenum">
              <a:rPr lang="en-GB" smtClean="0"/>
              <a:t>4</a:t>
            </a:fld>
            <a:endParaRPr lang="en-GB"/>
          </a:p>
        </p:txBody>
      </p:sp>
    </p:spTree>
    <p:extLst>
      <p:ext uri="{BB962C8B-B14F-4D97-AF65-F5344CB8AC3E}">
        <p14:creationId xmlns:p14="http://schemas.microsoft.com/office/powerpoint/2010/main" val="285361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roles of educational and clinical supervisors have been set out by the GMC and require demonstration of explicit competence in 5 and 7 criteria respectively.  </a:t>
            </a:r>
          </a:p>
          <a:p>
            <a:r>
              <a:rPr lang="en-GB" dirty="0"/>
              <a:t>Locally we have adopted this criteria and developed easy to follow document detailing the number of types of evidence which can be used to demonstrate training. Please refer to the pages within the Framework which explain each area for further information.</a:t>
            </a:r>
          </a:p>
          <a:p>
            <a:r>
              <a:rPr lang="en-GB" dirty="0"/>
              <a:t>For those who are going through GMC appraisal you may have seen it through your PREP appraisal or the current system SARD system for accreditation and revalidation database, when you click on supervisor </a:t>
            </a:r>
          </a:p>
          <a:p>
            <a:endParaRPr lang="en-GB" dirty="0"/>
          </a:p>
        </p:txBody>
      </p:sp>
      <p:sp>
        <p:nvSpPr>
          <p:cNvPr id="4" name="Slide Number Placeholder 3"/>
          <p:cNvSpPr>
            <a:spLocks noGrp="1"/>
          </p:cNvSpPr>
          <p:nvPr>
            <p:ph type="sldNum" sz="quarter" idx="10"/>
          </p:nvPr>
        </p:nvSpPr>
        <p:spPr/>
        <p:txBody>
          <a:bodyPr/>
          <a:lstStyle/>
          <a:p>
            <a:fld id="{9279A680-76B6-4B5D-B513-2CB881D10170}" type="slidenum">
              <a:rPr lang="en-GB" smtClean="0"/>
              <a:t>5</a:t>
            </a:fld>
            <a:endParaRPr lang="en-GB"/>
          </a:p>
        </p:txBody>
      </p:sp>
    </p:spTree>
    <p:extLst>
      <p:ext uri="{BB962C8B-B14F-4D97-AF65-F5344CB8AC3E}">
        <p14:creationId xmlns:p14="http://schemas.microsoft.com/office/powerpoint/2010/main" val="145017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PH Training is based partly on an apprenticeship model of learning and teaching - with delegation of routine work, and partly on an academic model, including the study of particular problems under supervision. Learning of skills is by experience, supervisors play a key role, and the ultimate success of the programme rests on their ability to delegate appropriate work and give suitable guidance</a:t>
            </a:r>
          </a:p>
          <a:p>
            <a:endParaRPr lang="en-GB" dirty="0"/>
          </a:p>
        </p:txBody>
      </p:sp>
      <p:sp>
        <p:nvSpPr>
          <p:cNvPr id="4" name="Slide Number Placeholder 3"/>
          <p:cNvSpPr>
            <a:spLocks noGrp="1"/>
          </p:cNvSpPr>
          <p:nvPr>
            <p:ph type="sldNum" sz="quarter" idx="10"/>
          </p:nvPr>
        </p:nvSpPr>
        <p:spPr/>
        <p:txBody>
          <a:bodyPr/>
          <a:lstStyle/>
          <a:p>
            <a:fld id="{9279A680-76B6-4B5D-B513-2CB881D10170}" type="slidenum">
              <a:rPr lang="en-GB" smtClean="0"/>
              <a:t>7</a:t>
            </a:fld>
            <a:endParaRPr lang="en-GB"/>
          </a:p>
        </p:txBody>
      </p:sp>
    </p:spTree>
    <p:extLst>
      <p:ext uri="{BB962C8B-B14F-4D97-AF65-F5344CB8AC3E}">
        <p14:creationId xmlns:p14="http://schemas.microsoft.com/office/powerpoint/2010/main" val="41992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process should start from the time </a:t>
            </a:r>
          </a:p>
          <a:p>
            <a:endParaRPr lang="en-GB" dirty="0"/>
          </a:p>
        </p:txBody>
      </p:sp>
      <p:sp>
        <p:nvSpPr>
          <p:cNvPr id="4" name="Slide Number Placeholder 3"/>
          <p:cNvSpPr>
            <a:spLocks noGrp="1"/>
          </p:cNvSpPr>
          <p:nvPr>
            <p:ph type="sldNum" sz="quarter" idx="10"/>
          </p:nvPr>
        </p:nvSpPr>
        <p:spPr/>
        <p:txBody>
          <a:bodyPr/>
          <a:lstStyle/>
          <a:p>
            <a:fld id="{9279A680-76B6-4B5D-B513-2CB881D10170}" type="slidenum">
              <a:rPr lang="en-GB" smtClean="0"/>
              <a:t>8</a:t>
            </a:fld>
            <a:endParaRPr lang="en-GB"/>
          </a:p>
        </p:txBody>
      </p:sp>
    </p:spTree>
    <p:extLst>
      <p:ext uri="{BB962C8B-B14F-4D97-AF65-F5344CB8AC3E}">
        <p14:creationId xmlns:p14="http://schemas.microsoft.com/office/powerpoint/2010/main" val="251677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Reflective – from GMC point of view the most safest practitioners are those who are willing to learn, reflect on, and change practice when needed.</a:t>
            </a:r>
          </a:p>
          <a:p>
            <a:endParaRPr lang="en-GB" dirty="0"/>
          </a:p>
        </p:txBody>
      </p:sp>
      <p:sp>
        <p:nvSpPr>
          <p:cNvPr id="4" name="Slide Number Placeholder 3"/>
          <p:cNvSpPr>
            <a:spLocks noGrp="1"/>
          </p:cNvSpPr>
          <p:nvPr>
            <p:ph type="sldNum" sz="quarter" idx="10"/>
          </p:nvPr>
        </p:nvSpPr>
        <p:spPr/>
        <p:txBody>
          <a:bodyPr/>
          <a:lstStyle/>
          <a:p>
            <a:fld id="{9279A680-76B6-4B5D-B513-2CB881D10170}" type="slidenum">
              <a:rPr lang="en-GB" smtClean="0"/>
              <a:t>9</a:t>
            </a:fld>
            <a:endParaRPr lang="en-GB"/>
          </a:p>
        </p:txBody>
      </p:sp>
    </p:spTree>
    <p:extLst>
      <p:ext uri="{BB962C8B-B14F-4D97-AF65-F5344CB8AC3E}">
        <p14:creationId xmlns:p14="http://schemas.microsoft.com/office/powerpoint/2010/main" val="3468619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in order to </a:t>
            </a:r>
            <a:r>
              <a:rPr lang="en-GB" dirty="0" err="1"/>
              <a:t>achive</a:t>
            </a:r>
            <a:r>
              <a:rPr lang="en-GB" dirty="0"/>
              <a:t> this</a:t>
            </a:r>
          </a:p>
          <a:p>
            <a:endParaRPr lang="en-GB" dirty="0"/>
          </a:p>
        </p:txBody>
      </p:sp>
      <p:sp>
        <p:nvSpPr>
          <p:cNvPr id="4" name="Slide Number Placeholder 3"/>
          <p:cNvSpPr>
            <a:spLocks noGrp="1"/>
          </p:cNvSpPr>
          <p:nvPr>
            <p:ph type="sldNum" sz="quarter" idx="10"/>
          </p:nvPr>
        </p:nvSpPr>
        <p:spPr/>
        <p:txBody>
          <a:bodyPr/>
          <a:lstStyle/>
          <a:p>
            <a:fld id="{9279A680-76B6-4B5D-B513-2CB881D10170}" type="slidenum">
              <a:rPr lang="en-GB" smtClean="0"/>
              <a:t>10</a:t>
            </a:fld>
            <a:endParaRPr lang="en-GB"/>
          </a:p>
        </p:txBody>
      </p:sp>
    </p:spTree>
    <p:extLst>
      <p:ext uri="{BB962C8B-B14F-4D97-AF65-F5344CB8AC3E}">
        <p14:creationId xmlns:p14="http://schemas.microsoft.com/office/powerpoint/2010/main" val="3443897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v1">
    <p:spTree>
      <p:nvGrpSpPr>
        <p:cNvPr id="1" name=""/>
        <p:cNvGrpSpPr/>
        <p:nvPr/>
      </p:nvGrpSpPr>
      <p:grpSpPr>
        <a:xfrm>
          <a:off x="0" y="0"/>
          <a:ext cx="0" cy="0"/>
          <a:chOff x="0" y="0"/>
          <a:chExt cx="0" cy="0"/>
        </a:xfrm>
      </p:grpSpPr>
      <p:pic>
        <p:nvPicPr>
          <p:cNvPr id="5" name="Picture 1" descr="HIN_cover_gradienthalf.png"/>
          <p:cNvPicPr>
            <a:picLocks noChangeAspect="1"/>
          </p:cNvPicPr>
          <p:nvPr userDrawn="1"/>
        </p:nvPicPr>
        <p:blipFill>
          <a:blip r:embed="rId2"/>
          <a:srcRect/>
          <a:stretch>
            <a:fillRect/>
          </a:stretch>
        </p:blipFill>
        <p:spPr bwMode="auto">
          <a:xfrm>
            <a:off x="0" y="1"/>
            <a:ext cx="12192000" cy="6854825"/>
          </a:xfrm>
          <a:prstGeom prst="rect">
            <a:avLst/>
          </a:prstGeom>
          <a:noFill/>
          <a:ln w="9525">
            <a:noFill/>
            <a:miter lim="800000"/>
            <a:headEnd/>
            <a:tailEnd/>
          </a:ln>
        </p:spPr>
      </p:pic>
      <p:sp>
        <p:nvSpPr>
          <p:cNvPr id="3" name="Title 1"/>
          <p:cNvSpPr>
            <a:spLocks noGrp="1"/>
          </p:cNvSpPr>
          <p:nvPr>
            <p:ph type="ctrTitle"/>
          </p:nvPr>
        </p:nvSpPr>
        <p:spPr>
          <a:xfrm>
            <a:off x="706473" y="2899544"/>
            <a:ext cx="7827927" cy="1470025"/>
          </a:xfrm>
          <a:prstGeom prst="rect">
            <a:avLst/>
          </a:prstGeom>
        </p:spPr>
        <p:txBody>
          <a:bodyPr anchor="b"/>
          <a:lstStyle>
            <a:lvl1pPr algn="l">
              <a:lnSpc>
                <a:spcPts val="4200"/>
              </a:lnSpc>
              <a:defRPr sz="3600">
                <a:solidFill>
                  <a:schemeClr val="bg1"/>
                </a:solidFill>
              </a:defRPr>
            </a:lvl1pPr>
          </a:lstStyle>
          <a:p>
            <a:r>
              <a:rPr lang="en-US"/>
              <a:t>Click to edit Master title style</a:t>
            </a:r>
            <a:endParaRPr lang="en-US" dirty="0"/>
          </a:p>
        </p:txBody>
      </p:sp>
      <p:sp>
        <p:nvSpPr>
          <p:cNvPr id="4" name="Subtitle 2"/>
          <p:cNvSpPr>
            <a:spLocks noGrp="1"/>
          </p:cNvSpPr>
          <p:nvPr>
            <p:ph type="subTitle" idx="1"/>
          </p:nvPr>
        </p:nvSpPr>
        <p:spPr>
          <a:xfrm>
            <a:off x="729952" y="4225360"/>
            <a:ext cx="7804448" cy="504056"/>
          </a:xfrm>
          <a:prstGeom prst="rect">
            <a:avLst/>
          </a:prstGeom>
        </p:spPr>
        <p:txBody>
          <a:bodyPr anchor="b"/>
          <a:lstStyle>
            <a:lvl1pPr marL="0" indent="0" algn="l">
              <a:lnSpc>
                <a:spcPts val="2200"/>
              </a:lnSpc>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16475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v2">
    <p:spTree>
      <p:nvGrpSpPr>
        <p:cNvPr id="1" name=""/>
        <p:cNvGrpSpPr/>
        <p:nvPr/>
      </p:nvGrpSpPr>
      <p:grpSpPr>
        <a:xfrm>
          <a:off x="0" y="0"/>
          <a:ext cx="0" cy="0"/>
          <a:chOff x="0" y="0"/>
          <a:chExt cx="0" cy="0"/>
        </a:xfrm>
      </p:grpSpPr>
      <p:pic>
        <p:nvPicPr>
          <p:cNvPr id="5" name="Picture 1" descr="HIN_cover_bluehalf.png"/>
          <p:cNvPicPr>
            <a:picLocks noChangeAspect="1"/>
          </p:cNvPicPr>
          <p:nvPr userDrawn="1"/>
        </p:nvPicPr>
        <p:blipFill>
          <a:blip r:embed="rId2"/>
          <a:srcRect/>
          <a:stretch>
            <a:fillRect/>
          </a:stretch>
        </p:blipFill>
        <p:spPr bwMode="auto">
          <a:xfrm>
            <a:off x="0" y="3175"/>
            <a:ext cx="12192000" cy="6854825"/>
          </a:xfrm>
          <a:prstGeom prst="rect">
            <a:avLst/>
          </a:prstGeom>
          <a:noFill/>
          <a:ln w="9525">
            <a:noFill/>
            <a:miter lim="800000"/>
            <a:headEnd/>
            <a:tailEnd/>
          </a:ln>
        </p:spPr>
      </p:pic>
      <p:sp>
        <p:nvSpPr>
          <p:cNvPr id="3" name="Title 1"/>
          <p:cNvSpPr>
            <a:spLocks noGrp="1"/>
          </p:cNvSpPr>
          <p:nvPr>
            <p:ph type="ctrTitle"/>
          </p:nvPr>
        </p:nvSpPr>
        <p:spPr>
          <a:xfrm>
            <a:off x="706473" y="2899544"/>
            <a:ext cx="7827927" cy="1470025"/>
          </a:xfrm>
          <a:prstGeom prst="rect">
            <a:avLst/>
          </a:prstGeom>
        </p:spPr>
        <p:txBody>
          <a:bodyPr anchor="b"/>
          <a:lstStyle>
            <a:lvl1pPr algn="l">
              <a:lnSpc>
                <a:spcPts val="4200"/>
              </a:lnSpc>
              <a:defRPr sz="3600">
                <a:solidFill>
                  <a:schemeClr val="bg1"/>
                </a:solidFill>
              </a:defRPr>
            </a:lvl1pPr>
          </a:lstStyle>
          <a:p>
            <a:r>
              <a:rPr lang="en-US"/>
              <a:t>Click to edit Master title style</a:t>
            </a:r>
            <a:endParaRPr lang="en-US" dirty="0"/>
          </a:p>
        </p:txBody>
      </p:sp>
      <p:sp>
        <p:nvSpPr>
          <p:cNvPr id="4" name="Subtitle 2"/>
          <p:cNvSpPr>
            <a:spLocks noGrp="1"/>
          </p:cNvSpPr>
          <p:nvPr>
            <p:ph type="subTitle" idx="1"/>
          </p:nvPr>
        </p:nvSpPr>
        <p:spPr>
          <a:xfrm>
            <a:off x="729952" y="4225360"/>
            <a:ext cx="7804448" cy="504056"/>
          </a:xfrm>
          <a:prstGeom prst="rect">
            <a:avLst/>
          </a:prstGeom>
        </p:spPr>
        <p:txBody>
          <a:bodyPr anchor="b"/>
          <a:lstStyle>
            <a:lvl1pPr marL="0" indent="0" algn="l">
              <a:lnSpc>
                <a:spcPts val="2200"/>
              </a:lnSpc>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77215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bg>
      <p:bgRef idx="1001">
        <a:schemeClr val="bg1"/>
      </p:bgRef>
    </p:bg>
    <p:spTree>
      <p:nvGrpSpPr>
        <p:cNvPr id="1" name=""/>
        <p:cNvGrpSpPr/>
        <p:nvPr/>
      </p:nvGrpSpPr>
      <p:grpSpPr>
        <a:xfrm>
          <a:off x="0" y="0"/>
          <a:ext cx="0" cy="0"/>
          <a:chOff x="0" y="0"/>
          <a:chExt cx="0" cy="0"/>
        </a:xfrm>
      </p:grpSpPr>
      <p:sp>
        <p:nvSpPr>
          <p:cNvPr id="9" name="Title 1"/>
          <p:cNvSpPr>
            <a:spLocks noGrp="1"/>
          </p:cNvSpPr>
          <p:nvPr>
            <p:ph type="ctrTitle"/>
          </p:nvPr>
        </p:nvSpPr>
        <p:spPr>
          <a:xfrm>
            <a:off x="706473" y="2899544"/>
            <a:ext cx="7827927" cy="1470025"/>
          </a:xfrm>
          <a:prstGeom prst="rect">
            <a:avLst/>
          </a:prstGeom>
        </p:spPr>
        <p:txBody>
          <a:bodyPr anchor="b"/>
          <a:lstStyle>
            <a:lvl1pPr algn="l">
              <a:lnSpc>
                <a:spcPts val="4200"/>
              </a:lnSpc>
              <a:defRPr sz="3600">
                <a:solidFill>
                  <a:srgbClr val="00A9CD"/>
                </a:solidFill>
              </a:defRPr>
            </a:lvl1pPr>
          </a:lstStyle>
          <a:p>
            <a:r>
              <a:rPr lang="en-US"/>
              <a:t>Click to edit Master title style</a:t>
            </a:r>
            <a:endParaRPr lang="en-US" dirty="0"/>
          </a:p>
        </p:txBody>
      </p:sp>
      <p:sp>
        <p:nvSpPr>
          <p:cNvPr id="10" name="Subtitle 2"/>
          <p:cNvSpPr>
            <a:spLocks noGrp="1"/>
          </p:cNvSpPr>
          <p:nvPr>
            <p:ph type="subTitle" idx="1"/>
          </p:nvPr>
        </p:nvSpPr>
        <p:spPr>
          <a:xfrm>
            <a:off x="729952" y="4225360"/>
            <a:ext cx="7804448" cy="504056"/>
          </a:xfrm>
          <a:prstGeom prst="rect">
            <a:avLst/>
          </a:prstGeom>
        </p:spPr>
        <p:txBody>
          <a:bodyPr anchor="b"/>
          <a:lstStyle>
            <a:lvl1pPr marL="0" indent="0" algn="l">
              <a:lnSpc>
                <a:spcPts val="2200"/>
              </a:lnSpc>
              <a:buNone/>
              <a:defRPr sz="1800">
                <a:solidFill>
                  <a:srgbClr val="00A9CD"/>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pic>
        <p:nvPicPr>
          <p:cNvPr id="13" name="Picture 12" descr="HIN_cover_v2-07.png"/>
          <p:cNvPicPr>
            <a:picLocks noChangeAspect="1"/>
          </p:cNvPicPr>
          <p:nvPr userDrawn="1"/>
        </p:nvPicPr>
        <p:blipFill>
          <a:blip r:embed="rId2"/>
          <a:stretch>
            <a:fillRect/>
          </a:stretch>
        </p:blipFill>
        <p:spPr>
          <a:xfrm>
            <a:off x="1" y="1"/>
            <a:ext cx="12192001" cy="6854825"/>
          </a:xfrm>
          <a:prstGeom prst="rect">
            <a:avLst/>
          </a:prstGeom>
        </p:spPr>
      </p:pic>
    </p:spTree>
    <p:extLst>
      <p:ext uri="{BB962C8B-B14F-4D97-AF65-F5344CB8AC3E}">
        <p14:creationId xmlns:p14="http://schemas.microsoft.com/office/powerpoint/2010/main" val="40841117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bg>
      <p:bgRef idx="1001">
        <a:schemeClr val="bg1"/>
      </p:bgRef>
    </p:bg>
    <p:spTree>
      <p:nvGrpSpPr>
        <p:cNvPr id="1" name=""/>
        <p:cNvGrpSpPr/>
        <p:nvPr/>
      </p:nvGrpSpPr>
      <p:grpSpPr>
        <a:xfrm>
          <a:off x="0" y="0"/>
          <a:ext cx="0" cy="0"/>
          <a:chOff x="0" y="0"/>
          <a:chExt cx="0" cy="0"/>
        </a:xfrm>
      </p:grpSpPr>
      <p:pic>
        <p:nvPicPr>
          <p:cNvPr id="4" name="Picture 2" descr="HIN_divider_JB.png"/>
          <p:cNvPicPr>
            <a:picLocks noChangeAspect="1"/>
          </p:cNvPicPr>
          <p:nvPr userDrawn="1"/>
        </p:nvPicPr>
        <p:blipFill>
          <a:blip r:embed="rId2"/>
          <a:srcRect/>
          <a:stretch>
            <a:fillRect/>
          </a:stretch>
        </p:blipFill>
        <p:spPr bwMode="auto">
          <a:xfrm>
            <a:off x="0" y="1"/>
            <a:ext cx="12192000" cy="6854825"/>
          </a:xfrm>
          <a:prstGeom prst="rect">
            <a:avLst/>
          </a:prstGeom>
          <a:noFill/>
          <a:ln w="9525">
            <a:noFill/>
            <a:miter lim="800000"/>
            <a:headEnd/>
            <a:tailEnd/>
          </a:ln>
        </p:spPr>
      </p:pic>
      <p:sp>
        <p:nvSpPr>
          <p:cNvPr id="6" name="Title 1"/>
          <p:cNvSpPr>
            <a:spLocks noGrp="1"/>
          </p:cNvSpPr>
          <p:nvPr>
            <p:ph type="ctrTitle"/>
          </p:nvPr>
        </p:nvSpPr>
        <p:spPr>
          <a:xfrm>
            <a:off x="706472" y="2899544"/>
            <a:ext cx="9037933" cy="1470025"/>
          </a:xfrm>
          <a:prstGeom prst="rect">
            <a:avLst/>
          </a:prstGeom>
        </p:spPr>
        <p:txBody>
          <a:bodyPr anchor="b"/>
          <a:lstStyle>
            <a:lvl1pPr algn="l">
              <a:lnSpc>
                <a:spcPts val="4200"/>
              </a:lnSpc>
              <a:defRPr sz="3400">
                <a:solidFill>
                  <a:schemeClr val="bg1"/>
                </a:solidFill>
              </a:defRPr>
            </a:lvl1pPr>
          </a:lstStyle>
          <a:p>
            <a:r>
              <a:rPr lang="en-US"/>
              <a:t>Click to edit Master title style</a:t>
            </a:r>
            <a:endParaRPr lang="en-US" dirty="0"/>
          </a:p>
        </p:txBody>
      </p:sp>
      <p:sp>
        <p:nvSpPr>
          <p:cNvPr id="7" name="Text Placeholder 10"/>
          <p:cNvSpPr>
            <a:spLocks noGrp="1"/>
          </p:cNvSpPr>
          <p:nvPr>
            <p:ph type="body" sz="quarter" idx="12"/>
          </p:nvPr>
        </p:nvSpPr>
        <p:spPr>
          <a:xfrm>
            <a:off x="719403" y="4365104"/>
            <a:ext cx="9025003" cy="1799456"/>
          </a:xfrm>
          <a:prstGeom prst="rect">
            <a:avLst/>
          </a:prstGeom>
        </p:spPr>
        <p:txBody>
          <a:bodyPr/>
          <a:lstStyle>
            <a:lvl1pPr marL="0" indent="0">
              <a:buClrTx/>
              <a:buNone/>
              <a:defRPr sz="2000">
                <a:solidFill>
                  <a:srgbClr val="FFFFFF"/>
                </a:solidFill>
              </a:defRPr>
            </a:lvl1pPr>
            <a:lvl2pPr marL="501650" indent="-285750">
              <a:buClrTx/>
              <a:buFont typeface="Arial"/>
              <a:buChar char="•"/>
              <a:defRPr sz="2000">
                <a:solidFill>
                  <a:srgbClr val="FFFFFF"/>
                </a:solidFill>
              </a:defRPr>
            </a:lvl2pPr>
            <a:lvl3pPr>
              <a:buClrTx/>
              <a:defRPr>
                <a:solidFill>
                  <a:srgbClr val="FFFFFF"/>
                </a:solidFill>
              </a:defRPr>
            </a:lvl3pPr>
            <a:lvl4pPr>
              <a:buClrTx/>
              <a:defRPr>
                <a:solidFill>
                  <a:srgbClr val="FFFFFF"/>
                </a:solidFill>
              </a:defRPr>
            </a:lvl4pPr>
            <a:lvl5pPr>
              <a:buClrTx/>
              <a:defRPr>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360933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7"/>
            <a:ext cx="103632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609601" y="1954924"/>
            <a:ext cx="10452100"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4220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7"/>
            <a:ext cx="103632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609600" y="1954924"/>
            <a:ext cx="6159063"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6957485" y="1954213"/>
            <a:ext cx="4897967"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388294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025527"/>
            <a:ext cx="103632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609600" y="1757363"/>
            <a:ext cx="85344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609601" y="2486025"/>
            <a:ext cx="104521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5007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7"/>
            <a:ext cx="103632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609600" y="1757363"/>
            <a:ext cx="85344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609601" y="2486025"/>
            <a:ext cx="6348248"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7147985" y="2486025"/>
            <a:ext cx="4601633"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248132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3674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7.xml"/><Relationship Id="rId7"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64720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hdr="0"/>
  <p:txStyles>
    <p:titleStyle>
      <a:lvl1pPr algn="l" rtl="0" eaLnBrk="1" fontAlgn="base" hangingPunct="1">
        <a:lnSpc>
          <a:spcPts val="4000"/>
        </a:lnSpc>
        <a:spcBef>
          <a:spcPct val="0"/>
        </a:spcBef>
        <a:spcAft>
          <a:spcPct val="0"/>
        </a:spcAft>
        <a:defRPr sz="3400">
          <a:solidFill>
            <a:srgbClr val="00A9CD"/>
          </a:solidFill>
          <a:latin typeface="+mj-lt"/>
          <a:ea typeface="ヒラギノ角ゴ Pro W3" charset="0"/>
          <a:cs typeface="+mj-cs"/>
        </a:defRPr>
      </a:lvl1pPr>
      <a:lvl2pPr algn="l" rtl="0" eaLnBrk="1" fontAlgn="base" hangingPunct="1">
        <a:lnSpc>
          <a:spcPts val="4000"/>
        </a:lnSpc>
        <a:spcBef>
          <a:spcPct val="0"/>
        </a:spcBef>
        <a:spcAft>
          <a:spcPct val="0"/>
        </a:spcAft>
        <a:defRPr sz="3400">
          <a:solidFill>
            <a:srgbClr val="00A9CD"/>
          </a:solidFill>
          <a:latin typeface="Arial" charset="0"/>
          <a:ea typeface="ヒラギノ角ゴ Pro W3" charset="0"/>
          <a:cs typeface="Arial" charset="0"/>
        </a:defRPr>
      </a:lvl2pPr>
      <a:lvl3pPr algn="l" rtl="0" eaLnBrk="1" fontAlgn="base" hangingPunct="1">
        <a:lnSpc>
          <a:spcPts val="4000"/>
        </a:lnSpc>
        <a:spcBef>
          <a:spcPct val="0"/>
        </a:spcBef>
        <a:spcAft>
          <a:spcPct val="0"/>
        </a:spcAft>
        <a:defRPr sz="3400">
          <a:solidFill>
            <a:srgbClr val="00A9CD"/>
          </a:solidFill>
          <a:latin typeface="Arial" charset="0"/>
          <a:ea typeface="ヒラギノ角ゴ Pro W3" charset="0"/>
          <a:cs typeface="Arial" charset="0"/>
        </a:defRPr>
      </a:lvl3pPr>
      <a:lvl4pPr algn="l" rtl="0" eaLnBrk="1" fontAlgn="base" hangingPunct="1">
        <a:lnSpc>
          <a:spcPts val="4000"/>
        </a:lnSpc>
        <a:spcBef>
          <a:spcPct val="0"/>
        </a:spcBef>
        <a:spcAft>
          <a:spcPct val="0"/>
        </a:spcAft>
        <a:defRPr sz="3400">
          <a:solidFill>
            <a:srgbClr val="00A9CD"/>
          </a:solidFill>
          <a:latin typeface="Arial" charset="0"/>
          <a:ea typeface="ヒラギノ角ゴ Pro W3" charset="0"/>
          <a:cs typeface="Arial" charset="0"/>
        </a:defRPr>
      </a:lvl4pPr>
      <a:lvl5pPr algn="l" rtl="0" eaLnBrk="1" fontAlgn="base" hangingPunct="1">
        <a:lnSpc>
          <a:spcPts val="4000"/>
        </a:lnSpc>
        <a:spcBef>
          <a:spcPct val="0"/>
        </a:spcBef>
        <a:spcAft>
          <a:spcPct val="0"/>
        </a:spcAft>
        <a:defRPr sz="3400">
          <a:solidFill>
            <a:srgbClr val="00A9CD"/>
          </a:solidFill>
          <a:latin typeface="Arial" charset="0"/>
          <a:ea typeface="ヒラギノ角ゴ Pro W3"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179388" indent="-179388" algn="l" rtl="0" eaLnBrk="1" fontAlgn="base" hangingPunct="1">
        <a:spcBef>
          <a:spcPct val="20000"/>
        </a:spcBef>
        <a:spcAft>
          <a:spcPct val="0"/>
        </a:spcAft>
        <a:buClr>
          <a:srgbClr val="00A9CD"/>
        </a:buClr>
        <a:buChar char="•"/>
        <a:defRPr>
          <a:solidFill>
            <a:srgbClr val="595959"/>
          </a:solidFill>
          <a:latin typeface="+mn-lt"/>
          <a:ea typeface="ヒラギノ角ゴ Pro W3" charset="0"/>
          <a:cs typeface="+mn-cs"/>
        </a:defRPr>
      </a:lvl1pPr>
      <a:lvl2pPr marL="431800" indent="-215900" algn="l" rtl="0" eaLnBrk="1" fontAlgn="base" hangingPunct="1">
        <a:spcBef>
          <a:spcPct val="20000"/>
        </a:spcBef>
        <a:spcAft>
          <a:spcPct val="0"/>
        </a:spcAft>
        <a:buClr>
          <a:srgbClr val="00A9CD"/>
        </a:buClr>
        <a:buChar char="–"/>
        <a:defRPr>
          <a:solidFill>
            <a:srgbClr val="595959"/>
          </a:solidFill>
          <a:latin typeface="+mn-lt"/>
          <a:ea typeface="Arial" charset="0"/>
          <a:cs typeface="+mn-cs"/>
        </a:defRPr>
      </a:lvl2pPr>
      <a:lvl3pPr marL="647700" indent="-179388" algn="l" rtl="0" eaLnBrk="1" fontAlgn="base" hangingPunct="1">
        <a:spcBef>
          <a:spcPct val="20000"/>
        </a:spcBef>
        <a:spcAft>
          <a:spcPct val="0"/>
        </a:spcAft>
        <a:buClr>
          <a:srgbClr val="00A9CD"/>
        </a:buClr>
        <a:buFont typeface="Lucida Grande" pitchFamily="-1" charset="0"/>
        <a:buChar char="–"/>
        <a:defRPr sz="1600">
          <a:solidFill>
            <a:srgbClr val="595959"/>
          </a:solidFill>
          <a:latin typeface="+mn-lt"/>
          <a:ea typeface="Arial" charset="0"/>
          <a:cs typeface="+mn-cs"/>
        </a:defRPr>
      </a:lvl3pPr>
      <a:lvl4pPr marL="827088" indent="-179388" algn="l" rtl="0" eaLnBrk="1" fontAlgn="base" hangingPunct="1">
        <a:spcBef>
          <a:spcPct val="20000"/>
        </a:spcBef>
        <a:spcAft>
          <a:spcPct val="0"/>
        </a:spcAft>
        <a:buClr>
          <a:srgbClr val="00A9CD"/>
        </a:buClr>
        <a:buFont typeface="Lucida Grande" pitchFamily="-1" charset="0"/>
        <a:buChar char="–"/>
        <a:defRPr sz="1600">
          <a:solidFill>
            <a:srgbClr val="595959"/>
          </a:solidFill>
          <a:latin typeface="+mn-lt"/>
          <a:ea typeface="Arial" charset="0"/>
          <a:cs typeface="+mn-cs"/>
        </a:defRPr>
      </a:lvl4pPr>
      <a:lvl5pPr marL="1006475" indent="-179388" algn="l" rtl="0" eaLnBrk="1" fontAlgn="base" hangingPunct="1">
        <a:spcBef>
          <a:spcPct val="20000"/>
        </a:spcBef>
        <a:spcAft>
          <a:spcPct val="0"/>
        </a:spcAft>
        <a:buClr>
          <a:srgbClr val="00A9CD"/>
        </a:buClr>
        <a:buFont typeface="Lucida Grande" pitchFamily="-1" charset="0"/>
        <a:buChar char="–"/>
        <a:defRPr sz="1400">
          <a:solidFill>
            <a:srgbClr val="595959"/>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54872" y="360001"/>
            <a:ext cx="2954528" cy="440129"/>
          </a:xfrm>
          <a:prstGeom prst="rect">
            <a:avLst/>
          </a:prstGeom>
        </p:spPr>
      </p:pic>
      <p:sp>
        <p:nvSpPr>
          <p:cNvPr id="8" name="Rectangle 7"/>
          <p:cNvSpPr/>
          <p:nvPr/>
        </p:nvSpPr>
        <p:spPr>
          <a:xfrm>
            <a:off x="0" y="6227380"/>
            <a:ext cx="12192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10" name="Picture 9"/>
          <p:cNvPicPr>
            <a:picLocks noChangeAspect="1"/>
          </p:cNvPicPr>
          <p:nvPr/>
        </p:nvPicPr>
        <p:blipFill>
          <a:blip r:embed="rId8"/>
          <a:stretch>
            <a:fillRect/>
          </a:stretch>
        </p:blipFill>
        <p:spPr>
          <a:xfrm>
            <a:off x="0" y="6189288"/>
            <a:ext cx="12192000" cy="254000"/>
          </a:xfrm>
          <a:prstGeom prst="rect">
            <a:avLst/>
          </a:prstGeom>
        </p:spPr>
      </p:pic>
    </p:spTree>
    <p:extLst>
      <p:ext uri="{BB962C8B-B14F-4D97-AF65-F5344CB8AC3E}">
        <p14:creationId xmlns:p14="http://schemas.microsoft.com/office/powerpoint/2010/main" val="130383738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file:///\\Euser.eroot.eadidom.com\scc\data\PublicHealth\Corporate%20&amp;%20Admin\Individual%20Working%20Folders\Holly%20Alger\Mash\PD%208th%20November\Template%20for%20information%20gathering%20from%20clinical%20supervisors%20adjusted%202015%20curriculum.docx" TargetMode="External"/><Relationship Id="rId2" Type="http://schemas.openxmlformats.org/officeDocument/2006/relationships/hyperlink" Target="file:///\\Euser.eroot.eadidom.com\scc\data\PublicHealth\Corporate%20&amp;%20Admin\Individual%20Working%20Folders\Holly%20Alger\Mash\PD%208th%20November\Draft%20redesign%20of%20PH%20CBD%20form%20for%20pilot.docx"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fph.org.uk/uploads/Appendix%201%20-%20FPH%20Public%20Health%20Trainer%20Definitions%20JG010316.doc"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gmc-uk.org/education/10264.as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mashbileg.maidrag@suffolk.gov.u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CLINICAL SUPERVISION – WHAT DOES IT MEAN?</a:t>
            </a:r>
          </a:p>
        </p:txBody>
      </p:sp>
      <p:sp>
        <p:nvSpPr>
          <p:cNvPr id="7" name="Text Placeholder 6"/>
          <p:cNvSpPr>
            <a:spLocks noGrp="1"/>
          </p:cNvSpPr>
          <p:nvPr>
            <p:ph type="body" sz="quarter" idx="13"/>
          </p:nvPr>
        </p:nvSpPr>
        <p:spPr>
          <a:xfrm>
            <a:off x="609600" y="3051634"/>
            <a:ext cx="10452100" cy="2457450"/>
          </a:xfrm>
        </p:spPr>
        <p:txBody>
          <a:bodyPr/>
          <a:lstStyle/>
          <a:p>
            <a:pPr marL="0" indent="0" algn="r">
              <a:buNone/>
            </a:pPr>
            <a:r>
              <a:rPr lang="en-GB" b="1" dirty="0"/>
              <a:t>Dr Mashbileg Maidrag, </a:t>
            </a:r>
          </a:p>
          <a:p>
            <a:pPr marL="0" indent="0" algn="r">
              <a:buNone/>
            </a:pPr>
            <a:r>
              <a:rPr lang="en-GB" dirty="0"/>
              <a:t>Consultant in Public Health, Suffolk County Council</a:t>
            </a:r>
          </a:p>
          <a:p>
            <a:pPr marL="0" indent="0" algn="r">
              <a:buNone/>
            </a:pPr>
            <a:r>
              <a:rPr lang="en-GB" dirty="0"/>
              <a:t>Training Programme Director for QA HEE</a:t>
            </a:r>
          </a:p>
          <a:p>
            <a:pPr marL="0" indent="0" algn="r">
              <a:buNone/>
            </a:pPr>
            <a:r>
              <a:rPr lang="en-GB" dirty="0"/>
              <a:t>Associate Lecturer, University of Cambridge</a:t>
            </a:r>
          </a:p>
          <a:p>
            <a:pPr marL="0" indent="0" algn="r">
              <a:buNone/>
            </a:pPr>
            <a:endParaRPr lang="en-GB" dirty="0"/>
          </a:p>
          <a:p>
            <a:pPr marL="0" indent="0" algn="r">
              <a:buNone/>
            </a:pPr>
            <a:r>
              <a:rPr lang="en-GB" dirty="0"/>
              <a:t>8 November 2017</a:t>
            </a:r>
          </a:p>
        </p:txBody>
      </p:sp>
    </p:spTree>
    <p:extLst>
      <p:ext uri="{BB962C8B-B14F-4D97-AF65-F5344CB8AC3E}">
        <p14:creationId xmlns:p14="http://schemas.microsoft.com/office/powerpoint/2010/main" val="3606038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GB" dirty="0"/>
              <a:t>Summary </a:t>
            </a:r>
          </a:p>
        </p:txBody>
      </p:sp>
      <p:sp>
        <p:nvSpPr>
          <p:cNvPr id="7" name="Text Placeholder 6"/>
          <p:cNvSpPr>
            <a:spLocks noGrp="1"/>
          </p:cNvSpPr>
          <p:nvPr>
            <p:ph type="body" sz="quarter" idx="13"/>
          </p:nvPr>
        </p:nvSpPr>
        <p:spPr>
          <a:xfrm>
            <a:off x="609600" y="1704976"/>
            <a:ext cx="10452100" cy="2457450"/>
          </a:xfrm>
        </p:spPr>
        <p:txBody>
          <a:bodyPr/>
          <a:lstStyle/>
          <a:p>
            <a:pPr>
              <a:buFont typeface="Wingdings" panose="05000000000000000000" pitchFamily="2" charset="2"/>
              <a:buChar char="Ø"/>
            </a:pPr>
            <a:r>
              <a:rPr lang="en-GB" dirty="0"/>
              <a:t>Regulated by GMC, UKPHR</a:t>
            </a:r>
          </a:p>
          <a:p>
            <a:pPr>
              <a:buFont typeface="Wingdings" panose="05000000000000000000" pitchFamily="2" charset="2"/>
              <a:buChar char="Ø"/>
            </a:pPr>
            <a:endParaRPr lang="en-GB" dirty="0"/>
          </a:p>
          <a:p>
            <a:pPr>
              <a:buFont typeface="Wingdings" panose="05000000000000000000" pitchFamily="2" charset="2"/>
              <a:buChar char="Ø"/>
            </a:pPr>
            <a:r>
              <a:rPr lang="en-GB" dirty="0"/>
              <a:t>Faculty set standards</a:t>
            </a:r>
          </a:p>
          <a:p>
            <a:pPr>
              <a:buFont typeface="Wingdings" panose="05000000000000000000" pitchFamily="2" charset="2"/>
              <a:buChar char="Ø"/>
            </a:pPr>
            <a:endParaRPr lang="en-GB" dirty="0"/>
          </a:p>
          <a:p>
            <a:pPr>
              <a:buFont typeface="Wingdings" panose="05000000000000000000" pitchFamily="2" charset="2"/>
              <a:buChar char="Ø"/>
            </a:pPr>
            <a:r>
              <a:rPr lang="en-GB" dirty="0" err="1"/>
              <a:t>HEEoE</a:t>
            </a:r>
            <a:r>
              <a:rPr lang="en-GB" dirty="0"/>
              <a:t> responsible for delivery</a:t>
            </a:r>
          </a:p>
          <a:p>
            <a:pPr>
              <a:buFont typeface="Wingdings" panose="05000000000000000000" pitchFamily="2" charset="2"/>
              <a:buChar char="Ø"/>
            </a:pPr>
            <a:endParaRPr lang="en-GB" dirty="0"/>
          </a:p>
          <a:p>
            <a:pPr>
              <a:buFont typeface="Wingdings" panose="05000000000000000000" pitchFamily="2" charset="2"/>
              <a:buChar char="Ø"/>
            </a:pPr>
            <a:r>
              <a:rPr lang="en-GB" dirty="0"/>
              <a:t>CS plays a key role </a:t>
            </a:r>
          </a:p>
          <a:p>
            <a:pPr>
              <a:buFont typeface="Wingdings" panose="05000000000000000000" pitchFamily="2" charset="2"/>
              <a:buChar char="Ø"/>
            </a:pPr>
            <a:endParaRPr lang="en-GB" dirty="0"/>
          </a:p>
          <a:p>
            <a:pPr marL="0" indent="0" algn="r">
              <a:buNone/>
            </a:pPr>
            <a:endParaRPr lang="en-GB" dirty="0"/>
          </a:p>
        </p:txBody>
      </p:sp>
    </p:spTree>
    <p:extLst>
      <p:ext uri="{BB962C8B-B14F-4D97-AF65-F5344CB8AC3E}">
        <p14:creationId xmlns:p14="http://schemas.microsoft.com/office/powerpoint/2010/main" val="2500941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AA91-0004-479A-94EF-0056060783C7}"/>
              </a:ext>
            </a:extLst>
          </p:cNvPr>
          <p:cNvSpPr>
            <a:spLocks noGrp="1"/>
          </p:cNvSpPr>
          <p:nvPr>
            <p:ph type="ctrTitle"/>
          </p:nvPr>
        </p:nvSpPr>
        <p:spPr/>
        <p:txBody>
          <a:bodyPr/>
          <a:lstStyle/>
          <a:p>
            <a:pPr algn="ctr"/>
            <a:r>
              <a:rPr lang="en-GB" dirty="0"/>
              <a:t>Resources </a:t>
            </a:r>
          </a:p>
        </p:txBody>
      </p:sp>
      <p:sp>
        <p:nvSpPr>
          <p:cNvPr id="4" name="Text Placeholder 3">
            <a:extLst>
              <a:ext uri="{FF2B5EF4-FFF2-40B4-BE49-F238E27FC236}">
                <a16:creationId xmlns:a16="http://schemas.microsoft.com/office/drawing/2014/main" id="{90A77F1A-1E54-480E-95E7-7370EEC2C011}"/>
              </a:ext>
            </a:extLst>
          </p:cNvPr>
          <p:cNvSpPr>
            <a:spLocks noGrp="1"/>
          </p:cNvSpPr>
          <p:nvPr>
            <p:ph type="body" sz="quarter" idx="13"/>
          </p:nvPr>
        </p:nvSpPr>
        <p:spPr>
          <a:xfrm>
            <a:off x="838201" y="1704976"/>
            <a:ext cx="10452100" cy="3124835"/>
          </a:xfrm>
        </p:spPr>
        <p:txBody>
          <a:bodyPr/>
          <a:lstStyle/>
          <a:p>
            <a:pPr>
              <a:buFont typeface="Wingdings" panose="05000000000000000000" pitchFamily="2" charset="2"/>
              <a:buChar char="Ø"/>
            </a:pPr>
            <a:r>
              <a:rPr lang="en-GB" dirty="0">
                <a:hlinkClick r:id="rId2" action="ppaction://hlinkfile"/>
              </a:rPr>
              <a:t>Public Health Case Based Discussion (</a:t>
            </a:r>
            <a:r>
              <a:rPr lang="en-GB" dirty="0" err="1">
                <a:hlinkClick r:id="rId2" action="ppaction://hlinkfile"/>
              </a:rPr>
              <a:t>CbD</a:t>
            </a:r>
            <a:r>
              <a:rPr lang="en-GB" dirty="0">
                <a:hlinkClick r:id="rId2" action="ppaction://hlinkfile"/>
              </a:rPr>
              <a:t>) Form</a:t>
            </a:r>
            <a:br>
              <a:rPr lang="en-GB" dirty="0"/>
            </a:br>
            <a:endParaRPr lang="en-GB" dirty="0"/>
          </a:p>
          <a:p>
            <a:pPr>
              <a:buFont typeface="Wingdings" panose="05000000000000000000" pitchFamily="2" charset="2"/>
              <a:buChar char="Ø"/>
            </a:pPr>
            <a:r>
              <a:rPr lang="en-GB" dirty="0">
                <a:hlinkClick r:id="rId3" action="ppaction://hlinkfile"/>
              </a:rPr>
              <a:t>Clinical and project supervisor views and comments on progress of registrar milestones/work</a:t>
            </a:r>
            <a:endParaRPr lang="en-GB" dirty="0"/>
          </a:p>
          <a:p>
            <a:endParaRPr lang="en-GB" dirty="0"/>
          </a:p>
          <a:p>
            <a:endParaRPr lang="en-GB" dirty="0"/>
          </a:p>
        </p:txBody>
      </p:sp>
    </p:spTree>
    <p:extLst>
      <p:ext uri="{BB962C8B-B14F-4D97-AF65-F5344CB8AC3E}">
        <p14:creationId xmlns:p14="http://schemas.microsoft.com/office/powerpoint/2010/main" val="222582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85610A-3341-4FB8-9815-5F030F2B5340}"/>
              </a:ext>
            </a:extLst>
          </p:cNvPr>
          <p:cNvPicPr>
            <a:picLocks noChangeAspect="1"/>
          </p:cNvPicPr>
          <p:nvPr/>
        </p:nvPicPr>
        <p:blipFill rotWithShape="1">
          <a:blip r:embed="rId2"/>
          <a:srcRect r="9908"/>
          <a:stretch/>
        </p:blipFill>
        <p:spPr>
          <a:xfrm>
            <a:off x="3571728" y="91044"/>
            <a:ext cx="4016603" cy="6056290"/>
          </a:xfrm>
          <a:prstGeom prst="rect">
            <a:avLst/>
          </a:prstGeom>
        </p:spPr>
      </p:pic>
    </p:spTree>
    <p:extLst>
      <p:ext uri="{BB962C8B-B14F-4D97-AF65-F5344CB8AC3E}">
        <p14:creationId xmlns:p14="http://schemas.microsoft.com/office/powerpoint/2010/main" val="199410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62466" y="884125"/>
            <a:ext cx="10363200" cy="679449"/>
          </a:xfrm>
        </p:spPr>
        <p:txBody>
          <a:bodyPr/>
          <a:lstStyle/>
          <a:p>
            <a:pPr algn="ctr"/>
            <a:r>
              <a:rPr lang="en-GB" dirty="0"/>
              <a:t>Outline </a:t>
            </a:r>
          </a:p>
        </p:txBody>
      </p:sp>
      <p:sp>
        <p:nvSpPr>
          <p:cNvPr id="7" name="Text Placeholder 6"/>
          <p:cNvSpPr>
            <a:spLocks noGrp="1"/>
          </p:cNvSpPr>
          <p:nvPr>
            <p:ph type="body" sz="quarter" idx="13"/>
          </p:nvPr>
        </p:nvSpPr>
        <p:spPr>
          <a:xfrm>
            <a:off x="788710" y="1442301"/>
            <a:ext cx="10452100" cy="4590854"/>
          </a:xfrm>
        </p:spPr>
        <p:txBody>
          <a:bodyPr/>
          <a:lstStyle/>
          <a:p>
            <a:pPr>
              <a:buFont typeface="Wingdings" panose="05000000000000000000" pitchFamily="2" charset="2"/>
              <a:buChar char="Ø"/>
            </a:pPr>
            <a:r>
              <a:rPr lang="en-GB" dirty="0"/>
              <a:t>Public Health training regulations</a:t>
            </a:r>
            <a:br>
              <a:rPr lang="en-GB" dirty="0"/>
            </a:br>
            <a:endParaRPr lang="en-GB" dirty="0"/>
          </a:p>
          <a:p>
            <a:pPr>
              <a:buFont typeface="Wingdings" panose="05000000000000000000" pitchFamily="2" charset="2"/>
              <a:buChar char="Ø"/>
            </a:pPr>
            <a:r>
              <a:rPr lang="en-GB" dirty="0"/>
              <a:t>Types of supervisor </a:t>
            </a:r>
            <a:br>
              <a:rPr lang="en-GB" dirty="0"/>
            </a:br>
            <a:endParaRPr lang="en-GB" dirty="0"/>
          </a:p>
          <a:p>
            <a:pPr>
              <a:buFont typeface="Wingdings" panose="05000000000000000000" pitchFamily="2" charset="2"/>
              <a:buChar char="Ø"/>
            </a:pPr>
            <a:r>
              <a:rPr lang="en-GB" dirty="0"/>
              <a:t>Criteria and standards – local process</a:t>
            </a:r>
          </a:p>
          <a:p>
            <a:pPr marL="0" indent="0">
              <a:buNone/>
            </a:pPr>
            <a:endParaRPr lang="en-GB" dirty="0"/>
          </a:p>
          <a:p>
            <a:pPr>
              <a:buFont typeface="Wingdings" panose="05000000000000000000" pitchFamily="2" charset="2"/>
              <a:buChar char="Ø"/>
            </a:pPr>
            <a:r>
              <a:rPr lang="en-GB" dirty="0"/>
              <a:t>Clinical supervisor – roles &amp; responsibilities</a:t>
            </a:r>
          </a:p>
          <a:p>
            <a:pPr>
              <a:buFont typeface="Wingdings" panose="05000000000000000000" pitchFamily="2" charset="2"/>
              <a:buChar char="Ø"/>
            </a:pPr>
            <a:endParaRPr lang="en-GB" dirty="0"/>
          </a:p>
          <a:p>
            <a:pPr>
              <a:buFont typeface="Wingdings" panose="05000000000000000000" pitchFamily="2" charset="2"/>
              <a:buChar char="Ø"/>
            </a:pPr>
            <a:r>
              <a:rPr lang="en-GB" dirty="0"/>
              <a:t>Summary </a:t>
            </a:r>
          </a:p>
          <a:p>
            <a:pPr marL="0" indent="0">
              <a:buNone/>
            </a:pPr>
            <a:endParaRPr lang="en-GB" dirty="0"/>
          </a:p>
          <a:p>
            <a:pPr>
              <a:buFont typeface="Wingdings" panose="05000000000000000000" pitchFamily="2" charset="2"/>
              <a:buChar char="Ø"/>
            </a:pPr>
            <a:r>
              <a:rPr lang="en-GB" dirty="0"/>
              <a:t>Resources</a:t>
            </a:r>
          </a:p>
          <a:p>
            <a:pPr marL="0" indent="0">
              <a:buNone/>
            </a:pPr>
            <a:endParaRPr lang="en-GB" dirty="0"/>
          </a:p>
        </p:txBody>
      </p:sp>
    </p:spTree>
    <p:extLst>
      <p:ext uri="{BB962C8B-B14F-4D97-AF65-F5344CB8AC3E}">
        <p14:creationId xmlns:p14="http://schemas.microsoft.com/office/powerpoint/2010/main" val="269348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Public Health Training – Regulation </a:t>
            </a:r>
          </a:p>
        </p:txBody>
      </p:sp>
      <p:sp>
        <p:nvSpPr>
          <p:cNvPr id="7" name="Text Placeholder 6"/>
          <p:cNvSpPr>
            <a:spLocks noGrp="1"/>
          </p:cNvSpPr>
          <p:nvPr>
            <p:ph type="body" sz="quarter" idx="13"/>
          </p:nvPr>
        </p:nvSpPr>
        <p:spPr/>
        <p:txBody>
          <a:bodyPr/>
          <a:lstStyle/>
          <a:p>
            <a:pPr>
              <a:buFont typeface="Wingdings" panose="05000000000000000000" pitchFamily="2" charset="2"/>
              <a:buChar char="Ø"/>
            </a:pPr>
            <a:r>
              <a:rPr lang="en-GB" dirty="0"/>
              <a:t>GMC and UKPHR -  two main regulatory bodies </a:t>
            </a:r>
          </a:p>
          <a:p>
            <a:pPr marL="0" indent="0">
              <a:buNone/>
            </a:pPr>
            <a:endParaRPr lang="en-GB" dirty="0"/>
          </a:p>
          <a:p>
            <a:pPr>
              <a:buFont typeface="Wingdings" panose="05000000000000000000" pitchFamily="2" charset="2"/>
              <a:buChar char="Ø"/>
            </a:pPr>
            <a:r>
              <a:rPr lang="en-GB" dirty="0"/>
              <a:t>Faculty of Public Health works to set standards &amp; maintain the quality within the training programme</a:t>
            </a:r>
          </a:p>
          <a:p>
            <a:pPr marL="0" indent="0">
              <a:buNone/>
            </a:pPr>
            <a:endParaRPr lang="en-GB" dirty="0"/>
          </a:p>
          <a:p>
            <a:pPr>
              <a:buFont typeface="Wingdings" panose="05000000000000000000" pitchFamily="2" charset="2"/>
              <a:buChar char="Ø"/>
            </a:pPr>
            <a:r>
              <a:rPr lang="en-GB" dirty="0"/>
              <a:t>HEE/Local Education Training Boards role is to ensure the delivery of these standards </a:t>
            </a:r>
          </a:p>
          <a:p>
            <a:pPr marL="0" indent="0" algn="r">
              <a:buNone/>
            </a:pPr>
            <a:endParaRPr lang="en-GB" dirty="0"/>
          </a:p>
        </p:txBody>
      </p:sp>
    </p:spTree>
    <p:extLst>
      <p:ext uri="{BB962C8B-B14F-4D97-AF65-F5344CB8AC3E}">
        <p14:creationId xmlns:p14="http://schemas.microsoft.com/office/powerpoint/2010/main" val="37081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2721" y="808711"/>
            <a:ext cx="10363200" cy="679449"/>
          </a:xfrm>
        </p:spPr>
        <p:txBody>
          <a:bodyPr/>
          <a:lstStyle/>
          <a:p>
            <a:pPr algn="ctr"/>
            <a:r>
              <a:rPr lang="en-GB" dirty="0"/>
              <a:t>Types of Supervisor </a:t>
            </a:r>
          </a:p>
        </p:txBody>
      </p:sp>
      <p:sp>
        <p:nvSpPr>
          <p:cNvPr id="7" name="Text Placeholder 6"/>
          <p:cNvSpPr>
            <a:spLocks noGrp="1"/>
          </p:cNvSpPr>
          <p:nvPr>
            <p:ph type="body" sz="quarter" idx="13"/>
          </p:nvPr>
        </p:nvSpPr>
        <p:spPr>
          <a:xfrm>
            <a:off x="75415" y="1488160"/>
            <a:ext cx="12116585" cy="4347032"/>
          </a:xfrm>
        </p:spPr>
        <p:txBody>
          <a:bodyPr/>
          <a:lstStyle/>
          <a:p>
            <a:pPr>
              <a:buFont typeface="Wingdings" panose="05000000000000000000" pitchFamily="2" charset="2"/>
              <a:buChar char="Ø"/>
            </a:pPr>
            <a:r>
              <a:rPr lang="en-GB" sz="2000" dirty="0"/>
              <a:t>FPH recognises four supervision roles </a:t>
            </a:r>
            <a:br>
              <a:rPr lang="en-GB" sz="2000" dirty="0"/>
            </a:br>
            <a:r>
              <a:rPr lang="en-GB" sz="1600" dirty="0">
                <a:hlinkClick r:id="rId3"/>
              </a:rPr>
              <a:t>http://www.fph.org.uk/uploads/Appendix%201%20-%20FPH%20Public%20Health%20Trainer%20Definitions%20JG010316.doc</a:t>
            </a:r>
            <a:endParaRPr lang="en-GB" sz="1600" dirty="0"/>
          </a:p>
          <a:p>
            <a:pPr lvl="2">
              <a:buFont typeface="Wingdings" panose="05000000000000000000" pitchFamily="2" charset="2"/>
              <a:buChar char="§"/>
            </a:pPr>
            <a:r>
              <a:rPr lang="en-GB" sz="1800" dirty="0"/>
              <a:t>Educational Supervisor</a:t>
            </a:r>
          </a:p>
          <a:p>
            <a:pPr lvl="2">
              <a:buFont typeface="Wingdings" panose="05000000000000000000" pitchFamily="2" charset="2"/>
              <a:buChar char="§"/>
            </a:pPr>
            <a:r>
              <a:rPr lang="en-GB" sz="1800" dirty="0"/>
              <a:t>Named Clinical Supervisor</a:t>
            </a:r>
          </a:p>
          <a:p>
            <a:pPr lvl="2">
              <a:buFont typeface="Wingdings" panose="05000000000000000000" pitchFamily="2" charset="2"/>
              <a:buChar char="§"/>
            </a:pPr>
            <a:r>
              <a:rPr lang="en-GB" sz="1800" dirty="0"/>
              <a:t>Activity Supervisor</a:t>
            </a:r>
          </a:p>
          <a:p>
            <a:pPr lvl="2">
              <a:buFont typeface="Wingdings" panose="05000000000000000000" pitchFamily="2" charset="2"/>
              <a:buChar char="§"/>
            </a:pPr>
            <a:r>
              <a:rPr lang="en-GB" sz="1800" dirty="0"/>
              <a:t>Academic Supervisor – CS with specific academic expertise</a:t>
            </a:r>
          </a:p>
          <a:p>
            <a:pPr marL="914400" lvl="2" indent="0">
              <a:buNone/>
            </a:pPr>
            <a:endParaRPr lang="en-GB" sz="1800" dirty="0"/>
          </a:p>
          <a:p>
            <a:pPr>
              <a:buFont typeface="Wingdings" panose="05000000000000000000" pitchFamily="2" charset="2"/>
              <a:buChar char="Ø"/>
            </a:pPr>
            <a:r>
              <a:rPr lang="en-GB" sz="2000" dirty="0"/>
              <a:t>The GMC guidance 2016 - registration of educational &amp; clinical supervisors </a:t>
            </a:r>
            <a:br>
              <a:rPr lang="en-GB" sz="2000" dirty="0"/>
            </a:br>
            <a:r>
              <a:rPr lang="en-GB" sz="1600" dirty="0">
                <a:hlinkClick r:id="rId4"/>
              </a:rPr>
              <a:t>http://www.gmc-uk.org/education/10264.asp</a:t>
            </a:r>
            <a:endParaRPr lang="en-GB" sz="1600" dirty="0"/>
          </a:p>
          <a:p>
            <a:pPr>
              <a:buFont typeface="Wingdings" panose="05000000000000000000" pitchFamily="2" charset="2"/>
              <a:buChar char="Ø"/>
            </a:pPr>
            <a:endParaRPr lang="en-GB" dirty="0"/>
          </a:p>
          <a:p>
            <a:pPr>
              <a:buFont typeface="Wingdings" panose="05000000000000000000" pitchFamily="2" charset="2"/>
              <a:buChar char="Ø"/>
            </a:pPr>
            <a:r>
              <a:rPr lang="en-GB" sz="2000" dirty="0"/>
              <a:t>Clear distinction  </a:t>
            </a:r>
          </a:p>
          <a:p>
            <a:pPr lvl="1">
              <a:buFont typeface="Wingdings" panose="05000000000000000000" pitchFamily="2" charset="2"/>
              <a:buChar char="§"/>
            </a:pPr>
            <a:r>
              <a:rPr lang="en-GB" sz="1800" dirty="0"/>
              <a:t>ES - has responsibility for a trainee for the duration of their training</a:t>
            </a:r>
          </a:p>
          <a:p>
            <a:pPr lvl="1">
              <a:buFont typeface="Wingdings" panose="05000000000000000000" pitchFamily="2" charset="2"/>
              <a:buChar char="§"/>
            </a:pPr>
            <a:r>
              <a:rPr lang="en-GB" sz="1800" dirty="0"/>
              <a:t>CS – has day to day supervisory responsibilities  in the workplace</a:t>
            </a:r>
          </a:p>
          <a:p>
            <a:pPr marL="0" indent="0" algn="r">
              <a:buNone/>
            </a:pPr>
            <a:endParaRPr lang="en-GB" dirty="0"/>
          </a:p>
        </p:txBody>
      </p:sp>
    </p:spTree>
    <p:extLst>
      <p:ext uri="{BB962C8B-B14F-4D97-AF65-F5344CB8AC3E}">
        <p14:creationId xmlns:p14="http://schemas.microsoft.com/office/powerpoint/2010/main" val="118670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808710"/>
            <a:ext cx="10363200" cy="679449"/>
          </a:xfrm>
        </p:spPr>
        <p:txBody>
          <a:bodyPr/>
          <a:lstStyle/>
          <a:p>
            <a:pPr algn="ctr"/>
            <a:r>
              <a:rPr lang="en-GB" dirty="0"/>
              <a:t>Criteria </a:t>
            </a:r>
          </a:p>
        </p:txBody>
      </p:sp>
      <p:sp>
        <p:nvSpPr>
          <p:cNvPr id="7" name="Text Placeholder 6"/>
          <p:cNvSpPr>
            <a:spLocks noGrp="1"/>
          </p:cNvSpPr>
          <p:nvPr>
            <p:ph type="body" sz="quarter" idx="13"/>
          </p:nvPr>
        </p:nvSpPr>
        <p:spPr>
          <a:xfrm>
            <a:off x="609600" y="1392516"/>
            <a:ext cx="10452100" cy="2457450"/>
          </a:xfrm>
        </p:spPr>
        <p:txBody>
          <a:bodyPr/>
          <a:lstStyle/>
          <a:p>
            <a:pPr>
              <a:buFont typeface="Wingdings" panose="05000000000000000000" pitchFamily="2" charset="2"/>
              <a:buChar char="Ø"/>
            </a:pPr>
            <a:r>
              <a:rPr lang="en-GB" sz="2000" dirty="0"/>
              <a:t>Academy of Medical Educators Framework (2014) criteria for  Educational and Clinical Supervisors:</a:t>
            </a:r>
          </a:p>
          <a:p>
            <a:pPr marL="0" indent="0">
              <a:buNone/>
            </a:pPr>
            <a:endParaRPr lang="en-GB" sz="2000" dirty="0"/>
          </a:p>
          <a:p>
            <a:pPr marL="457200" lvl="1" indent="0">
              <a:buNone/>
            </a:pPr>
            <a:r>
              <a:rPr lang="en-GB" sz="2000" b="1" dirty="0"/>
              <a:t>1. Ensuring safe and effective patient care through training</a:t>
            </a:r>
          </a:p>
          <a:p>
            <a:pPr marL="457200" lvl="1" indent="0">
              <a:buNone/>
            </a:pPr>
            <a:r>
              <a:rPr lang="en-GB" sz="2000" b="1" dirty="0"/>
              <a:t>2. Establishing and maintaining an environment for learning</a:t>
            </a:r>
          </a:p>
          <a:p>
            <a:pPr marL="457200" lvl="1" indent="0">
              <a:buNone/>
            </a:pPr>
            <a:r>
              <a:rPr lang="en-GB" sz="2000" b="1" dirty="0"/>
              <a:t>3. Teaching and facilitating learning</a:t>
            </a:r>
          </a:p>
          <a:p>
            <a:pPr marL="457200" lvl="1" indent="0">
              <a:buNone/>
            </a:pPr>
            <a:r>
              <a:rPr lang="en-GB" sz="2000" b="1" dirty="0"/>
              <a:t>4. Enhancing learning through assessment</a:t>
            </a:r>
          </a:p>
          <a:p>
            <a:pPr marL="457200" lvl="1" indent="0">
              <a:buNone/>
            </a:pPr>
            <a:r>
              <a:rPr lang="en-GB" sz="2000" b="1" dirty="0">
                <a:solidFill>
                  <a:schemeClr val="bg2">
                    <a:lumMod val="75000"/>
                  </a:schemeClr>
                </a:solidFill>
              </a:rPr>
              <a:t>5. Supporting and monitoring educational progress</a:t>
            </a:r>
          </a:p>
          <a:p>
            <a:pPr marL="457200" lvl="1" indent="0">
              <a:buNone/>
            </a:pPr>
            <a:r>
              <a:rPr lang="en-GB" sz="2000" b="1" dirty="0">
                <a:solidFill>
                  <a:schemeClr val="bg2">
                    <a:lumMod val="75000"/>
                  </a:schemeClr>
                </a:solidFill>
              </a:rPr>
              <a:t>6. Guiding personal and professional development</a:t>
            </a:r>
          </a:p>
          <a:p>
            <a:pPr marL="457200" lvl="1" indent="0">
              <a:buNone/>
            </a:pPr>
            <a:r>
              <a:rPr lang="en-GB" sz="2000" b="1" dirty="0"/>
              <a:t>7. Continuing professional development as an educator</a:t>
            </a:r>
          </a:p>
          <a:p>
            <a:pPr marL="457200" lvl="1" indent="0">
              <a:buNone/>
            </a:pPr>
            <a:endParaRPr lang="en-GB" sz="2000" b="1" dirty="0"/>
          </a:p>
          <a:p>
            <a:pPr>
              <a:buFont typeface="Wingdings" panose="05000000000000000000" pitchFamily="2" charset="2"/>
              <a:buChar char="Ø"/>
            </a:pPr>
            <a:r>
              <a:rPr lang="en-GB" sz="2000" dirty="0"/>
              <a:t>Agreed approval criteria and process in line with the </a:t>
            </a:r>
            <a:r>
              <a:rPr lang="en-GB" sz="2000" dirty="0" err="1"/>
              <a:t>HEEoE</a:t>
            </a:r>
            <a:r>
              <a:rPr lang="en-GB" sz="2000" dirty="0"/>
              <a:t> guidance</a:t>
            </a:r>
          </a:p>
          <a:p>
            <a:pPr>
              <a:buFont typeface="Wingdings" panose="05000000000000000000" pitchFamily="2" charset="2"/>
              <a:buChar char="Ø"/>
            </a:pPr>
            <a:r>
              <a:rPr lang="en-GB" sz="2000" dirty="0"/>
              <a:t>Application process &amp; 1:1 support through </a:t>
            </a:r>
            <a:r>
              <a:rPr lang="en-GB" sz="2000" dirty="0">
                <a:hlinkClick r:id="rId3"/>
              </a:rPr>
              <a:t>mashbileg.maidrag@suffolk.gov.uk</a:t>
            </a:r>
            <a:endParaRPr lang="en-GB" sz="2000" dirty="0"/>
          </a:p>
          <a:p>
            <a:pPr marL="0" indent="0" algn="r">
              <a:buNone/>
            </a:pPr>
            <a:endParaRPr lang="en-GB" dirty="0"/>
          </a:p>
        </p:txBody>
      </p:sp>
    </p:spTree>
    <p:extLst>
      <p:ext uri="{BB962C8B-B14F-4D97-AF65-F5344CB8AC3E}">
        <p14:creationId xmlns:p14="http://schemas.microsoft.com/office/powerpoint/2010/main" val="75126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GB" dirty="0"/>
              <a:t>Today </a:t>
            </a:r>
          </a:p>
        </p:txBody>
      </p:sp>
      <p:sp>
        <p:nvSpPr>
          <p:cNvPr id="7" name="Text Placeholder 6"/>
          <p:cNvSpPr>
            <a:spLocks noGrp="1"/>
          </p:cNvSpPr>
          <p:nvPr>
            <p:ph type="body" sz="quarter" idx="13"/>
          </p:nvPr>
        </p:nvSpPr>
        <p:spPr>
          <a:xfrm>
            <a:off x="565150" y="1901563"/>
            <a:ext cx="10452100" cy="2457450"/>
          </a:xfrm>
        </p:spPr>
        <p:txBody>
          <a:bodyPr/>
          <a:lstStyle/>
          <a:p>
            <a:pPr>
              <a:buFont typeface="Wingdings" panose="05000000000000000000" pitchFamily="2" charset="2"/>
              <a:buChar char="Ø"/>
            </a:pPr>
            <a:r>
              <a:rPr lang="en-GB" dirty="0"/>
              <a:t>48 trainees</a:t>
            </a:r>
          </a:p>
          <a:p>
            <a:pPr marL="0" indent="0">
              <a:buNone/>
            </a:pPr>
            <a:endParaRPr lang="en-GB" dirty="0"/>
          </a:p>
          <a:p>
            <a:pPr>
              <a:buFont typeface="Wingdings" panose="05000000000000000000" pitchFamily="2" charset="2"/>
              <a:buChar char="Ø"/>
            </a:pPr>
            <a:r>
              <a:rPr lang="en-GB" dirty="0"/>
              <a:t>12 locations</a:t>
            </a:r>
          </a:p>
          <a:p>
            <a:pPr>
              <a:buFont typeface="Wingdings" panose="05000000000000000000" pitchFamily="2" charset="2"/>
              <a:buChar char="Ø"/>
            </a:pPr>
            <a:endParaRPr lang="en-GB" dirty="0"/>
          </a:p>
          <a:p>
            <a:pPr>
              <a:buFont typeface="Wingdings" panose="05000000000000000000" pitchFamily="2" charset="2"/>
              <a:buChar char="Ø"/>
            </a:pPr>
            <a:r>
              <a:rPr lang="en-GB" dirty="0"/>
              <a:t>12 ES approved</a:t>
            </a:r>
          </a:p>
          <a:p>
            <a:pPr>
              <a:buFont typeface="Wingdings" panose="05000000000000000000" pitchFamily="2" charset="2"/>
              <a:buChar char="Ø"/>
            </a:pPr>
            <a:endParaRPr lang="en-GB" dirty="0"/>
          </a:p>
          <a:p>
            <a:pPr>
              <a:buFont typeface="Wingdings" panose="05000000000000000000" pitchFamily="2" charset="2"/>
              <a:buChar char="Ø"/>
            </a:pPr>
            <a:r>
              <a:rPr lang="en-GB" dirty="0"/>
              <a:t>43 approved CSs</a:t>
            </a:r>
          </a:p>
          <a:p>
            <a:pPr>
              <a:buFont typeface="Wingdings" panose="05000000000000000000" pitchFamily="2" charset="2"/>
              <a:buChar char="Ø"/>
            </a:pPr>
            <a:endParaRPr lang="en-GB" dirty="0"/>
          </a:p>
          <a:p>
            <a:pPr>
              <a:buFont typeface="Wingdings" panose="05000000000000000000" pitchFamily="2" charset="2"/>
              <a:buChar char="Ø"/>
            </a:pPr>
            <a:r>
              <a:rPr lang="en-GB" dirty="0"/>
              <a:t>No more than two trainees per CS for any given period</a:t>
            </a:r>
          </a:p>
          <a:p>
            <a:pPr marL="0" indent="0" algn="r">
              <a:buNone/>
            </a:pPr>
            <a:endParaRPr lang="en-GB" b="1" dirty="0"/>
          </a:p>
        </p:txBody>
      </p:sp>
    </p:spTree>
    <p:extLst>
      <p:ext uri="{BB962C8B-B14F-4D97-AF65-F5344CB8AC3E}">
        <p14:creationId xmlns:p14="http://schemas.microsoft.com/office/powerpoint/2010/main" val="389399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GB" dirty="0"/>
              <a:t>Clinical Supervisor roles &amp; responsibilities </a:t>
            </a:r>
          </a:p>
        </p:txBody>
      </p:sp>
      <p:sp>
        <p:nvSpPr>
          <p:cNvPr id="7" name="Text Placeholder 6"/>
          <p:cNvSpPr>
            <a:spLocks noGrp="1"/>
          </p:cNvSpPr>
          <p:nvPr>
            <p:ph type="body" sz="quarter" idx="13"/>
          </p:nvPr>
        </p:nvSpPr>
        <p:spPr>
          <a:xfrm>
            <a:off x="609600" y="1704976"/>
            <a:ext cx="10452100" cy="2457450"/>
          </a:xfrm>
        </p:spPr>
        <p:txBody>
          <a:bodyPr/>
          <a:lstStyle/>
          <a:p>
            <a:pPr>
              <a:buFont typeface="Wingdings" panose="05000000000000000000" pitchFamily="2" charset="2"/>
              <a:buChar char="Ø"/>
            </a:pPr>
            <a:r>
              <a:rPr lang="en-GB" sz="2000" dirty="0"/>
              <a:t>Oversee the education of a trainee in a placement</a:t>
            </a:r>
            <a:br>
              <a:rPr lang="en-GB" sz="2000" dirty="0"/>
            </a:br>
            <a:endParaRPr lang="en-GB" sz="2000" dirty="0"/>
          </a:p>
          <a:p>
            <a:pPr>
              <a:buFont typeface="Wingdings" panose="05000000000000000000" pitchFamily="2" charset="2"/>
              <a:buChar char="Ø"/>
            </a:pPr>
            <a:r>
              <a:rPr lang="en-GB" sz="2000" dirty="0"/>
              <a:t>Ensure effective induction in location with ‘Training Lead’ (before the individual start)</a:t>
            </a:r>
            <a:br>
              <a:rPr lang="en-GB" sz="2000" dirty="0"/>
            </a:br>
            <a:endParaRPr lang="en-GB" sz="2000" dirty="0"/>
          </a:p>
          <a:p>
            <a:pPr>
              <a:buFont typeface="Wingdings" panose="05000000000000000000" pitchFamily="2" charset="2"/>
              <a:buChar char="Ø"/>
            </a:pPr>
            <a:r>
              <a:rPr lang="en-GB" sz="2000" dirty="0">
                <a:hlinkClick r:id="rId3" action="ppaction://hlinksldjump"/>
              </a:rPr>
              <a:t>Arrange work programme to achieve Learning Agreement/LOs</a:t>
            </a:r>
            <a:br>
              <a:rPr lang="en-GB" sz="2000" dirty="0"/>
            </a:br>
            <a:endParaRPr lang="en-GB" sz="2000" dirty="0"/>
          </a:p>
          <a:p>
            <a:pPr>
              <a:buFont typeface="Wingdings" panose="05000000000000000000" pitchFamily="2" charset="2"/>
              <a:buChar char="Ø"/>
            </a:pPr>
            <a:r>
              <a:rPr lang="en-GB" sz="2000" dirty="0">
                <a:hlinkClick r:id="rId4" action="ppaction://hlinksldjump"/>
              </a:rPr>
              <a:t>Supervision/review progress at regular intervals</a:t>
            </a:r>
            <a:br>
              <a:rPr lang="en-GB" sz="2000" dirty="0"/>
            </a:br>
            <a:endParaRPr lang="en-GB" sz="2000" dirty="0"/>
          </a:p>
          <a:p>
            <a:pPr>
              <a:buFont typeface="Wingdings" panose="05000000000000000000" pitchFamily="2" charset="2"/>
              <a:buChar char="Ø"/>
            </a:pPr>
            <a:r>
              <a:rPr lang="en-GB" sz="2000" dirty="0"/>
              <a:t>Constructive feedback during placement (WPBAs)</a:t>
            </a:r>
            <a:br>
              <a:rPr lang="en-GB" sz="2000" dirty="0"/>
            </a:br>
            <a:endParaRPr lang="en-GB" sz="2000" dirty="0"/>
          </a:p>
          <a:p>
            <a:pPr>
              <a:buFont typeface="Wingdings" panose="05000000000000000000" pitchFamily="2" charset="2"/>
              <a:buChar char="Ø"/>
            </a:pPr>
            <a:r>
              <a:rPr lang="en-GB" sz="2000" dirty="0"/>
              <a:t>Contribute to Educational Supervisor report</a:t>
            </a:r>
            <a:br>
              <a:rPr lang="en-GB" sz="2000" dirty="0"/>
            </a:br>
            <a:endParaRPr lang="en-GB" sz="2000" dirty="0"/>
          </a:p>
          <a:p>
            <a:pPr>
              <a:buFont typeface="Wingdings" panose="05000000000000000000" pitchFamily="2" charset="2"/>
              <a:buChar char="Ø"/>
            </a:pPr>
            <a:r>
              <a:rPr lang="en-GB" sz="2000" dirty="0"/>
              <a:t>Sign Annual Leave records </a:t>
            </a:r>
          </a:p>
          <a:p>
            <a:pPr marL="0" indent="0" algn="r">
              <a:buNone/>
            </a:pPr>
            <a:endParaRPr lang="en-GB" b="1" dirty="0"/>
          </a:p>
        </p:txBody>
      </p:sp>
    </p:spTree>
    <p:extLst>
      <p:ext uri="{BB962C8B-B14F-4D97-AF65-F5344CB8AC3E}">
        <p14:creationId xmlns:p14="http://schemas.microsoft.com/office/powerpoint/2010/main" val="1978617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645517"/>
            <a:ext cx="10363200" cy="679449"/>
          </a:xfrm>
        </p:spPr>
        <p:txBody>
          <a:bodyPr/>
          <a:lstStyle/>
          <a:p>
            <a:r>
              <a:rPr lang="en-GB" dirty="0"/>
              <a:t>Arrange work programme to achieve Learning Agreement/ LOs</a:t>
            </a:r>
          </a:p>
        </p:txBody>
      </p:sp>
      <p:sp>
        <p:nvSpPr>
          <p:cNvPr id="7" name="Text Placeholder 6"/>
          <p:cNvSpPr>
            <a:spLocks noGrp="1"/>
          </p:cNvSpPr>
          <p:nvPr>
            <p:ph type="body" sz="quarter" idx="13"/>
          </p:nvPr>
        </p:nvSpPr>
        <p:spPr>
          <a:xfrm>
            <a:off x="451263" y="1947552"/>
            <a:ext cx="11966368" cy="2699039"/>
          </a:xfrm>
        </p:spPr>
        <p:txBody>
          <a:bodyPr/>
          <a:lstStyle/>
          <a:p>
            <a:pPr>
              <a:buFont typeface="Wingdings" panose="05000000000000000000" pitchFamily="2" charset="2"/>
              <a:buChar char="Ø"/>
            </a:pPr>
            <a:r>
              <a:rPr lang="en-GB" sz="2000" dirty="0"/>
              <a:t>Being familiar with LA (assess the needs of trainee, strength, weakness)</a:t>
            </a:r>
          </a:p>
          <a:p>
            <a:pPr marL="0" indent="0">
              <a:buNone/>
            </a:pPr>
            <a:endParaRPr lang="en-GB" sz="2000" dirty="0"/>
          </a:p>
          <a:p>
            <a:pPr>
              <a:buFont typeface="Wingdings" panose="05000000000000000000" pitchFamily="2" charset="2"/>
              <a:buChar char="Ø"/>
            </a:pPr>
            <a:r>
              <a:rPr lang="en-GB" sz="2000" dirty="0"/>
              <a:t>Developing relationship with respective ES</a:t>
            </a:r>
          </a:p>
          <a:p>
            <a:pPr>
              <a:buFont typeface="Wingdings" panose="05000000000000000000" pitchFamily="2" charset="2"/>
              <a:buChar char="Ø"/>
            </a:pPr>
            <a:endParaRPr lang="en-GB" sz="2000" dirty="0"/>
          </a:p>
          <a:p>
            <a:pPr>
              <a:buFont typeface="Wingdings" panose="05000000000000000000" pitchFamily="2" charset="2"/>
              <a:buChar char="Ø"/>
            </a:pPr>
            <a:r>
              <a:rPr lang="en-GB" sz="2000" dirty="0"/>
              <a:t>Being familiar with LOs sign off requirements and facilitate the process for it (partial and full)</a:t>
            </a:r>
          </a:p>
          <a:p>
            <a:pPr>
              <a:buFont typeface="Wingdings" panose="05000000000000000000" pitchFamily="2" charset="2"/>
              <a:buChar char="Ø"/>
            </a:pPr>
            <a:endParaRPr lang="en-GB" sz="2000" dirty="0"/>
          </a:p>
          <a:p>
            <a:pPr>
              <a:buFont typeface="Wingdings" panose="05000000000000000000" pitchFamily="2" charset="2"/>
              <a:buChar char="Ø"/>
            </a:pPr>
            <a:r>
              <a:rPr lang="en-GB" sz="2000" dirty="0"/>
              <a:t>Balancing organisational work and trainee LOs priorities</a:t>
            </a:r>
          </a:p>
          <a:p>
            <a:pPr>
              <a:buFont typeface="Wingdings" panose="05000000000000000000" pitchFamily="2" charset="2"/>
              <a:buChar char="Ø"/>
            </a:pPr>
            <a:endParaRPr lang="en-GB" sz="2000" dirty="0"/>
          </a:p>
          <a:p>
            <a:pPr>
              <a:buFont typeface="Wingdings" panose="05000000000000000000" pitchFamily="2" charset="2"/>
              <a:buChar char="Ø"/>
            </a:pPr>
            <a:r>
              <a:rPr lang="en-GB" sz="2000" dirty="0"/>
              <a:t>Maximising opportunities for trainees to learn/practice skills in </a:t>
            </a:r>
          </a:p>
          <a:p>
            <a:pPr lvl="2">
              <a:buFont typeface="Courier New" panose="02070309020205020404" pitchFamily="49" charset="0"/>
              <a:buChar char="o"/>
            </a:pPr>
            <a:r>
              <a:rPr lang="en-GB" sz="2000" dirty="0"/>
              <a:t>Management and Leadership, Commissioning, Budget management etc</a:t>
            </a:r>
          </a:p>
          <a:p>
            <a:pPr marL="0" indent="0" algn="r">
              <a:buNone/>
            </a:pPr>
            <a:endParaRPr lang="en-GB" b="1" dirty="0"/>
          </a:p>
        </p:txBody>
      </p:sp>
    </p:spTree>
    <p:extLst>
      <p:ext uri="{BB962C8B-B14F-4D97-AF65-F5344CB8AC3E}">
        <p14:creationId xmlns:p14="http://schemas.microsoft.com/office/powerpoint/2010/main" val="69704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GB" dirty="0"/>
              <a:t>Supervision and feedback </a:t>
            </a:r>
          </a:p>
        </p:txBody>
      </p:sp>
      <p:sp>
        <p:nvSpPr>
          <p:cNvPr id="7" name="Text Placeholder 6"/>
          <p:cNvSpPr>
            <a:spLocks noGrp="1"/>
          </p:cNvSpPr>
          <p:nvPr>
            <p:ph type="body" sz="quarter" idx="13"/>
          </p:nvPr>
        </p:nvSpPr>
        <p:spPr>
          <a:xfrm>
            <a:off x="609601" y="1704976"/>
            <a:ext cx="10452100" cy="3238499"/>
          </a:xfrm>
        </p:spPr>
        <p:txBody>
          <a:bodyPr/>
          <a:lstStyle/>
          <a:p>
            <a:pPr>
              <a:buFont typeface="Wingdings" panose="05000000000000000000" pitchFamily="2" charset="2"/>
              <a:buChar char="Ø"/>
            </a:pPr>
            <a:r>
              <a:rPr lang="en-GB" b="1" dirty="0"/>
              <a:t>Supervision </a:t>
            </a:r>
          </a:p>
          <a:p>
            <a:pPr lvl="1">
              <a:buFont typeface="Courier New" panose="02070309020205020404" pitchFamily="49" charset="0"/>
              <a:buChar char="o"/>
            </a:pPr>
            <a:r>
              <a:rPr lang="en-GB" dirty="0"/>
              <a:t>Tailor the level of supervision to the competence, confidence and experience of their trainee</a:t>
            </a:r>
          </a:p>
          <a:p>
            <a:pPr lvl="1">
              <a:buFont typeface="Courier New" panose="02070309020205020404" pitchFamily="49" charset="0"/>
              <a:buChar char="o"/>
            </a:pPr>
            <a:r>
              <a:rPr lang="en-GB" dirty="0"/>
              <a:t>Regular 1:1s with a trainee</a:t>
            </a:r>
          </a:p>
          <a:p>
            <a:pPr lvl="1">
              <a:buFont typeface="Courier New" panose="02070309020205020404" pitchFamily="49" charset="0"/>
              <a:buChar char="o"/>
            </a:pPr>
            <a:r>
              <a:rPr lang="en-GB" dirty="0"/>
              <a:t>Work progress review vs developmental session </a:t>
            </a:r>
          </a:p>
          <a:p>
            <a:pPr lvl="1">
              <a:buFont typeface="Courier New" panose="02070309020205020404" pitchFamily="49" charset="0"/>
              <a:buChar char="o"/>
            </a:pPr>
            <a:r>
              <a:rPr lang="en-GB" dirty="0"/>
              <a:t>Trainer’s meeting – triangulate</a:t>
            </a:r>
          </a:p>
          <a:p>
            <a:pPr>
              <a:buFont typeface="Wingdings" panose="05000000000000000000" pitchFamily="2" charset="2"/>
              <a:buChar char="§"/>
            </a:pPr>
            <a:endParaRPr lang="en-GB" dirty="0"/>
          </a:p>
          <a:p>
            <a:pPr>
              <a:buFont typeface="Wingdings" panose="05000000000000000000" pitchFamily="2" charset="2"/>
              <a:buChar char="Ø"/>
            </a:pPr>
            <a:r>
              <a:rPr lang="en-GB" b="1" dirty="0"/>
              <a:t>Constructive feedback</a:t>
            </a:r>
          </a:p>
          <a:p>
            <a:pPr lvl="1">
              <a:buFont typeface="Courier New" panose="02070309020205020404" pitchFamily="49" charset="0"/>
              <a:buChar char="o"/>
            </a:pPr>
            <a:r>
              <a:rPr lang="en-GB" dirty="0"/>
              <a:t>Reflective practice</a:t>
            </a:r>
          </a:p>
          <a:p>
            <a:pPr lvl="1">
              <a:buFont typeface="Courier New" panose="02070309020205020404" pitchFamily="49" charset="0"/>
              <a:buChar char="o"/>
            </a:pPr>
            <a:r>
              <a:rPr lang="en-GB" dirty="0"/>
              <a:t>WPBAs – Case based discussion, Direct observation form etc</a:t>
            </a:r>
          </a:p>
          <a:p>
            <a:pPr marL="0" indent="0" algn="r">
              <a:buNone/>
            </a:pPr>
            <a:endParaRPr lang="en-GB" b="1" dirty="0"/>
          </a:p>
        </p:txBody>
      </p:sp>
    </p:spTree>
    <p:extLst>
      <p:ext uri="{BB962C8B-B14F-4D97-AF65-F5344CB8AC3E}">
        <p14:creationId xmlns:p14="http://schemas.microsoft.com/office/powerpoint/2010/main" val="1037663666"/>
      </p:ext>
    </p:extLst>
  </p:cSld>
  <p:clrMapOvr>
    <a:masterClrMapping/>
  </p:clrMapOvr>
</p:sld>
</file>

<file path=ppt/theme/theme1.xml><?xml version="1.0" encoding="utf-8"?>
<a:theme xmlns:a="http://schemas.openxmlformats.org/drawingml/2006/main" name="HIN_Powerpoint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EE PPT - Master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20591DA12AA64486354F88EE9E946D" ma:contentTypeVersion="0" ma:contentTypeDescription="Create a new document." ma:contentTypeScope="" ma:versionID="b30aa5dc9afbf48809b1f1f4defece5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5F98CB-726B-41E1-88BE-5C49A3E713CD}">
  <ds:schemaRefs>
    <ds:schemaRef ds:uri="http://schemas.microsoft.com/office/infopath/2007/PartnerControls"/>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84C24A6-32EA-435B-8B2E-58A61EFA41A5}">
  <ds:schemaRefs>
    <ds:schemaRef ds:uri="http://schemas.microsoft.com/sharepoint/v3/contenttype/forms"/>
  </ds:schemaRefs>
</ds:datastoreItem>
</file>

<file path=customXml/itemProps3.xml><?xml version="1.0" encoding="utf-8"?>
<ds:datastoreItem xmlns:ds="http://schemas.openxmlformats.org/officeDocument/2006/customXml" ds:itemID="{BCC155EE-70A6-4309-BBD1-37180AD705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908</TotalTime>
  <Words>752</Words>
  <Application>Microsoft Office PowerPoint</Application>
  <PresentationFormat>Widescreen</PresentationFormat>
  <Paragraphs>114</Paragraphs>
  <Slides>12</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Courier New</vt:lpstr>
      <vt:lpstr>Lucida Grande</vt:lpstr>
      <vt:lpstr>Wingdings</vt:lpstr>
      <vt:lpstr>ヒラギノ角ゴ Pro W3</vt:lpstr>
      <vt:lpstr>HIN_Powerpoint_template</vt:lpstr>
      <vt:lpstr>1_HEE PPT - Master slide deck</vt:lpstr>
      <vt:lpstr>CLINICAL SUPERVISION – WHAT DOES IT MEAN?</vt:lpstr>
      <vt:lpstr>Outline </vt:lpstr>
      <vt:lpstr>Public Health Training – Regulation </vt:lpstr>
      <vt:lpstr>Types of Supervisor </vt:lpstr>
      <vt:lpstr>Criteria </vt:lpstr>
      <vt:lpstr>Today </vt:lpstr>
      <vt:lpstr>Clinical Supervisor roles &amp; responsibilities </vt:lpstr>
      <vt:lpstr>Arrange work programme to achieve Learning Agreement/ LOs</vt:lpstr>
      <vt:lpstr>Supervision and feedback </vt:lpstr>
      <vt:lpstr>Summary </vt:lpstr>
      <vt:lpstr>Resources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Helena Unwin-Golding</dc:creator>
  <cp:lastModifiedBy>Mashbileg Maidrag</cp:lastModifiedBy>
  <cp:revision>54</cp:revision>
  <dcterms:created xsi:type="dcterms:W3CDTF">2016-02-24T12:17:39Z</dcterms:created>
  <dcterms:modified xsi:type="dcterms:W3CDTF">2017-11-07T14:37:32Z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0x010100CD20591DA12AA64486354F88EE9E946D</vt:lpwstr>
  </property>
</Properties>
</file>