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6.xml" ContentType="application/inkml+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5" r:id="rId2"/>
    <p:sldMasterId id="2147483690" r:id="rId3"/>
    <p:sldMasterId id="2147483694" r:id="rId4"/>
    <p:sldMasterId id="2147483700" r:id="rId5"/>
    <p:sldMasterId id="2147483712" r:id="rId6"/>
  </p:sldMasterIdLst>
  <p:notesMasterIdLst>
    <p:notesMasterId r:id="rId105"/>
  </p:notesMasterIdLst>
  <p:handoutMasterIdLst>
    <p:handoutMasterId r:id="rId106"/>
  </p:handoutMasterIdLst>
  <p:sldIdLst>
    <p:sldId id="256" r:id="rId7"/>
    <p:sldId id="268" r:id="rId8"/>
    <p:sldId id="277" r:id="rId9"/>
    <p:sldId id="278" r:id="rId10"/>
    <p:sldId id="269" r:id="rId11"/>
    <p:sldId id="280" r:id="rId12"/>
    <p:sldId id="263" r:id="rId13"/>
    <p:sldId id="264" r:id="rId14"/>
    <p:sldId id="614" r:id="rId15"/>
    <p:sldId id="1166" r:id="rId16"/>
    <p:sldId id="1167" r:id="rId17"/>
    <p:sldId id="1168" r:id="rId18"/>
    <p:sldId id="1169" r:id="rId19"/>
    <p:sldId id="1170" r:id="rId20"/>
    <p:sldId id="1171" r:id="rId21"/>
    <p:sldId id="1172" r:id="rId22"/>
    <p:sldId id="1173" r:id="rId23"/>
    <p:sldId id="1174" r:id="rId24"/>
    <p:sldId id="1175" r:id="rId25"/>
    <p:sldId id="1176" r:id="rId26"/>
    <p:sldId id="1177" r:id="rId27"/>
    <p:sldId id="1178" r:id="rId28"/>
    <p:sldId id="1179" r:id="rId29"/>
    <p:sldId id="1180" r:id="rId30"/>
    <p:sldId id="1181" r:id="rId31"/>
    <p:sldId id="1182" r:id="rId32"/>
    <p:sldId id="1183" r:id="rId33"/>
    <p:sldId id="1184" r:id="rId34"/>
    <p:sldId id="1185" r:id="rId35"/>
    <p:sldId id="1186" r:id="rId36"/>
    <p:sldId id="1187" r:id="rId37"/>
    <p:sldId id="1188" r:id="rId38"/>
    <p:sldId id="1189" r:id="rId39"/>
    <p:sldId id="1190" r:id="rId40"/>
    <p:sldId id="1191" r:id="rId41"/>
    <p:sldId id="1192" r:id="rId42"/>
    <p:sldId id="1193" r:id="rId43"/>
    <p:sldId id="1194" r:id="rId44"/>
    <p:sldId id="1195" r:id="rId45"/>
    <p:sldId id="1196" r:id="rId46"/>
    <p:sldId id="389" r:id="rId47"/>
    <p:sldId id="398" r:id="rId48"/>
    <p:sldId id="399" r:id="rId49"/>
    <p:sldId id="380" r:id="rId50"/>
    <p:sldId id="396" r:id="rId51"/>
    <p:sldId id="386" r:id="rId52"/>
    <p:sldId id="395" r:id="rId53"/>
    <p:sldId id="382" r:id="rId54"/>
    <p:sldId id="385" r:id="rId55"/>
    <p:sldId id="357" r:id="rId56"/>
    <p:sldId id="324" r:id="rId57"/>
    <p:sldId id="390" r:id="rId58"/>
    <p:sldId id="388" r:id="rId59"/>
    <p:sldId id="348" r:id="rId60"/>
    <p:sldId id="400" r:id="rId61"/>
    <p:sldId id="401" r:id="rId62"/>
    <p:sldId id="1198" r:id="rId63"/>
    <p:sldId id="284" r:id="rId64"/>
    <p:sldId id="474" r:id="rId65"/>
    <p:sldId id="526" r:id="rId66"/>
    <p:sldId id="430" r:id="rId67"/>
    <p:sldId id="524" r:id="rId68"/>
    <p:sldId id="525" r:id="rId69"/>
    <p:sldId id="473" r:id="rId70"/>
    <p:sldId id="283" r:id="rId71"/>
    <p:sldId id="287" r:id="rId72"/>
    <p:sldId id="288" r:id="rId73"/>
    <p:sldId id="285" r:id="rId74"/>
    <p:sldId id="286" r:id="rId75"/>
    <p:sldId id="271" r:id="rId76"/>
    <p:sldId id="290" r:id="rId77"/>
    <p:sldId id="291" r:id="rId78"/>
    <p:sldId id="292" r:id="rId79"/>
    <p:sldId id="293" r:id="rId80"/>
    <p:sldId id="258" r:id="rId81"/>
    <p:sldId id="259" r:id="rId82"/>
    <p:sldId id="265" r:id="rId83"/>
    <p:sldId id="260" r:id="rId84"/>
    <p:sldId id="294" r:id="rId85"/>
    <p:sldId id="262" r:id="rId86"/>
    <p:sldId id="295" r:id="rId87"/>
    <p:sldId id="266" r:id="rId88"/>
    <p:sldId id="296" r:id="rId89"/>
    <p:sldId id="267" r:id="rId90"/>
    <p:sldId id="297" r:id="rId91"/>
    <p:sldId id="298" r:id="rId92"/>
    <p:sldId id="299" r:id="rId93"/>
    <p:sldId id="300" r:id="rId94"/>
    <p:sldId id="301" r:id="rId95"/>
    <p:sldId id="302" r:id="rId96"/>
    <p:sldId id="1197" r:id="rId97"/>
    <p:sldId id="1199" r:id="rId98"/>
    <p:sldId id="281" r:id="rId99"/>
    <p:sldId id="276" r:id="rId100"/>
    <p:sldId id="272" r:id="rId101"/>
    <p:sldId id="274" r:id="rId102"/>
    <p:sldId id="275" r:id="rId103"/>
    <p:sldId id="261"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EE powerpoint template" id="{1EFFF720-98EF-D645-AFB2-89C2470DC210}">
          <p14:sldIdLst>
            <p14:sldId id="256"/>
            <p14:sldId id="268"/>
            <p14:sldId id="277"/>
            <p14:sldId id="278"/>
            <p14:sldId id="269"/>
            <p14:sldId id="280"/>
            <p14:sldId id="263"/>
            <p14:sldId id="264"/>
            <p14:sldId id="614"/>
            <p14:sldId id="1166"/>
            <p14:sldId id="1167"/>
            <p14:sldId id="1168"/>
            <p14:sldId id="1169"/>
            <p14:sldId id="1170"/>
            <p14:sldId id="1171"/>
            <p14:sldId id="1172"/>
            <p14:sldId id="1173"/>
            <p14:sldId id="1174"/>
            <p14:sldId id="1175"/>
            <p14:sldId id="1176"/>
            <p14:sldId id="1177"/>
            <p14:sldId id="1178"/>
            <p14:sldId id="1179"/>
            <p14:sldId id="1180"/>
            <p14:sldId id="1181"/>
            <p14:sldId id="1182"/>
            <p14:sldId id="1183"/>
            <p14:sldId id="1184"/>
            <p14:sldId id="1185"/>
            <p14:sldId id="1186"/>
            <p14:sldId id="1187"/>
            <p14:sldId id="1188"/>
            <p14:sldId id="1189"/>
            <p14:sldId id="1190"/>
            <p14:sldId id="1191"/>
            <p14:sldId id="1192"/>
            <p14:sldId id="1193"/>
            <p14:sldId id="1194"/>
            <p14:sldId id="1195"/>
          </p14:sldIdLst>
        </p14:section>
        <p14:section name="Default Section" id="{3328F9D2-0E24-405B-ABB3-570F9D992434}">
          <p14:sldIdLst/>
        </p14:section>
        <p14:section name="intro" id="{E76B791C-8A85-4428-A969-17E9C9B66803}">
          <p14:sldIdLst>
            <p14:sldId id="1196"/>
            <p14:sldId id="389"/>
            <p14:sldId id="398"/>
            <p14:sldId id="399"/>
          </p14:sldIdLst>
        </p14:section>
        <p14:section name="Body" id="{407AC907-791F-422F-8356-4FB2F9C825C9}">
          <p14:sldIdLst>
            <p14:sldId id="380"/>
            <p14:sldId id="396"/>
            <p14:sldId id="386"/>
            <p14:sldId id="395"/>
            <p14:sldId id="382"/>
            <p14:sldId id="385"/>
            <p14:sldId id="357"/>
            <p14:sldId id="324"/>
            <p14:sldId id="390"/>
            <p14:sldId id="388"/>
            <p14:sldId id="348"/>
            <p14:sldId id="400"/>
            <p14:sldId id="401"/>
            <p14:sldId id="1198"/>
          </p14:sldIdLst>
        </p14:section>
        <p14:section name="Just in case!" id="{4BA914E3-C1B6-4B0D-9265-972DB3F591DF}">
          <p14:sldIdLst>
            <p14:sldId id="284"/>
            <p14:sldId id="474"/>
            <p14:sldId id="526"/>
            <p14:sldId id="430"/>
            <p14:sldId id="524"/>
            <p14:sldId id="525"/>
            <p14:sldId id="473"/>
            <p14:sldId id="283"/>
            <p14:sldId id="287"/>
            <p14:sldId id="288"/>
            <p14:sldId id="285"/>
            <p14:sldId id="286"/>
            <p14:sldId id="271"/>
            <p14:sldId id="290"/>
            <p14:sldId id="291"/>
            <p14:sldId id="292"/>
            <p14:sldId id="293"/>
            <p14:sldId id="258"/>
            <p14:sldId id="259"/>
            <p14:sldId id="265"/>
            <p14:sldId id="260"/>
            <p14:sldId id="294"/>
            <p14:sldId id="262"/>
            <p14:sldId id="295"/>
            <p14:sldId id="266"/>
            <p14:sldId id="296"/>
            <p14:sldId id="267"/>
            <p14:sldId id="297"/>
            <p14:sldId id="298"/>
            <p14:sldId id="299"/>
            <p14:sldId id="300"/>
            <p14:sldId id="301"/>
            <p14:sldId id="302"/>
            <p14:sldId id="1197"/>
            <p14:sldId id="1199"/>
            <p14:sldId id="281"/>
            <p14:sldId id="276"/>
            <p14:sldId id="272"/>
            <p14:sldId id="274"/>
            <p14:sldId id="275"/>
            <p14:sldId id="2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0054"/>
    <a:srgbClr val="003893"/>
    <a:srgbClr val="E28C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61DDB5-1378-4DDE-B912-2CC10E1D3D9D}" v="15" dt="2018-11-27T12:59:36.447"/>
    <p1510:client id="{95BE3D8D-AE1A-484A-B85E-7BDF624819B1}" v="1" dt="2018-11-27T15:25:02.5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presProps" Target="presProps.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heme" Target="theme/theme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oleObject" Target="https://files.digital.nhs.uk/excel/a/i/apms-2014-ch-04-tabs.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2000" b="1" dirty="0">
                <a:solidFill>
                  <a:schemeClr val="tx2">
                    <a:lumMod val="75000"/>
                  </a:schemeClr>
                </a:solidFill>
              </a:rPr>
              <a:t>Post-traumatic</a:t>
            </a:r>
            <a:r>
              <a:rPr lang="en-GB" sz="2000" b="1" baseline="0" dirty="0">
                <a:solidFill>
                  <a:schemeClr val="tx2">
                    <a:lumMod val="75000"/>
                  </a:schemeClr>
                </a:solidFill>
              </a:rPr>
              <a:t> stress disorder (2014</a:t>
            </a:r>
            <a:r>
              <a:rPr lang="en-GB" sz="1600" b="1" baseline="0" dirty="0">
                <a:solidFill>
                  <a:schemeClr val="tx2">
                    <a:lumMod val="75000"/>
                  </a:schemeClr>
                </a:solidFill>
              </a:rPr>
              <a:t>) </a:t>
            </a:r>
            <a:endParaRPr lang="en-GB" sz="1600" b="1" dirty="0">
              <a:solidFill>
                <a:schemeClr val="tx2">
                  <a:lumMod val="75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'[apms-2014-ch-04-tabs.xls]4.1'!$O$15</c:f>
              <c:strCache>
                <c:ptCount val="1"/>
                <c:pt idx="0">
                  <c:v>PTSD</c:v>
                </c:pt>
              </c:strCache>
            </c:strRef>
          </c:tx>
          <c:spPr>
            <a:solidFill>
              <a:schemeClr val="accent1"/>
            </a:solidFill>
            <a:ln>
              <a:noFill/>
            </a:ln>
            <a:effectLst/>
          </c:spPr>
          <c:invertIfNegative val="0"/>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0-37B3-4EAC-9F4D-67785E5EFA55}"/>
              </c:ext>
            </c:extLst>
          </c:dPt>
          <c:cat>
            <c:strRef>
              <c:f>'[apms-2014-ch-04-tabs.xls]4.1'!$N$16:$N$18</c:f>
              <c:strCache>
                <c:ptCount val="3"/>
                <c:pt idx="0">
                  <c:v>British personnel who have been deployed (prevalence)</c:v>
                </c:pt>
                <c:pt idx="1">
                  <c:v>British combat troops (prevalence)</c:v>
                </c:pt>
                <c:pt idx="2">
                  <c:v>Women 16-24 screening positive</c:v>
                </c:pt>
              </c:strCache>
            </c:strRef>
          </c:cat>
          <c:val>
            <c:numRef>
              <c:f>'[apms-2014-ch-04-tabs.xls]4.1'!$O$16:$O$18</c:f>
              <c:numCache>
                <c:formatCode>0.0</c:formatCode>
                <c:ptCount val="3"/>
                <c:pt idx="0" formatCode="General">
                  <c:v>4</c:v>
                </c:pt>
                <c:pt idx="1">
                  <c:v>6</c:v>
                </c:pt>
                <c:pt idx="2">
                  <c:v>12.558067409206775</c:v>
                </c:pt>
              </c:numCache>
            </c:numRef>
          </c:val>
          <c:extLst>
            <c:ext xmlns:c16="http://schemas.microsoft.com/office/drawing/2014/chart" uri="{C3380CC4-5D6E-409C-BE32-E72D297353CC}">
              <c16:uniqueId val="{00000000-472C-49AB-84A5-129F76B2F15C}"/>
            </c:ext>
          </c:extLst>
        </c:ser>
        <c:dLbls>
          <c:showLegendKey val="0"/>
          <c:showVal val="0"/>
          <c:showCatName val="0"/>
          <c:showSerName val="0"/>
          <c:showPercent val="0"/>
          <c:showBubbleSize val="0"/>
        </c:dLbls>
        <c:gapWidth val="219"/>
        <c:overlap val="-27"/>
        <c:axId val="1117395023"/>
        <c:axId val="1128292863"/>
      </c:barChart>
      <c:lineChart>
        <c:grouping val="standard"/>
        <c:varyColors val="0"/>
        <c:ser>
          <c:idx val="1"/>
          <c:order val="1"/>
          <c:tx>
            <c:strRef>
              <c:f>'[apms-2014-ch-04-tabs.xls]4.1'!$P$15</c:f>
              <c:strCache>
                <c:ptCount val="1"/>
                <c:pt idx="0">
                  <c:v>Adults screening positive</c:v>
                </c:pt>
              </c:strCache>
            </c:strRef>
          </c:tx>
          <c:spPr>
            <a:ln w="28575" cap="rnd">
              <a:solidFill>
                <a:schemeClr val="accent2"/>
              </a:solidFill>
              <a:round/>
            </a:ln>
            <a:effectLst/>
          </c:spPr>
          <c:marker>
            <c:symbol val="none"/>
          </c:marker>
          <c:cat>
            <c:strRef>
              <c:f>'[apms-2014-ch-04-tabs.xls]4.1'!$N$16:$N$18</c:f>
              <c:strCache>
                <c:ptCount val="3"/>
                <c:pt idx="0">
                  <c:v>British personnel who have been deployed (prevalence)</c:v>
                </c:pt>
                <c:pt idx="1">
                  <c:v>British combat troops (prevalence)</c:v>
                </c:pt>
                <c:pt idx="2">
                  <c:v>Women 16-24 screening positive</c:v>
                </c:pt>
              </c:strCache>
            </c:strRef>
          </c:cat>
          <c:val>
            <c:numRef>
              <c:f>'[apms-2014-ch-04-tabs.xls]4.1'!$P$16:$P$18</c:f>
              <c:numCache>
                <c:formatCode>General</c:formatCode>
                <c:ptCount val="3"/>
                <c:pt idx="0">
                  <c:v>4.4000000000000004</c:v>
                </c:pt>
                <c:pt idx="1">
                  <c:v>4.4000000000000004</c:v>
                </c:pt>
                <c:pt idx="2">
                  <c:v>4.4000000000000004</c:v>
                </c:pt>
              </c:numCache>
            </c:numRef>
          </c:val>
          <c:smooth val="0"/>
          <c:extLst>
            <c:ext xmlns:c16="http://schemas.microsoft.com/office/drawing/2014/chart" uri="{C3380CC4-5D6E-409C-BE32-E72D297353CC}">
              <c16:uniqueId val="{00000001-472C-49AB-84A5-129F76B2F15C}"/>
            </c:ext>
          </c:extLst>
        </c:ser>
        <c:dLbls>
          <c:showLegendKey val="0"/>
          <c:showVal val="0"/>
          <c:showCatName val="0"/>
          <c:showSerName val="0"/>
          <c:showPercent val="0"/>
          <c:showBubbleSize val="0"/>
        </c:dLbls>
        <c:marker val="1"/>
        <c:smooth val="0"/>
        <c:axId val="1117395023"/>
        <c:axId val="1128292863"/>
      </c:lineChart>
      <c:catAx>
        <c:axId val="1117395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8292863"/>
        <c:crosses val="autoZero"/>
        <c:auto val="1"/>
        <c:lblAlgn val="ctr"/>
        <c:lblOffset val="100"/>
        <c:noMultiLvlLbl val="0"/>
      </c:catAx>
      <c:valAx>
        <c:axId val="11282928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7395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Registrar Year</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5F2-45A6-BFC6-B3EB2EEE75F2}"/>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15F2-45A6-BFC6-B3EB2EEE75F2}"/>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5F2-45A6-BFC6-B3EB2EEE75F2}"/>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15F2-45A6-BFC6-B3EB2EEE75F2}"/>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5F2-45A6-BFC6-B3EB2EEE75F2}"/>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15F2-45A6-BFC6-B3EB2EEE75F2}"/>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2-15F2-45A6-BFC6-B3EB2EEE75F2}"/>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15F2-45A6-BFC6-B3EB2EEE75F2}"/>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4-15F2-45A6-BFC6-B3EB2EEE75F2}"/>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15F2-45A6-BFC6-B3EB2EEE75F2}"/>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ST1</c:v>
                </c:pt>
                <c:pt idx="1">
                  <c:v>ST2</c:v>
                </c:pt>
                <c:pt idx="2">
                  <c:v>ST3</c:v>
                </c:pt>
                <c:pt idx="3">
                  <c:v>ST4</c:v>
                </c:pt>
                <c:pt idx="4">
                  <c:v>ST5</c:v>
                </c:pt>
              </c:strCache>
            </c:strRef>
          </c:cat>
          <c:val>
            <c:numRef>
              <c:f>Sheet1!$B$2:$B$6</c:f>
              <c:numCache>
                <c:formatCode>General</c:formatCode>
                <c:ptCount val="5"/>
                <c:pt idx="0">
                  <c:v>2</c:v>
                </c:pt>
                <c:pt idx="1">
                  <c:v>5</c:v>
                </c:pt>
                <c:pt idx="2">
                  <c:v>4</c:v>
                </c:pt>
                <c:pt idx="3">
                  <c:v>4</c:v>
                </c:pt>
                <c:pt idx="4">
                  <c:v>2</c:v>
                </c:pt>
              </c:numCache>
            </c:numRef>
          </c:val>
          <c:extLst>
            <c:ext xmlns:c16="http://schemas.microsoft.com/office/drawing/2014/chart" uri="{C3380CC4-5D6E-409C-BE32-E72D297353CC}">
              <c16:uniqueId val="{00000000-15F2-45A6-BFC6-B3EB2EEE75F2}"/>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Frequency</a:t>
            </a:r>
            <a:r>
              <a:rPr lang="en-US" baseline="0"/>
              <a:t> of Meetings</a:t>
            </a:r>
            <a:endParaRPr lang="en-US"/>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Sheet1!$A$2:$A$7</c:f>
              <c:strCache>
                <c:ptCount val="6"/>
                <c:pt idx="0">
                  <c:v>&gt;Fortnightly</c:v>
                </c:pt>
                <c:pt idx="1">
                  <c:v>Fortnightly</c:v>
                </c:pt>
                <c:pt idx="2">
                  <c:v>Every month</c:v>
                </c:pt>
                <c:pt idx="3">
                  <c:v>Every 2 months</c:v>
                </c:pt>
                <c:pt idx="4">
                  <c:v>Quarterly</c:v>
                </c:pt>
                <c:pt idx="5">
                  <c:v>Less than once per quarter</c:v>
                </c:pt>
              </c:strCache>
            </c:strRef>
          </c:cat>
          <c:val>
            <c:numRef>
              <c:f>Sheet1!$B$2:$B$7</c:f>
              <c:numCache>
                <c:formatCode>General</c:formatCode>
                <c:ptCount val="6"/>
                <c:pt idx="0">
                  <c:v>0</c:v>
                </c:pt>
                <c:pt idx="1">
                  <c:v>0</c:v>
                </c:pt>
                <c:pt idx="2">
                  <c:v>1</c:v>
                </c:pt>
                <c:pt idx="3">
                  <c:v>3</c:v>
                </c:pt>
                <c:pt idx="4">
                  <c:v>10</c:v>
                </c:pt>
                <c:pt idx="5">
                  <c:v>2</c:v>
                </c:pt>
              </c:numCache>
            </c:numRef>
          </c:val>
          <c:extLst>
            <c:ext xmlns:c16="http://schemas.microsoft.com/office/drawing/2014/chart" uri="{C3380CC4-5D6E-409C-BE32-E72D297353CC}">
              <c16:uniqueId val="{00000000-D298-493C-8D46-11CCBA2B4904}"/>
            </c:ext>
          </c:extLst>
        </c:ser>
        <c:dLbls>
          <c:showLegendKey val="0"/>
          <c:showVal val="0"/>
          <c:showCatName val="0"/>
          <c:showSerName val="0"/>
          <c:showPercent val="0"/>
          <c:showBubbleSize val="0"/>
        </c:dLbls>
        <c:gapWidth val="267"/>
        <c:overlap val="-43"/>
        <c:axId val="107971712"/>
        <c:axId val="107973248"/>
      </c:barChart>
      <c:catAx>
        <c:axId val="1079717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07973248"/>
        <c:crosses val="autoZero"/>
        <c:auto val="1"/>
        <c:lblAlgn val="ctr"/>
        <c:lblOffset val="100"/>
        <c:noMultiLvlLbl val="0"/>
      </c:catAx>
      <c:valAx>
        <c:axId val="10797324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0797171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Way of meeting</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Mostly in person</c:v>
                </c:pt>
                <c:pt idx="1">
                  <c:v>Some in person some via phone</c:v>
                </c:pt>
                <c:pt idx="2">
                  <c:v>Mostly via phone</c:v>
                </c:pt>
              </c:strCache>
            </c:strRef>
          </c:cat>
          <c:val>
            <c:numRef>
              <c:f>Sheet1!$B$2:$B$4</c:f>
              <c:numCache>
                <c:formatCode>General</c:formatCode>
                <c:ptCount val="3"/>
                <c:pt idx="0">
                  <c:v>8</c:v>
                </c:pt>
                <c:pt idx="1">
                  <c:v>4</c:v>
                </c:pt>
                <c:pt idx="2">
                  <c:v>3.5</c:v>
                </c:pt>
              </c:numCache>
            </c:numRef>
          </c:val>
          <c:extLst>
            <c:ext xmlns:c16="http://schemas.microsoft.com/office/drawing/2014/chart" uri="{C3380CC4-5D6E-409C-BE32-E72D297353CC}">
              <c16:uniqueId val="{00000000-FC0B-4B67-84C3-C0A0F82E6D23}"/>
            </c:ext>
          </c:extLst>
        </c:ser>
        <c:dLbls>
          <c:showLegendKey val="0"/>
          <c:showVal val="0"/>
          <c:showCatName val="0"/>
          <c:showSerName val="0"/>
          <c:showPercent val="0"/>
          <c:showBubbleSize val="0"/>
        </c:dLbls>
        <c:gapWidth val="267"/>
        <c:overlap val="-43"/>
        <c:axId val="108083072"/>
        <c:axId val="108084608"/>
      </c:barChart>
      <c:catAx>
        <c:axId val="10808307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08084608"/>
        <c:crosses val="autoZero"/>
        <c:auto val="1"/>
        <c:lblAlgn val="ctr"/>
        <c:lblOffset val="100"/>
        <c:noMultiLvlLbl val="0"/>
      </c:catAx>
      <c:valAx>
        <c:axId val="10808460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0808307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5A42-4335-9365-EED63BF5412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5A42-4335-9365-EED63BF5412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5A42-4335-9365-EED63BF54127}"/>
              </c:ext>
            </c:extLst>
          </c:dPt>
          <c:cat>
            <c:strRef>
              <c:f>Sheet1!$A$2:$A$4</c:f>
              <c:strCache>
                <c:ptCount val="3"/>
                <c:pt idx="0">
                  <c:v>Too frequent</c:v>
                </c:pt>
                <c:pt idx="1">
                  <c:v>Just right</c:v>
                </c:pt>
                <c:pt idx="2">
                  <c:v>Not frequent enough</c:v>
                </c:pt>
              </c:strCache>
            </c:strRef>
          </c:cat>
          <c:val>
            <c:numRef>
              <c:f>Sheet1!$B$2:$B$4</c:f>
              <c:numCache>
                <c:formatCode>General</c:formatCode>
                <c:ptCount val="3"/>
                <c:pt idx="0">
                  <c:v>0</c:v>
                </c:pt>
                <c:pt idx="1">
                  <c:v>11</c:v>
                </c:pt>
                <c:pt idx="2">
                  <c:v>3</c:v>
                </c:pt>
              </c:numCache>
            </c:numRef>
          </c:val>
          <c:extLst>
            <c:ext xmlns:c16="http://schemas.microsoft.com/office/drawing/2014/chart" uri="{C3380CC4-5D6E-409C-BE32-E72D297353CC}">
              <c16:uniqueId val="{00000000-607B-4BD2-B2F1-9DF0AB99E7EA}"/>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delete val="1"/>
      </c:legendEntry>
      <c:legendEntry>
        <c:idx val="1"/>
        <c:txPr>
          <a:bodyPr rot="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mn-cs"/>
              </a:defRPr>
            </a:pPr>
            <a:endParaRPr lang="en-US"/>
          </a:p>
        </c:txPr>
      </c:legendEntry>
      <c:layout>
        <c:manualLayout>
          <c:xMode val="edge"/>
          <c:yMode val="edge"/>
          <c:x val="0.66509053198497237"/>
          <c:y val="0.23525067046347456"/>
          <c:w val="0.31912029626098559"/>
          <c:h val="0.47665219746267629"/>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All work belongs to CS</c:v>
                </c:pt>
                <c:pt idx="1">
                  <c:v>Most work belongs to CS</c:v>
                </c:pt>
                <c:pt idx="2">
                  <c:v>Some work belongs to CS</c:v>
                </c:pt>
                <c:pt idx="3">
                  <c:v>No work belongs to CS</c:v>
                </c:pt>
              </c:strCache>
            </c:strRef>
          </c:cat>
          <c:val>
            <c:numRef>
              <c:f>Sheet1!$B$2:$B$5</c:f>
              <c:numCache>
                <c:formatCode>General</c:formatCode>
                <c:ptCount val="4"/>
                <c:pt idx="0">
                  <c:v>1</c:v>
                </c:pt>
                <c:pt idx="1">
                  <c:v>7</c:v>
                </c:pt>
                <c:pt idx="2">
                  <c:v>4</c:v>
                </c:pt>
                <c:pt idx="3">
                  <c:v>2</c:v>
                </c:pt>
              </c:numCache>
            </c:numRef>
          </c:val>
          <c:extLst>
            <c:ext xmlns:c16="http://schemas.microsoft.com/office/drawing/2014/chart" uri="{C3380CC4-5D6E-409C-BE32-E72D297353CC}">
              <c16:uniqueId val="{00000000-0F06-4EFD-A42E-C4F33EBD1B47}"/>
            </c:ext>
          </c:extLst>
        </c:ser>
        <c:dLbls>
          <c:showLegendKey val="0"/>
          <c:showVal val="0"/>
          <c:showCatName val="0"/>
          <c:showSerName val="0"/>
          <c:showPercent val="0"/>
          <c:showBubbleSize val="0"/>
        </c:dLbls>
        <c:gapWidth val="267"/>
        <c:overlap val="-43"/>
        <c:axId val="113298816"/>
        <c:axId val="113464448"/>
      </c:barChart>
      <c:catAx>
        <c:axId val="11329881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13464448"/>
        <c:crosses val="autoZero"/>
        <c:auto val="1"/>
        <c:lblAlgn val="ctr"/>
        <c:lblOffset val="100"/>
        <c:noMultiLvlLbl val="0"/>
      </c:catAx>
      <c:valAx>
        <c:axId val="11346444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1329881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dirty="0"/>
              <a:t>Frequency of Meetings</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Once a week</c:v>
                </c:pt>
                <c:pt idx="1">
                  <c:v>Once a fortnight</c:v>
                </c:pt>
                <c:pt idx="2">
                  <c:v>Once a month</c:v>
                </c:pt>
                <c:pt idx="3">
                  <c:v>Less than once a month</c:v>
                </c:pt>
              </c:strCache>
            </c:strRef>
          </c:cat>
          <c:val>
            <c:numRef>
              <c:f>Sheet1!$B$2:$B$5</c:f>
              <c:numCache>
                <c:formatCode>General</c:formatCode>
                <c:ptCount val="4"/>
                <c:pt idx="0">
                  <c:v>3</c:v>
                </c:pt>
                <c:pt idx="1">
                  <c:v>5</c:v>
                </c:pt>
                <c:pt idx="2">
                  <c:v>6</c:v>
                </c:pt>
                <c:pt idx="3">
                  <c:v>0</c:v>
                </c:pt>
              </c:numCache>
            </c:numRef>
          </c:val>
          <c:extLst>
            <c:ext xmlns:c16="http://schemas.microsoft.com/office/drawing/2014/chart" uri="{C3380CC4-5D6E-409C-BE32-E72D297353CC}">
              <c16:uniqueId val="{00000000-5422-4664-A8E6-F3CAAE3ABA22}"/>
            </c:ext>
          </c:extLst>
        </c:ser>
        <c:dLbls>
          <c:showLegendKey val="0"/>
          <c:showVal val="0"/>
          <c:showCatName val="0"/>
          <c:showSerName val="0"/>
          <c:showPercent val="0"/>
          <c:showBubbleSize val="0"/>
        </c:dLbls>
        <c:gapWidth val="267"/>
        <c:overlap val="-43"/>
        <c:axId val="113557504"/>
        <c:axId val="113559040"/>
      </c:barChart>
      <c:catAx>
        <c:axId val="11355750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13559040"/>
        <c:crosses val="autoZero"/>
        <c:auto val="1"/>
        <c:lblAlgn val="ctr"/>
        <c:lblOffset val="100"/>
        <c:noMultiLvlLbl val="0"/>
      </c:catAx>
      <c:valAx>
        <c:axId val="11355904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1355750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44F7-4461-9A30-CE2B0F2812D6}"/>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44F7-4461-9A30-CE2B0F2812D6}"/>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44F7-4461-9A30-CE2B0F2812D6}"/>
              </c:ext>
            </c:extLst>
          </c:dPt>
          <c:cat>
            <c:strRef>
              <c:f>Sheet1!$A$2:$A$4</c:f>
              <c:strCache>
                <c:ptCount val="3"/>
                <c:pt idx="0">
                  <c:v>Too frequent</c:v>
                </c:pt>
                <c:pt idx="1">
                  <c:v>Just right</c:v>
                </c:pt>
                <c:pt idx="2">
                  <c:v>Not frequent enough</c:v>
                </c:pt>
              </c:strCache>
            </c:strRef>
          </c:cat>
          <c:val>
            <c:numRef>
              <c:f>Sheet1!$B$2:$B$4</c:f>
              <c:numCache>
                <c:formatCode>General</c:formatCode>
                <c:ptCount val="3"/>
                <c:pt idx="0">
                  <c:v>1</c:v>
                </c:pt>
                <c:pt idx="1">
                  <c:v>10</c:v>
                </c:pt>
                <c:pt idx="2">
                  <c:v>3</c:v>
                </c:pt>
              </c:numCache>
            </c:numRef>
          </c:val>
          <c:extLst>
            <c:ext xmlns:c16="http://schemas.microsoft.com/office/drawing/2014/chart" uri="{C3380CC4-5D6E-409C-BE32-E72D297353CC}">
              <c16:uniqueId val="{00000000-70AF-4235-80CD-00A2E442CDA5}"/>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731413-1E0C-47AC-8863-7C9EEA85CCDC}"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4E5FC1B5-F273-469E-B120-6707064152F5}">
      <dgm:prSet phldrT="[Text]"/>
      <dgm:spPr/>
      <dgm:t>
        <a:bodyPr/>
        <a:lstStyle/>
        <a:p>
          <a:r>
            <a:rPr lang="en-GB" dirty="0"/>
            <a:t>Data sources</a:t>
          </a:r>
        </a:p>
      </dgm:t>
    </dgm:pt>
    <dgm:pt modelId="{684512C5-9A1E-4373-91FC-812384B56CB7}" type="parTrans" cxnId="{6F09DAF6-B8C2-424D-99E0-03CD9D21D956}">
      <dgm:prSet/>
      <dgm:spPr/>
      <dgm:t>
        <a:bodyPr/>
        <a:lstStyle/>
        <a:p>
          <a:endParaRPr lang="en-GB"/>
        </a:p>
      </dgm:t>
    </dgm:pt>
    <dgm:pt modelId="{CB2D71E5-462D-487B-A3DF-FBE2DB7AF944}" type="sibTrans" cxnId="{6F09DAF6-B8C2-424D-99E0-03CD9D21D956}">
      <dgm:prSet/>
      <dgm:spPr/>
      <dgm:t>
        <a:bodyPr/>
        <a:lstStyle/>
        <a:p>
          <a:endParaRPr lang="en-GB"/>
        </a:p>
      </dgm:t>
    </dgm:pt>
    <dgm:pt modelId="{4943FE9C-2A71-46D1-9CA0-4FFF1866DF89}">
      <dgm:prSet phldrT="[Text]"/>
      <dgm:spPr/>
      <dgm:t>
        <a:bodyPr/>
        <a:lstStyle/>
        <a:p>
          <a:r>
            <a:rPr lang="en-GB" dirty="0"/>
            <a:t>Local Health (PHE)</a:t>
          </a:r>
        </a:p>
      </dgm:t>
    </dgm:pt>
    <dgm:pt modelId="{54E19F70-080D-4D3A-A110-D4D67194D333}" type="parTrans" cxnId="{822FE3C9-9A01-4EEF-8B11-3C048B1E6000}">
      <dgm:prSet/>
      <dgm:spPr/>
      <dgm:t>
        <a:bodyPr/>
        <a:lstStyle/>
        <a:p>
          <a:endParaRPr lang="en-GB"/>
        </a:p>
      </dgm:t>
    </dgm:pt>
    <dgm:pt modelId="{2642C68E-A755-4263-AFBF-F056C9E49EDC}" type="sibTrans" cxnId="{822FE3C9-9A01-4EEF-8B11-3C048B1E6000}">
      <dgm:prSet/>
      <dgm:spPr/>
      <dgm:t>
        <a:bodyPr/>
        <a:lstStyle/>
        <a:p>
          <a:endParaRPr lang="en-GB"/>
        </a:p>
      </dgm:t>
    </dgm:pt>
    <dgm:pt modelId="{512C74D3-E177-4AF3-9E51-DAE83F4028FC}">
      <dgm:prSet phldrT="[Text]"/>
      <dgm:spPr/>
      <dgm:t>
        <a:bodyPr/>
        <a:lstStyle/>
        <a:p>
          <a:r>
            <a:rPr lang="en-GB" dirty="0"/>
            <a:t>Quality Outcomes Framework</a:t>
          </a:r>
        </a:p>
      </dgm:t>
    </dgm:pt>
    <dgm:pt modelId="{491F7707-A48C-456F-90E1-9E506BCC2ED2}" type="parTrans" cxnId="{ECD8A2F8-FDBA-4A2D-8909-BC9473DB875A}">
      <dgm:prSet/>
      <dgm:spPr/>
      <dgm:t>
        <a:bodyPr/>
        <a:lstStyle/>
        <a:p>
          <a:endParaRPr lang="en-GB"/>
        </a:p>
      </dgm:t>
    </dgm:pt>
    <dgm:pt modelId="{D8BFADEF-560A-47D0-ACD7-DBAF94F12F45}" type="sibTrans" cxnId="{ECD8A2F8-FDBA-4A2D-8909-BC9473DB875A}">
      <dgm:prSet/>
      <dgm:spPr/>
      <dgm:t>
        <a:bodyPr/>
        <a:lstStyle/>
        <a:p>
          <a:endParaRPr lang="en-GB"/>
        </a:p>
      </dgm:t>
    </dgm:pt>
    <dgm:pt modelId="{506118D7-7054-4426-B633-0262CC7E2BAE}">
      <dgm:prSet phldrT="[Text]"/>
      <dgm:spPr/>
      <dgm:t>
        <a:bodyPr/>
        <a:lstStyle/>
        <a:p>
          <a:r>
            <a:rPr lang="en-GB" dirty="0"/>
            <a:t>Primary Care Workforce Statistics</a:t>
          </a:r>
        </a:p>
      </dgm:t>
    </dgm:pt>
    <dgm:pt modelId="{A5B32B80-4ED2-4E8A-AEEE-6A80E57083CC}" type="parTrans" cxnId="{3D369EF0-68F6-4EF1-8D4F-DA9A117E009F}">
      <dgm:prSet/>
      <dgm:spPr/>
      <dgm:t>
        <a:bodyPr/>
        <a:lstStyle/>
        <a:p>
          <a:endParaRPr lang="en-GB"/>
        </a:p>
      </dgm:t>
    </dgm:pt>
    <dgm:pt modelId="{F169C679-33C7-496C-B6A2-1F3531D84747}" type="sibTrans" cxnId="{3D369EF0-68F6-4EF1-8D4F-DA9A117E009F}">
      <dgm:prSet/>
      <dgm:spPr/>
      <dgm:t>
        <a:bodyPr/>
        <a:lstStyle/>
        <a:p>
          <a:endParaRPr lang="en-GB"/>
        </a:p>
      </dgm:t>
    </dgm:pt>
    <dgm:pt modelId="{D8A99ECA-6E6E-4698-A055-79B28A601F15}">
      <dgm:prSet phldrT="[Text]"/>
      <dgm:spPr/>
      <dgm:t>
        <a:bodyPr/>
        <a:lstStyle/>
        <a:p>
          <a:r>
            <a:rPr lang="en-GB" dirty="0"/>
            <a:t>Adult Social Care data</a:t>
          </a:r>
        </a:p>
      </dgm:t>
    </dgm:pt>
    <dgm:pt modelId="{5B15CC3D-3BDA-428F-AE87-2549F6BE5867}" type="parTrans" cxnId="{8597FF04-81C4-4D33-A40D-D2C9FD443ACB}">
      <dgm:prSet/>
      <dgm:spPr/>
      <dgm:t>
        <a:bodyPr/>
        <a:lstStyle/>
        <a:p>
          <a:endParaRPr lang="en-GB"/>
        </a:p>
      </dgm:t>
    </dgm:pt>
    <dgm:pt modelId="{F32ADA01-67CF-46A0-AEF7-D08D0E1A21D7}" type="sibTrans" cxnId="{8597FF04-81C4-4D33-A40D-D2C9FD443ACB}">
      <dgm:prSet/>
      <dgm:spPr/>
      <dgm:t>
        <a:bodyPr/>
        <a:lstStyle/>
        <a:p>
          <a:endParaRPr lang="en-GB"/>
        </a:p>
      </dgm:t>
    </dgm:pt>
    <dgm:pt modelId="{710FBFA7-B6E5-4286-A89F-972FCE0DBA94}">
      <dgm:prSet/>
      <dgm:spPr/>
      <dgm:t>
        <a:bodyPr/>
        <a:lstStyle/>
        <a:p>
          <a:r>
            <a:rPr lang="en-GB" dirty="0"/>
            <a:t>Local provider and community datasets</a:t>
          </a:r>
        </a:p>
      </dgm:t>
    </dgm:pt>
    <dgm:pt modelId="{F4D84970-D28F-40D8-B125-F579EA2F14A9}" type="parTrans" cxnId="{6492F8FF-7CFD-4B2C-8B3C-3CF411FAF898}">
      <dgm:prSet/>
      <dgm:spPr/>
      <dgm:t>
        <a:bodyPr/>
        <a:lstStyle/>
        <a:p>
          <a:endParaRPr lang="en-GB"/>
        </a:p>
      </dgm:t>
    </dgm:pt>
    <dgm:pt modelId="{CF7F5EFB-FA24-48A7-A1E0-B6E7185EB89A}" type="sibTrans" cxnId="{6492F8FF-7CFD-4B2C-8B3C-3CF411FAF898}">
      <dgm:prSet/>
      <dgm:spPr/>
      <dgm:t>
        <a:bodyPr/>
        <a:lstStyle/>
        <a:p>
          <a:endParaRPr lang="en-GB"/>
        </a:p>
      </dgm:t>
    </dgm:pt>
    <dgm:pt modelId="{96A2E970-3CF3-4EB4-9CB2-2A4284B67915}">
      <dgm:prSet/>
      <dgm:spPr/>
      <dgm:t>
        <a:bodyPr/>
        <a:lstStyle/>
        <a:p>
          <a:r>
            <a:rPr lang="en-GB" dirty="0"/>
            <a:t>Demographic data</a:t>
          </a:r>
        </a:p>
      </dgm:t>
    </dgm:pt>
    <dgm:pt modelId="{55F8AD35-9DCA-40D4-831F-72EE033CC39C}" type="parTrans" cxnId="{B300956A-3507-4B0B-8DE6-53EF80D5AE53}">
      <dgm:prSet/>
      <dgm:spPr/>
      <dgm:t>
        <a:bodyPr/>
        <a:lstStyle/>
        <a:p>
          <a:endParaRPr lang="en-GB"/>
        </a:p>
      </dgm:t>
    </dgm:pt>
    <dgm:pt modelId="{F5902866-3145-40C0-8155-D080661AA668}" type="sibTrans" cxnId="{B300956A-3507-4B0B-8DE6-53EF80D5AE53}">
      <dgm:prSet/>
      <dgm:spPr/>
      <dgm:t>
        <a:bodyPr/>
        <a:lstStyle/>
        <a:p>
          <a:endParaRPr lang="en-GB"/>
        </a:p>
      </dgm:t>
    </dgm:pt>
    <dgm:pt modelId="{965E86EE-102A-4BB8-811B-EC04FD0DC716}">
      <dgm:prSet/>
      <dgm:spPr/>
      <dgm:t>
        <a:bodyPr/>
        <a:lstStyle/>
        <a:p>
          <a:r>
            <a:rPr lang="en-GB" dirty="0"/>
            <a:t>Hospital Episode Statistics</a:t>
          </a:r>
        </a:p>
      </dgm:t>
    </dgm:pt>
    <dgm:pt modelId="{E94370EE-C0D3-4B23-8978-F340B0AC32B8}" type="parTrans" cxnId="{A91A6C5D-C039-405F-B731-1576F825CE9B}">
      <dgm:prSet/>
      <dgm:spPr/>
      <dgm:t>
        <a:bodyPr/>
        <a:lstStyle/>
        <a:p>
          <a:endParaRPr lang="en-GB"/>
        </a:p>
      </dgm:t>
    </dgm:pt>
    <dgm:pt modelId="{BD169B02-AC54-4F3B-8903-47AF9553BBD7}" type="sibTrans" cxnId="{A91A6C5D-C039-405F-B731-1576F825CE9B}">
      <dgm:prSet/>
      <dgm:spPr/>
      <dgm:t>
        <a:bodyPr/>
        <a:lstStyle/>
        <a:p>
          <a:endParaRPr lang="en-GB"/>
        </a:p>
      </dgm:t>
    </dgm:pt>
    <dgm:pt modelId="{CB7DB4E0-1438-4343-A3A7-30D33E9DCEE3}" type="pres">
      <dgm:prSet presAssocID="{C8731413-1E0C-47AC-8863-7C9EEA85CCDC}" presName="cycle" presStyleCnt="0">
        <dgm:presLayoutVars>
          <dgm:chMax val="1"/>
          <dgm:dir/>
          <dgm:animLvl val="ctr"/>
          <dgm:resizeHandles val="exact"/>
        </dgm:presLayoutVars>
      </dgm:prSet>
      <dgm:spPr/>
    </dgm:pt>
    <dgm:pt modelId="{153D78A7-1EA9-4464-A097-1207A71964D3}" type="pres">
      <dgm:prSet presAssocID="{4E5FC1B5-F273-469E-B120-6707064152F5}" presName="centerShape" presStyleLbl="node0" presStyleIdx="0" presStyleCnt="1"/>
      <dgm:spPr/>
    </dgm:pt>
    <dgm:pt modelId="{3921337C-AE2D-44F5-A33C-1B7DA0C31B13}" type="pres">
      <dgm:prSet presAssocID="{54E19F70-080D-4D3A-A110-D4D67194D333}" presName="Name9" presStyleLbl="parChTrans1D2" presStyleIdx="0" presStyleCnt="7"/>
      <dgm:spPr/>
    </dgm:pt>
    <dgm:pt modelId="{560B9749-1028-48DE-AEE8-821C230757D9}" type="pres">
      <dgm:prSet presAssocID="{54E19F70-080D-4D3A-A110-D4D67194D333}" presName="connTx" presStyleLbl="parChTrans1D2" presStyleIdx="0" presStyleCnt="7"/>
      <dgm:spPr/>
    </dgm:pt>
    <dgm:pt modelId="{DE49BB3B-8A7A-4040-9D92-1F04C452F010}" type="pres">
      <dgm:prSet presAssocID="{4943FE9C-2A71-46D1-9CA0-4FFF1866DF89}" presName="node" presStyleLbl="node1" presStyleIdx="0" presStyleCnt="7">
        <dgm:presLayoutVars>
          <dgm:bulletEnabled val="1"/>
        </dgm:presLayoutVars>
      </dgm:prSet>
      <dgm:spPr/>
    </dgm:pt>
    <dgm:pt modelId="{EEB13E83-E7FD-43B3-A454-C5B789B0523E}" type="pres">
      <dgm:prSet presAssocID="{491F7707-A48C-456F-90E1-9E506BCC2ED2}" presName="Name9" presStyleLbl="parChTrans1D2" presStyleIdx="1" presStyleCnt="7"/>
      <dgm:spPr/>
    </dgm:pt>
    <dgm:pt modelId="{F925C66E-58EF-49BC-9D56-BD3C55195B0E}" type="pres">
      <dgm:prSet presAssocID="{491F7707-A48C-456F-90E1-9E506BCC2ED2}" presName="connTx" presStyleLbl="parChTrans1D2" presStyleIdx="1" presStyleCnt="7"/>
      <dgm:spPr/>
    </dgm:pt>
    <dgm:pt modelId="{19C6C7DA-C20E-4C18-8A82-457184807F10}" type="pres">
      <dgm:prSet presAssocID="{512C74D3-E177-4AF3-9E51-DAE83F4028FC}" presName="node" presStyleLbl="node1" presStyleIdx="1" presStyleCnt="7">
        <dgm:presLayoutVars>
          <dgm:bulletEnabled val="1"/>
        </dgm:presLayoutVars>
      </dgm:prSet>
      <dgm:spPr/>
    </dgm:pt>
    <dgm:pt modelId="{42C946D3-E8FB-40CD-A848-B2578491E85B}" type="pres">
      <dgm:prSet presAssocID="{A5B32B80-4ED2-4E8A-AEEE-6A80E57083CC}" presName="Name9" presStyleLbl="parChTrans1D2" presStyleIdx="2" presStyleCnt="7"/>
      <dgm:spPr/>
    </dgm:pt>
    <dgm:pt modelId="{64BF1BE0-2EFE-45E6-A3D1-5351F21BC979}" type="pres">
      <dgm:prSet presAssocID="{A5B32B80-4ED2-4E8A-AEEE-6A80E57083CC}" presName="connTx" presStyleLbl="parChTrans1D2" presStyleIdx="2" presStyleCnt="7"/>
      <dgm:spPr/>
    </dgm:pt>
    <dgm:pt modelId="{22F0F4FE-F534-4E4B-A67B-B1DB30DD1383}" type="pres">
      <dgm:prSet presAssocID="{506118D7-7054-4426-B633-0262CC7E2BAE}" presName="node" presStyleLbl="node1" presStyleIdx="2" presStyleCnt="7">
        <dgm:presLayoutVars>
          <dgm:bulletEnabled val="1"/>
        </dgm:presLayoutVars>
      </dgm:prSet>
      <dgm:spPr/>
    </dgm:pt>
    <dgm:pt modelId="{2E80E6A8-F287-4AEA-8867-9E6D917E2563}" type="pres">
      <dgm:prSet presAssocID="{5B15CC3D-3BDA-428F-AE87-2549F6BE5867}" presName="Name9" presStyleLbl="parChTrans1D2" presStyleIdx="3" presStyleCnt="7"/>
      <dgm:spPr/>
    </dgm:pt>
    <dgm:pt modelId="{5244413E-2E54-4147-A5D2-77E6E7EF2775}" type="pres">
      <dgm:prSet presAssocID="{5B15CC3D-3BDA-428F-AE87-2549F6BE5867}" presName="connTx" presStyleLbl="parChTrans1D2" presStyleIdx="3" presStyleCnt="7"/>
      <dgm:spPr/>
    </dgm:pt>
    <dgm:pt modelId="{5A73602C-7E44-4864-BC18-DA3FEAA3BB6A}" type="pres">
      <dgm:prSet presAssocID="{D8A99ECA-6E6E-4698-A055-79B28A601F15}" presName="node" presStyleLbl="node1" presStyleIdx="3" presStyleCnt="7">
        <dgm:presLayoutVars>
          <dgm:bulletEnabled val="1"/>
        </dgm:presLayoutVars>
      </dgm:prSet>
      <dgm:spPr/>
    </dgm:pt>
    <dgm:pt modelId="{E67310B5-240A-4370-A1BA-9AE270D2BE04}" type="pres">
      <dgm:prSet presAssocID="{F4D84970-D28F-40D8-B125-F579EA2F14A9}" presName="Name9" presStyleLbl="parChTrans1D2" presStyleIdx="4" presStyleCnt="7"/>
      <dgm:spPr/>
    </dgm:pt>
    <dgm:pt modelId="{87F6C29E-6802-4DA9-B3B3-1451FFAF301E}" type="pres">
      <dgm:prSet presAssocID="{F4D84970-D28F-40D8-B125-F579EA2F14A9}" presName="connTx" presStyleLbl="parChTrans1D2" presStyleIdx="4" presStyleCnt="7"/>
      <dgm:spPr/>
    </dgm:pt>
    <dgm:pt modelId="{292CB8E3-5813-4532-B720-CD6D4F72D8A2}" type="pres">
      <dgm:prSet presAssocID="{710FBFA7-B6E5-4286-A89F-972FCE0DBA94}" presName="node" presStyleLbl="node1" presStyleIdx="4" presStyleCnt="7">
        <dgm:presLayoutVars>
          <dgm:bulletEnabled val="1"/>
        </dgm:presLayoutVars>
      </dgm:prSet>
      <dgm:spPr/>
    </dgm:pt>
    <dgm:pt modelId="{3A9BB415-C49A-44E9-9A79-1FB7627B2A65}" type="pres">
      <dgm:prSet presAssocID="{E94370EE-C0D3-4B23-8978-F340B0AC32B8}" presName="Name9" presStyleLbl="parChTrans1D2" presStyleIdx="5" presStyleCnt="7"/>
      <dgm:spPr/>
    </dgm:pt>
    <dgm:pt modelId="{2391C54A-D942-4B6F-8145-337E2F5BE857}" type="pres">
      <dgm:prSet presAssocID="{E94370EE-C0D3-4B23-8978-F340B0AC32B8}" presName="connTx" presStyleLbl="parChTrans1D2" presStyleIdx="5" presStyleCnt="7"/>
      <dgm:spPr/>
    </dgm:pt>
    <dgm:pt modelId="{E952C0F5-D86B-47E7-BA14-EA76F3E5292B}" type="pres">
      <dgm:prSet presAssocID="{965E86EE-102A-4BB8-811B-EC04FD0DC716}" presName="node" presStyleLbl="node1" presStyleIdx="5" presStyleCnt="7">
        <dgm:presLayoutVars>
          <dgm:bulletEnabled val="1"/>
        </dgm:presLayoutVars>
      </dgm:prSet>
      <dgm:spPr/>
    </dgm:pt>
    <dgm:pt modelId="{A4395A75-D2E7-457E-8A8F-D6BF667F6215}" type="pres">
      <dgm:prSet presAssocID="{55F8AD35-9DCA-40D4-831F-72EE033CC39C}" presName="Name9" presStyleLbl="parChTrans1D2" presStyleIdx="6" presStyleCnt="7"/>
      <dgm:spPr/>
    </dgm:pt>
    <dgm:pt modelId="{FF3D6FAB-9B49-4E75-AD6C-F3D437195EE4}" type="pres">
      <dgm:prSet presAssocID="{55F8AD35-9DCA-40D4-831F-72EE033CC39C}" presName="connTx" presStyleLbl="parChTrans1D2" presStyleIdx="6" presStyleCnt="7"/>
      <dgm:spPr/>
    </dgm:pt>
    <dgm:pt modelId="{411C598F-1990-4764-B443-EF189BE4C1E1}" type="pres">
      <dgm:prSet presAssocID="{96A2E970-3CF3-4EB4-9CB2-2A4284B67915}" presName="node" presStyleLbl="node1" presStyleIdx="6" presStyleCnt="7">
        <dgm:presLayoutVars>
          <dgm:bulletEnabled val="1"/>
        </dgm:presLayoutVars>
      </dgm:prSet>
      <dgm:spPr/>
    </dgm:pt>
  </dgm:ptLst>
  <dgm:cxnLst>
    <dgm:cxn modelId="{D751A700-7F1C-473F-B140-26DD2FD13432}" type="presOf" srcId="{4943FE9C-2A71-46D1-9CA0-4FFF1866DF89}" destId="{DE49BB3B-8A7A-4040-9D92-1F04C452F010}" srcOrd="0" destOrd="0" presId="urn:microsoft.com/office/officeart/2005/8/layout/radial1"/>
    <dgm:cxn modelId="{EF465003-B951-4354-84DB-C35B99CD5CDA}" type="presOf" srcId="{F4D84970-D28F-40D8-B125-F579EA2F14A9}" destId="{E67310B5-240A-4370-A1BA-9AE270D2BE04}" srcOrd="0" destOrd="0" presId="urn:microsoft.com/office/officeart/2005/8/layout/radial1"/>
    <dgm:cxn modelId="{8597FF04-81C4-4D33-A40D-D2C9FD443ACB}" srcId="{4E5FC1B5-F273-469E-B120-6707064152F5}" destId="{D8A99ECA-6E6E-4698-A055-79B28A601F15}" srcOrd="3" destOrd="0" parTransId="{5B15CC3D-3BDA-428F-AE87-2549F6BE5867}" sibTransId="{F32ADA01-67CF-46A0-AEF7-D08D0E1A21D7}"/>
    <dgm:cxn modelId="{6A46E608-6F3D-46FB-9541-DB8013532A17}" type="presOf" srcId="{491F7707-A48C-456F-90E1-9E506BCC2ED2}" destId="{F925C66E-58EF-49BC-9D56-BD3C55195B0E}" srcOrd="1" destOrd="0" presId="urn:microsoft.com/office/officeart/2005/8/layout/radial1"/>
    <dgm:cxn modelId="{554E6313-8EE8-4BF9-8B85-CEF8B4032039}" type="presOf" srcId="{55F8AD35-9DCA-40D4-831F-72EE033CC39C}" destId="{FF3D6FAB-9B49-4E75-AD6C-F3D437195EE4}" srcOrd="1" destOrd="0" presId="urn:microsoft.com/office/officeart/2005/8/layout/radial1"/>
    <dgm:cxn modelId="{24DA9E15-E05F-452A-AC1F-36E0144733BC}" type="presOf" srcId="{A5B32B80-4ED2-4E8A-AEEE-6A80E57083CC}" destId="{64BF1BE0-2EFE-45E6-A3D1-5351F21BC979}" srcOrd="1" destOrd="0" presId="urn:microsoft.com/office/officeart/2005/8/layout/radial1"/>
    <dgm:cxn modelId="{2231C120-A76A-4857-AD2B-A9510D85B6A7}" type="presOf" srcId="{4E5FC1B5-F273-469E-B120-6707064152F5}" destId="{153D78A7-1EA9-4464-A097-1207A71964D3}" srcOrd="0" destOrd="0" presId="urn:microsoft.com/office/officeart/2005/8/layout/radial1"/>
    <dgm:cxn modelId="{6CA54423-9410-4CA3-B6C0-357C1955B470}" type="presOf" srcId="{5B15CC3D-3BDA-428F-AE87-2549F6BE5867}" destId="{5244413E-2E54-4147-A5D2-77E6E7EF2775}" srcOrd="1" destOrd="0" presId="urn:microsoft.com/office/officeart/2005/8/layout/radial1"/>
    <dgm:cxn modelId="{B8026B3B-486D-4577-B7F1-D8C43D6AB394}" type="presOf" srcId="{54E19F70-080D-4D3A-A110-D4D67194D333}" destId="{560B9749-1028-48DE-AEE8-821C230757D9}" srcOrd="1" destOrd="0" presId="urn:microsoft.com/office/officeart/2005/8/layout/radial1"/>
    <dgm:cxn modelId="{A91A6C5D-C039-405F-B731-1576F825CE9B}" srcId="{4E5FC1B5-F273-469E-B120-6707064152F5}" destId="{965E86EE-102A-4BB8-811B-EC04FD0DC716}" srcOrd="5" destOrd="0" parTransId="{E94370EE-C0D3-4B23-8978-F340B0AC32B8}" sibTransId="{BD169B02-AC54-4F3B-8903-47AF9553BBD7}"/>
    <dgm:cxn modelId="{EA230561-F6AB-46C7-8472-535117BF7800}" type="presOf" srcId="{710FBFA7-B6E5-4286-A89F-972FCE0DBA94}" destId="{292CB8E3-5813-4532-B720-CD6D4F72D8A2}" srcOrd="0" destOrd="0" presId="urn:microsoft.com/office/officeart/2005/8/layout/radial1"/>
    <dgm:cxn modelId="{B2A2C143-DB5C-4B02-8FB7-996BB3DDEB61}" type="presOf" srcId="{D8A99ECA-6E6E-4698-A055-79B28A601F15}" destId="{5A73602C-7E44-4864-BC18-DA3FEAA3BB6A}" srcOrd="0" destOrd="0" presId="urn:microsoft.com/office/officeart/2005/8/layout/radial1"/>
    <dgm:cxn modelId="{B300956A-3507-4B0B-8DE6-53EF80D5AE53}" srcId="{4E5FC1B5-F273-469E-B120-6707064152F5}" destId="{96A2E970-3CF3-4EB4-9CB2-2A4284B67915}" srcOrd="6" destOrd="0" parTransId="{55F8AD35-9DCA-40D4-831F-72EE033CC39C}" sibTransId="{F5902866-3145-40C0-8155-D080661AA668}"/>
    <dgm:cxn modelId="{7C124C54-A519-49D2-8D3F-9C4F5D31228C}" type="presOf" srcId="{54E19F70-080D-4D3A-A110-D4D67194D333}" destId="{3921337C-AE2D-44F5-A33C-1B7DA0C31B13}" srcOrd="0" destOrd="0" presId="urn:microsoft.com/office/officeart/2005/8/layout/radial1"/>
    <dgm:cxn modelId="{B46BCE54-6ECE-4EA3-BF66-521A47584B72}" type="presOf" srcId="{512C74D3-E177-4AF3-9E51-DAE83F4028FC}" destId="{19C6C7DA-C20E-4C18-8A82-457184807F10}" srcOrd="0" destOrd="0" presId="urn:microsoft.com/office/officeart/2005/8/layout/radial1"/>
    <dgm:cxn modelId="{982E8184-8578-4A66-8801-B9604A8099FF}" type="presOf" srcId="{E94370EE-C0D3-4B23-8978-F340B0AC32B8}" destId="{3A9BB415-C49A-44E9-9A79-1FB7627B2A65}" srcOrd="0" destOrd="0" presId="urn:microsoft.com/office/officeart/2005/8/layout/radial1"/>
    <dgm:cxn modelId="{EF4E9A87-99D9-4E9D-8950-667DCEBE76C9}" type="presOf" srcId="{A5B32B80-4ED2-4E8A-AEEE-6A80E57083CC}" destId="{42C946D3-E8FB-40CD-A848-B2578491E85B}" srcOrd="0" destOrd="0" presId="urn:microsoft.com/office/officeart/2005/8/layout/radial1"/>
    <dgm:cxn modelId="{2B504391-57C4-4368-88A6-95E7C14B6D10}" type="presOf" srcId="{5B15CC3D-3BDA-428F-AE87-2549F6BE5867}" destId="{2E80E6A8-F287-4AEA-8867-9E6D917E2563}" srcOrd="0" destOrd="0" presId="urn:microsoft.com/office/officeart/2005/8/layout/radial1"/>
    <dgm:cxn modelId="{DE31CF99-E11D-435B-B053-99B685BD5B9B}" type="presOf" srcId="{55F8AD35-9DCA-40D4-831F-72EE033CC39C}" destId="{A4395A75-D2E7-457E-8A8F-D6BF667F6215}" srcOrd="0" destOrd="0" presId="urn:microsoft.com/office/officeart/2005/8/layout/radial1"/>
    <dgm:cxn modelId="{BFA438A7-9067-4F1D-80A3-182EEC3F067F}" type="presOf" srcId="{C8731413-1E0C-47AC-8863-7C9EEA85CCDC}" destId="{CB7DB4E0-1438-4343-A3A7-30D33E9DCEE3}" srcOrd="0" destOrd="0" presId="urn:microsoft.com/office/officeart/2005/8/layout/radial1"/>
    <dgm:cxn modelId="{3AA1D7AD-780F-4E3E-84A4-717B1D97000F}" type="presOf" srcId="{F4D84970-D28F-40D8-B125-F579EA2F14A9}" destId="{87F6C29E-6802-4DA9-B3B3-1451FFAF301E}" srcOrd="1" destOrd="0" presId="urn:microsoft.com/office/officeart/2005/8/layout/radial1"/>
    <dgm:cxn modelId="{AA5793AE-4072-41F8-A107-70417DB23632}" type="presOf" srcId="{506118D7-7054-4426-B633-0262CC7E2BAE}" destId="{22F0F4FE-F534-4E4B-A67B-B1DB30DD1383}" srcOrd="0" destOrd="0" presId="urn:microsoft.com/office/officeart/2005/8/layout/radial1"/>
    <dgm:cxn modelId="{7176A9AF-F1EF-4B8E-9592-227E1D0AF92B}" type="presOf" srcId="{E94370EE-C0D3-4B23-8978-F340B0AC32B8}" destId="{2391C54A-D942-4B6F-8145-337E2F5BE857}" srcOrd="1" destOrd="0" presId="urn:microsoft.com/office/officeart/2005/8/layout/radial1"/>
    <dgm:cxn modelId="{F0637EB7-D5DE-4931-ACBA-C90DB5133D06}" type="presOf" srcId="{965E86EE-102A-4BB8-811B-EC04FD0DC716}" destId="{E952C0F5-D86B-47E7-BA14-EA76F3E5292B}" srcOrd="0" destOrd="0" presId="urn:microsoft.com/office/officeart/2005/8/layout/radial1"/>
    <dgm:cxn modelId="{822FE3C9-9A01-4EEF-8B11-3C048B1E6000}" srcId="{4E5FC1B5-F273-469E-B120-6707064152F5}" destId="{4943FE9C-2A71-46D1-9CA0-4FFF1866DF89}" srcOrd="0" destOrd="0" parTransId="{54E19F70-080D-4D3A-A110-D4D67194D333}" sibTransId="{2642C68E-A755-4263-AFBF-F056C9E49EDC}"/>
    <dgm:cxn modelId="{09903BEA-18FC-4970-AC1C-EC2D4906BB29}" type="presOf" srcId="{491F7707-A48C-456F-90E1-9E506BCC2ED2}" destId="{EEB13E83-E7FD-43B3-A454-C5B789B0523E}" srcOrd="0" destOrd="0" presId="urn:microsoft.com/office/officeart/2005/8/layout/radial1"/>
    <dgm:cxn modelId="{3D369EF0-68F6-4EF1-8D4F-DA9A117E009F}" srcId="{4E5FC1B5-F273-469E-B120-6707064152F5}" destId="{506118D7-7054-4426-B633-0262CC7E2BAE}" srcOrd="2" destOrd="0" parTransId="{A5B32B80-4ED2-4E8A-AEEE-6A80E57083CC}" sibTransId="{F169C679-33C7-496C-B6A2-1F3531D84747}"/>
    <dgm:cxn modelId="{6F09DAF6-B8C2-424D-99E0-03CD9D21D956}" srcId="{C8731413-1E0C-47AC-8863-7C9EEA85CCDC}" destId="{4E5FC1B5-F273-469E-B120-6707064152F5}" srcOrd="0" destOrd="0" parTransId="{684512C5-9A1E-4373-91FC-812384B56CB7}" sibTransId="{CB2D71E5-462D-487B-A3DF-FBE2DB7AF944}"/>
    <dgm:cxn modelId="{ECD8A2F8-FDBA-4A2D-8909-BC9473DB875A}" srcId="{4E5FC1B5-F273-469E-B120-6707064152F5}" destId="{512C74D3-E177-4AF3-9E51-DAE83F4028FC}" srcOrd="1" destOrd="0" parTransId="{491F7707-A48C-456F-90E1-9E506BCC2ED2}" sibTransId="{D8BFADEF-560A-47D0-ACD7-DBAF94F12F45}"/>
    <dgm:cxn modelId="{4807B0F9-1DDB-4111-A792-9AEEBE8A97DA}" type="presOf" srcId="{96A2E970-3CF3-4EB4-9CB2-2A4284B67915}" destId="{411C598F-1990-4764-B443-EF189BE4C1E1}" srcOrd="0" destOrd="0" presId="urn:microsoft.com/office/officeart/2005/8/layout/radial1"/>
    <dgm:cxn modelId="{6492F8FF-7CFD-4B2C-8B3C-3CF411FAF898}" srcId="{4E5FC1B5-F273-469E-B120-6707064152F5}" destId="{710FBFA7-B6E5-4286-A89F-972FCE0DBA94}" srcOrd="4" destOrd="0" parTransId="{F4D84970-D28F-40D8-B125-F579EA2F14A9}" sibTransId="{CF7F5EFB-FA24-48A7-A1E0-B6E7185EB89A}"/>
    <dgm:cxn modelId="{04F81076-4E2D-406C-A782-58FE4722F77B}" type="presParOf" srcId="{CB7DB4E0-1438-4343-A3A7-30D33E9DCEE3}" destId="{153D78A7-1EA9-4464-A097-1207A71964D3}" srcOrd="0" destOrd="0" presId="urn:microsoft.com/office/officeart/2005/8/layout/radial1"/>
    <dgm:cxn modelId="{2C994846-54F0-4D2D-8082-EB564DD8625D}" type="presParOf" srcId="{CB7DB4E0-1438-4343-A3A7-30D33E9DCEE3}" destId="{3921337C-AE2D-44F5-A33C-1B7DA0C31B13}" srcOrd="1" destOrd="0" presId="urn:microsoft.com/office/officeart/2005/8/layout/radial1"/>
    <dgm:cxn modelId="{3107D7E6-28EC-4F6B-A1BA-933C7765C0F4}" type="presParOf" srcId="{3921337C-AE2D-44F5-A33C-1B7DA0C31B13}" destId="{560B9749-1028-48DE-AEE8-821C230757D9}" srcOrd="0" destOrd="0" presId="urn:microsoft.com/office/officeart/2005/8/layout/radial1"/>
    <dgm:cxn modelId="{D2D2EB5A-522B-4ED0-AB04-8C3F8D91F37B}" type="presParOf" srcId="{CB7DB4E0-1438-4343-A3A7-30D33E9DCEE3}" destId="{DE49BB3B-8A7A-4040-9D92-1F04C452F010}" srcOrd="2" destOrd="0" presId="urn:microsoft.com/office/officeart/2005/8/layout/radial1"/>
    <dgm:cxn modelId="{CB4A827A-8E7B-4031-9F46-A993F02F23EC}" type="presParOf" srcId="{CB7DB4E0-1438-4343-A3A7-30D33E9DCEE3}" destId="{EEB13E83-E7FD-43B3-A454-C5B789B0523E}" srcOrd="3" destOrd="0" presId="urn:microsoft.com/office/officeart/2005/8/layout/radial1"/>
    <dgm:cxn modelId="{B6606A45-9958-4936-A306-0D8DEC765B98}" type="presParOf" srcId="{EEB13E83-E7FD-43B3-A454-C5B789B0523E}" destId="{F925C66E-58EF-49BC-9D56-BD3C55195B0E}" srcOrd="0" destOrd="0" presId="urn:microsoft.com/office/officeart/2005/8/layout/radial1"/>
    <dgm:cxn modelId="{3EFE06C1-E7F6-4A03-9C35-64C1C26503C0}" type="presParOf" srcId="{CB7DB4E0-1438-4343-A3A7-30D33E9DCEE3}" destId="{19C6C7DA-C20E-4C18-8A82-457184807F10}" srcOrd="4" destOrd="0" presId="urn:microsoft.com/office/officeart/2005/8/layout/radial1"/>
    <dgm:cxn modelId="{B23C3DFE-61CD-4D39-88CF-749383FA00B5}" type="presParOf" srcId="{CB7DB4E0-1438-4343-A3A7-30D33E9DCEE3}" destId="{42C946D3-E8FB-40CD-A848-B2578491E85B}" srcOrd="5" destOrd="0" presId="urn:microsoft.com/office/officeart/2005/8/layout/radial1"/>
    <dgm:cxn modelId="{9763F7CA-D691-4A67-8502-50E9BAFFC121}" type="presParOf" srcId="{42C946D3-E8FB-40CD-A848-B2578491E85B}" destId="{64BF1BE0-2EFE-45E6-A3D1-5351F21BC979}" srcOrd="0" destOrd="0" presId="urn:microsoft.com/office/officeart/2005/8/layout/radial1"/>
    <dgm:cxn modelId="{99B5AC9A-08E3-4081-A35D-CF41DFD13082}" type="presParOf" srcId="{CB7DB4E0-1438-4343-A3A7-30D33E9DCEE3}" destId="{22F0F4FE-F534-4E4B-A67B-B1DB30DD1383}" srcOrd="6" destOrd="0" presId="urn:microsoft.com/office/officeart/2005/8/layout/radial1"/>
    <dgm:cxn modelId="{B1014264-6BA0-4688-9325-AD755CB66E95}" type="presParOf" srcId="{CB7DB4E0-1438-4343-A3A7-30D33E9DCEE3}" destId="{2E80E6A8-F287-4AEA-8867-9E6D917E2563}" srcOrd="7" destOrd="0" presId="urn:microsoft.com/office/officeart/2005/8/layout/radial1"/>
    <dgm:cxn modelId="{85DA3608-6787-43A2-BF22-E326B04E9E6A}" type="presParOf" srcId="{2E80E6A8-F287-4AEA-8867-9E6D917E2563}" destId="{5244413E-2E54-4147-A5D2-77E6E7EF2775}" srcOrd="0" destOrd="0" presId="urn:microsoft.com/office/officeart/2005/8/layout/radial1"/>
    <dgm:cxn modelId="{BF467465-027E-4447-B7A8-1D44730505CB}" type="presParOf" srcId="{CB7DB4E0-1438-4343-A3A7-30D33E9DCEE3}" destId="{5A73602C-7E44-4864-BC18-DA3FEAA3BB6A}" srcOrd="8" destOrd="0" presId="urn:microsoft.com/office/officeart/2005/8/layout/radial1"/>
    <dgm:cxn modelId="{71667F54-FDC4-48CC-B54B-8F72DA762127}" type="presParOf" srcId="{CB7DB4E0-1438-4343-A3A7-30D33E9DCEE3}" destId="{E67310B5-240A-4370-A1BA-9AE270D2BE04}" srcOrd="9" destOrd="0" presId="urn:microsoft.com/office/officeart/2005/8/layout/radial1"/>
    <dgm:cxn modelId="{72428B4D-89B7-489A-9E48-9C5FB9970E23}" type="presParOf" srcId="{E67310B5-240A-4370-A1BA-9AE270D2BE04}" destId="{87F6C29E-6802-4DA9-B3B3-1451FFAF301E}" srcOrd="0" destOrd="0" presId="urn:microsoft.com/office/officeart/2005/8/layout/radial1"/>
    <dgm:cxn modelId="{DCBC0B91-168A-4ECE-B628-097CE6616D6C}" type="presParOf" srcId="{CB7DB4E0-1438-4343-A3A7-30D33E9DCEE3}" destId="{292CB8E3-5813-4532-B720-CD6D4F72D8A2}" srcOrd="10" destOrd="0" presId="urn:microsoft.com/office/officeart/2005/8/layout/radial1"/>
    <dgm:cxn modelId="{33152CAB-ECE9-4AB3-BDAA-A0B196C110CB}" type="presParOf" srcId="{CB7DB4E0-1438-4343-A3A7-30D33E9DCEE3}" destId="{3A9BB415-C49A-44E9-9A79-1FB7627B2A65}" srcOrd="11" destOrd="0" presId="urn:microsoft.com/office/officeart/2005/8/layout/radial1"/>
    <dgm:cxn modelId="{107BD784-7913-455C-9CF5-C6DF4456D3A6}" type="presParOf" srcId="{3A9BB415-C49A-44E9-9A79-1FB7627B2A65}" destId="{2391C54A-D942-4B6F-8145-337E2F5BE857}" srcOrd="0" destOrd="0" presId="urn:microsoft.com/office/officeart/2005/8/layout/radial1"/>
    <dgm:cxn modelId="{2BE21759-E384-4751-B65C-18F7E6959C0B}" type="presParOf" srcId="{CB7DB4E0-1438-4343-A3A7-30D33E9DCEE3}" destId="{E952C0F5-D86B-47E7-BA14-EA76F3E5292B}" srcOrd="12" destOrd="0" presId="urn:microsoft.com/office/officeart/2005/8/layout/radial1"/>
    <dgm:cxn modelId="{57B2052B-5B7B-4450-9741-278234360B56}" type="presParOf" srcId="{CB7DB4E0-1438-4343-A3A7-30D33E9DCEE3}" destId="{A4395A75-D2E7-457E-8A8F-D6BF667F6215}" srcOrd="13" destOrd="0" presId="urn:microsoft.com/office/officeart/2005/8/layout/radial1"/>
    <dgm:cxn modelId="{D6E2FBC3-CA68-4EA8-9076-E9FE81362A2F}" type="presParOf" srcId="{A4395A75-D2E7-457E-8A8F-D6BF667F6215}" destId="{FF3D6FAB-9B49-4E75-AD6C-F3D437195EE4}" srcOrd="0" destOrd="0" presId="urn:microsoft.com/office/officeart/2005/8/layout/radial1"/>
    <dgm:cxn modelId="{6BCE67EB-7130-493E-95CF-CDB9A5ACEBB3}" type="presParOf" srcId="{CB7DB4E0-1438-4343-A3A7-30D33E9DCEE3}" destId="{411C598F-1990-4764-B443-EF189BE4C1E1}" srcOrd="14"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614993-0B65-4934-A15D-7B53F99AB88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91A0A5A5-CEED-41C4-931C-4AC27A4A9C66}">
      <dgm:prSet phldrT="[Text]"/>
      <dgm:spPr/>
      <dgm:t>
        <a:bodyPr/>
        <a:lstStyle/>
        <a:p>
          <a:r>
            <a:rPr lang="en-GB" dirty="0"/>
            <a:t>Do</a:t>
          </a:r>
        </a:p>
      </dgm:t>
    </dgm:pt>
    <dgm:pt modelId="{A71DEFF6-915B-4F52-9525-EBA8DAA556C3}" type="parTrans" cxnId="{74B55854-A55E-4412-9F58-0FE0D55730C5}">
      <dgm:prSet/>
      <dgm:spPr/>
      <dgm:t>
        <a:bodyPr/>
        <a:lstStyle/>
        <a:p>
          <a:endParaRPr lang="en-GB"/>
        </a:p>
      </dgm:t>
    </dgm:pt>
    <dgm:pt modelId="{192E13D8-AC93-48AE-91AA-E5BD3F41F2F9}" type="sibTrans" cxnId="{74B55854-A55E-4412-9F58-0FE0D55730C5}">
      <dgm:prSet/>
      <dgm:spPr/>
      <dgm:t>
        <a:bodyPr/>
        <a:lstStyle/>
        <a:p>
          <a:endParaRPr lang="en-GB"/>
        </a:p>
      </dgm:t>
    </dgm:pt>
    <dgm:pt modelId="{2B7A4BAD-A797-4B5D-B9A6-A7CE8B503FDE}">
      <dgm:prSet phldrT="[Text]"/>
      <dgm:spPr/>
      <dgm:t>
        <a:bodyPr/>
        <a:lstStyle/>
        <a:p>
          <a:r>
            <a:rPr lang="en-GB" dirty="0"/>
            <a:t>Review</a:t>
          </a:r>
        </a:p>
      </dgm:t>
    </dgm:pt>
    <dgm:pt modelId="{CADB027B-4325-4368-8AA4-D0EA6E6013EA}" type="parTrans" cxnId="{63FF99FF-55E5-4098-BF00-D4658B33A863}">
      <dgm:prSet/>
      <dgm:spPr/>
      <dgm:t>
        <a:bodyPr/>
        <a:lstStyle/>
        <a:p>
          <a:endParaRPr lang="en-GB"/>
        </a:p>
      </dgm:t>
    </dgm:pt>
    <dgm:pt modelId="{DF6743C2-0814-4538-A5E4-7D553ECEE3A0}" type="sibTrans" cxnId="{63FF99FF-55E5-4098-BF00-D4658B33A863}">
      <dgm:prSet/>
      <dgm:spPr/>
      <dgm:t>
        <a:bodyPr/>
        <a:lstStyle/>
        <a:p>
          <a:endParaRPr lang="en-GB"/>
        </a:p>
      </dgm:t>
    </dgm:pt>
    <dgm:pt modelId="{4DC94FC7-A99A-4375-852B-9272109D8DF3}">
      <dgm:prSet phldrT="[Text]"/>
      <dgm:spPr/>
      <dgm:t>
        <a:bodyPr/>
        <a:lstStyle/>
        <a:p>
          <a:r>
            <a:rPr lang="en-GB" dirty="0"/>
            <a:t>Revise</a:t>
          </a:r>
        </a:p>
      </dgm:t>
    </dgm:pt>
    <dgm:pt modelId="{0590D976-EDD1-4F72-B75E-82BB280DB017}" type="parTrans" cxnId="{29E24FDB-2471-430A-9090-1CF4D130C01B}">
      <dgm:prSet/>
      <dgm:spPr/>
      <dgm:t>
        <a:bodyPr/>
        <a:lstStyle/>
        <a:p>
          <a:endParaRPr lang="en-GB"/>
        </a:p>
      </dgm:t>
    </dgm:pt>
    <dgm:pt modelId="{EDF99D13-4B98-49A5-8B06-AA071D55F545}" type="sibTrans" cxnId="{29E24FDB-2471-430A-9090-1CF4D130C01B}">
      <dgm:prSet/>
      <dgm:spPr/>
      <dgm:t>
        <a:bodyPr/>
        <a:lstStyle/>
        <a:p>
          <a:endParaRPr lang="en-GB"/>
        </a:p>
      </dgm:t>
    </dgm:pt>
    <dgm:pt modelId="{5F0070DB-C321-4B24-A6B5-5C7DE207421F}">
      <dgm:prSet phldrT="[Text]"/>
      <dgm:spPr/>
      <dgm:t>
        <a:bodyPr/>
        <a:lstStyle/>
        <a:p>
          <a:r>
            <a:rPr lang="en-GB" dirty="0"/>
            <a:t>Plan</a:t>
          </a:r>
        </a:p>
      </dgm:t>
    </dgm:pt>
    <dgm:pt modelId="{DEE93CD8-A887-41AD-B9A2-6F38C70A6D1E}" type="parTrans" cxnId="{9288C34A-E187-4433-8230-864BA804BB29}">
      <dgm:prSet/>
      <dgm:spPr/>
      <dgm:t>
        <a:bodyPr/>
        <a:lstStyle/>
        <a:p>
          <a:endParaRPr lang="en-GB"/>
        </a:p>
      </dgm:t>
    </dgm:pt>
    <dgm:pt modelId="{ADCDCB84-8A11-4C5E-B2DD-43C2A2354602}" type="sibTrans" cxnId="{9288C34A-E187-4433-8230-864BA804BB29}">
      <dgm:prSet/>
      <dgm:spPr/>
      <dgm:t>
        <a:bodyPr/>
        <a:lstStyle/>
        <a:p>
          <a:endParaRPr lang="en-GB"/>
        </a:p>
      </dgm:t>
    </dgm:pt>
    <dgm:pt modelId="{2E5ACE75-9548-44AE-807B-2E6F8A277F67}" type="pres">
      <dgm:prSet presAssocID="{09614993-0B65-4934-A15D-7B53F99AB88C}" presName="cycle" presStyleCnt="0">
        <dgm:presLayoutVars>
          <dgm:dir/>
          <dgm:resizeHandles val="exact"/>
        </dgm:presLayoutVars>
      </dgm:prSet>
      <dgm:spPr/>
    </dgm:pt>
    <dgm:pt modelId="{6A5CF54E-1939-4C94-AABB-BF65837B2866}" type="pres">
      <dgm:prSet presAssocID="{91A0A5A5-CEED-41C4-931C-4AC27A4A9C66}" presName="dummy" presStyleCnt="0"/>
      <dgm:spPr/>
    </dgm:pt>
    <dgm:pt modelId="{5084AC3E-E8E0-4E86-A5C4-E341FDB7DB61}" type="pres">
      <dgm:prSet presAssocID="{91A0A5A5-CEED-41C4-931C-4AC27A4A9C66}" presName="node" presStyleLbl="revTx" presStyleIdx="0" presStyleCnt="4">
        <dgm:presLayoutVars>
          <dgm:bulletEnabled val="1"/>
        </dgm:presLayoutVars>
      </dgm:prSet>
      <dgm:spPr/>
    </dgm:pt>
    <dgm:pt modelId="{505D463B-89C2-4DFF-B56D-22427F9DA69C}" type="pres">
      <dgm:prSet presAssocID="{192E13D8-AC93-48AE-91AA-E5BD3F41F2F9}" presName="sibTrans" presStyleLbl="node1" presStyleIdx="0" presStyleCnt="4"/>
      <dgm:spPr/>
    </dgm:pt>
    <dgm:pt modelId="{DAA547D7-764A-4651-B4F8-320EC86751B0}" type="pres">
      <dgm:prSet presAssocID="{2B7A4BAD-A797-4B5D-B9A6-A7CE8B503FDE}" presName="dummy" presStyleCnt="0"/>
      <dgm:spPr/>
    </dgm:pt>
    <dgm:pt modelId="{A026BAA3-13CA-4B09-96EB-F8BC76EE2D0B}" type="pres">
      <dgm:prSet presAssocID="{2B7A4BAD-A797-4B5D-B9A6-A7CE8B503FDE}" presName="node" presStyleLbl="revTx" presStyleIdx="1" presStyleCnt="4">
        <dgm:presLayoutVars>
          <dgm:bulletEnabled val="1"/>
        </dgm:presLayoutVars>
      </dgm:prSet>
      <dgm:spPr/>
    </dgm:pt>
    <dgm:pt modelId="{4547A977-68B9-4F47-8862-58F7074C85AF}" type="pres">
      <dgm:prSet presAssocID="{DF6743C2-0814-4538-A5E4-7D553ECEE3A0}" presName="sibTrans" presStyleLbl="node1" presStyleIdx="1" presStyleCnt="4"/>
      <dgm:spPr/>
    </dgm:pt>
    <dgm:pt modelId="{BF0270D7-5168-4C46-B3AE-B1FD026CAB88}" type="pres">
      <dgm:prSet presAssocID="{4DC94FC7-A99A-4375-852B-9272109D8DF3}" presName="dummy" presStyleCnt="0"/>
      <dgm:spPr/>
    </dgm:pt>
    <dgm:pt modelId="{3C837A38-A13F-4D11-8C03-CC13A8546799}" type="pres">
      <dgm:prSet presAssocID="{4DC94FC7-A99A-4375-852B-9272109D8DF3}" presName="node" presStyleLbl="revTx" presStyleIdx="2" presStyleCnt="4">
        <dgm:presLayoutVars>
          <dgm:bulletEnabled val="1"/>
        </dgm:presLayoutVars>
      </dgm:prSet>
      <dgm:spPr/>
    </dgm:pt>
    <dgm:pt modelId="{6DD9ED1F-56D9-48FF-A17B-B1C79823CC11}" type="pres">
      <dgm:prSet presAssocID="{EDF99D13-4B98-49A5-8B06-AA071D55F545}" presName="sibTrans" presStyleLbl="node1" presStyleIdx="2" presStyleCnt="4"/>
      <dgm:spPr/>
    </dgm:pt>
    <dgm:pt modelId="{E9C24137-9FB2-4842-B341-8510DB9D4307}" type="pres">
      <dgm:prSet presAssocID="{5F0070DB-C321-4B24-A6B5-5C7DE207421F}" presName="dummy" presStyleCnt="0"/>
      <dgm:spPr/>
    </dgm:pt>
    <dgm:pt modelId="{E8D9FBF3-9757-458D-8F43-31EB27D4644A}" type="pres">
      <dgm:prSet presAssocID="{5F0070DB-C321-4B24-A6B5-5C7DE207421F}" presName="node" presStyleLbl="revTx" presStyleIdx="3" presStyleCnt="4">
        <dgm:presLayoutVars>
          <dgm:bulletEnabled val="1"/>
        </dgm:presLayoutVars>
      </dgm:prSet>
      <dgm:spPr/>
    </dgm:pt>
    <dgm:pt modelId="{6931BCA9-0DD6-4C38-814A-783246E2F43A}" type="pres">
      <dgm:prSet presAssocID="{ADCDCB84-8A11-4C5E-B2DD-43C2A2354602}" presName="sibTrans" presStyleLbl="node1" presStyleIdx="3" presStyleCnt="4"/>
      <dgm:spPr/>
    </dgm:pt>
  </dgm:ptLst>
  <dgm:cxnLst>
    <dgm:cxn modelId="{331E0A2C-2C03-40BE-8A7C-B1A63CC2966F}" type="presOf" srcId="{4DC94FC7-A99A-4375-852B-9272109D8DF3}" destId="{3C837A38-A13F-4D11-8C03-CC13A8546799}" srcOrd="0" destOrd="0" presId="urn:microsoft.com/office/officeart/2005/8/layout/cycle1"/>
    <dgm:cxn modelId="{E017D940-D9CA-4A49-B0DB-629DF8EF5C80}" type="presOf" srcId="{09614993-0B65-4934-A15D-7B53F99AB88C}" destId="{2E5ACE75-9548-44AE-807B-2E6F8A277F67}" srcOrd="0" destOrd="0" presId="urn:microsoft.com/office/officeart/2005/8/layout/cycle1"/>
    <dgm:cxn modelId="{AF902B64-63AA-48D4-9C90-35C9A2233107}" type="presOf" srcId="{91A0A5A5-CEED-41C4-931C-4AC27A4A9C66}" destId="{5084AC3E-E8E0-4E86-A5C4-E341FDB7DB61}" srcOrd="0" destOrd="0" presId="urn:microsoft.com/office/officeart/2005/8/layout/cycle1"/>
    <dgm:cxn modelId="{98902E44-1D3C-41B5-900B-67B6608F8E2A}" type="presOf" srcId="{ADCDCB84-8A11-4C5E-B2DD-43C2A2354602}" destId="{6931BCA9-0DD6-4C38-814A-783246E2F43A}" srcOrd="0" destOrd="0" presId="urn:microsoft.com/office/officeart/2005/8/layout/cycle1"/>
    <dgm:cxn modelId="{24ACB965-D49C-4FC2-B8E4-44D88CC3F561}" type="presOf" srcId="{192E13D8-AC93-48AE-91AA-E5BD3F41F2F9}" destId="{505D463B-89C2-4DFF-B56D-22427F9DA69C}" srcOrd="0" destOrd="0" presId="urn:microsoft.com/office/officeart/2005/8/layout/cycle1"/>
    <dgm:cxn modelId="{9288C34A-E187-4433-8230-864BA804BB29}" srcId="{09614993-0B65-4934-A15D-7B53F99AB88C}" destId="{5F0070DB-C321-4B24-A6B5-5C7DE207421F}" srcOrd="3" destOrd="0" parTransId="{DEE93CD8-A887-41AD-B9A2-6F38C70A6D1E}" sibTransId="{ADCDCB84-8A11-4C5E-B2DD-43C2A2354602}"/>
    <dgm:cxn modelId="{852D8B53-150F-49DC-8CA6-8E87A907658F}" type="presOf" srcId="{5F0070DB-C321-4B24-A6B5-5C7DE207421F}" destId="{E8D9FBF3-9757-458D-8F43-31EB27D4644A}" srcOrd="0" destOrd="0" presId="urn:microsoft.com/office/officeart/2005/8/layout/cycle1"/>
    <dgm:cxn modelId="{74B55854-A55E-4412-9F58-0FE0D55730C5}" srcId="{09614993-0B65-4934-A15D-7B53F99AB88C}" destId="{91A0A5A5-CEED-41C4-931C-4AC27A4A9C66}" srcOrd="0" destOrd="0" parTransId="{A71DEFF6-915B-4F52-9525-EBA8DAA556C3}" sibTransId="{192E13D8-AC93-48AE-91AA-E5BD3F41F2F9}"/>
    <dgm:cxn modelId="{609BE78F-5915-466E-9ECE-E6967115A48F}" type="presOf" srcId="{DF6743C2-0814-4538-A5E4-7D553ECEE3A0}" destId="{4547A977-68B9-4F47-8862-58F7074C85AF}" srcOrd="0" destOrd="0" presId="urn:microsoft.com/office/officeart/2005/8/layout/cycle1"/>
    <dgm:cxn modelId="{E2F8C895-F1AC-4C62-8EC7-392867EC7A49}" type="presOf" srcId="{EDF99D13-4B98-49A5-8B06-AA071D55F545}" destId="{6DD9ED1F-56D9-48FF-A17B-B1C79823CC11}" srcOrd="0" destOrd="0" presId="urn:microsoft.com/office/officeart/2005/8/layout/cycle1"/>
    <dgm:cxn modelId="{B9FF4EC2-894D-4D94-8730-500CC058FF48}" type="presOf" srcId="{2B7A4BAD-A797-4B5D-B9A6-A7CE8B503FDE}" destId="{A026BAA3-13CA-4B09-96EB-F8BC76EE2D0B}" srcOrd="0" destOrd="0" presId="urn:microsoft.com/office/officeart/2005/8/layout/cycle1"/>
    <dgm:cxn modelId="{29E24FDB-2471-430A-9090-1CF4D130C01B}" srcId="{09614993-0B65-4934-A15D-7B53F99AB88C}" destId="{4DC94FC7-A99A-4375-852B-9272109D8DF3}" srcOrd="2" destOrd="0" parTransId="{0590D976-EDD1-4F72-B75E-82BB280DB017}" sibTransId="{EDF99D13-4B98-49A5-8B06-AA071D55F545}"/>
    <dgm:cxn modelId="{63FF99FF-55E5-4098-BF00-D4658B33A863}" srcId="{09614993-0B65-4934-A15D-7B53F99AB88C}" destId="{2B7A4BAD-A797-4B5D-B9A6-A7CE8B503FDE}" srcOrd="1" destOrd="0" parTransId="{CADB027B-4325-4368-8AA4-D0EA6E6013EA}" sibTransId="{DF6743C2-0814-4538-A5E4-7D553ECEE3A0}"/>
    <dgm:cxn modelId="{76760F4E-3A54-4E0B-8942-863D81ED0085}" type="presParOf" srcId="{2E5ACE75-9548-44AE-807B-2E6F8A277F67}" destId="{6A5CF54E-1939-4C94-AABB-BF65837B2866}" srcOrd="0" destOrd="0" presId="urn:microsoft.com/office/officeart/2005/8/layout/cycle1"/>
    <dgm:cxn modelId="{E0324135-2717-454B-AB5D-ED1E16BBAF9D}" type="presParOf" srcId="{2E5ACE75-9548-44AE-807B-2E6F8A277F67}" destId="{5084AC3E-E8E0-4E86-A5C4-E341FDB7DB61}" srcOrd="1" destOrd="0" presId="urn:microsoft.com/office/officeart/2005/8/layout/cycle1"/>
    <dgm:cxn modelId="{1BDB601F-6397-434E-A15A-AABF332E55C3}" type="presParOf" srcId="{2E5ACE75-9548-44AE-807B-2E6F8A277F67}" destId="{505D463B-89C2-4DFF-B56D-22427F9DA69C}" srcOrd="2" destOrd="0" presId="urn:microsoft.com/office/officeart/2005/8/layout/cycle1"/>
    <dgm:cxn modelId="{83E2F72F-BA54-44FE-B48B-14035F3A052C}" type="presParOf" srcId="{2E5ACE75-9548-44AE-807B-2E6F8A277F67}" destId="{DAA547D7-764A-4651-B4F8-320EC86751B0}" srcOrd="3" destOrd="0" presId="urn:microsoft.com/office/officeart/2005/8/layout/cycle1"/>
    <dgm:cxn modelId="{DE49F335-2B4C-4885-BBA0-C530381E00FD}" type="presParOf" srcId="{2E5ACE75-9548-44AE-807B-2E6F8A277F67}" destId="{A026BAA3-13CA-4B09-96EB-F8BC76EE2D0B}" srcOrd="4" destOrd="0" presId="urn:microsoft.com/office/officeart/2005/8/layout/cycle1"/>
    <dgm:cxn modelId="{66794F21-3817-4E1F-91F8-E319A421EE22}" type="presParOf" srcId="{2E5ACE75-9548-44AE-807B-2E6F8A277F67}" destId="{4547A977-68B9-4F47-8862-58F7074C85AF}" srcOrd="5" destOrd="0" presId="urn:microsoft.com/office/officeart/2005/8/layout/cycle1"/>
    <dgm:cxn modelId="{1DC4EFF8-CA86-4C46-A09F-BA18084510C4}" type="presParOf" srcId="{2E5ACE75-9548-44AE-807B-2E6F8A277F67}" destId="{BF0270D7-5168-4C46-B3AE-B1FD026CAB88}" srcOrd="6" destOrd="0" presId="urn:microsoft.com/office/officeart/2005/8/layout/cycle1"/>
    <dgm:cxn modelId="{37CB5D41-5307-4A90-B5C3-696E93583755}" type="presParOf" srcId="{2E5ACE75-9548-44AE-807B-2E6F8A277F67}" destId="{3C837A38-A13F-4D11-8C03-CC13A8546799}" srcOrd="7" destOrd="0" presId="urn:microsoft.com/office/officeart/2005/8/layout/cycle1"/>
    <dgm:cxn modelId="{2EF706F3-0B51-4227-AB8D-0E614BE124BA}" type="presParOf" srcId="{2E5ACE75-9548-44AE-807B-2E6F8A277F67}" destId="{6DD9ED1F-56D9-48FF-A17B-B1C79823CC11}" srcOrd="8" destOrd="0" presId="urn:microsoft.com/office/officeart/2005/8/layout/cycle1"/>
    <dgm:cxn modelId="{F97791E7-9F73-4811-875C-867E134261D9}" type="presParOf" srcId="{2E5ACE75-9548-44AE-807B-2E6F8A277F67}" destId="{E9C24137-9FB2-4842-B341-8510DB9D4307}" srcOrd="9" destOrd="0" presId="urn:microsoft.com/office/officeart/2005/8/layout/cycle1"/>
    <dgm:cxn modelId="{37DA723C-EFD9-4867-BC8E-6239A6EEF4CE}" type="presParOf" srcId="{2E5ACE75-9548-44AE-807B-2E6F8A277F67}" destId="{E8D9FBF3-9757-458D-8F43-31EB27D4644A}" srcOrd="10" destOrd="0" presId="urn:microsoft.com/office/officeart/2005/8/layout/cycle1"/>
    <dgm:cxn modelId="{FD57C5A4-7B47-4919-8616-72BE03CC357D}" type="presParOf" srcId="{2E5ACE75-9548-44AE-807B-2E6F8A277F67}" destId="{6931BCA9-0DD6-4C38-814A-783246E2F43A}"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3C830D-7A19-40BF-8220-02BA4B93AC31}" type="doc">
      <dgm:prSet loTypeId="urn:microsoft.com/office/officeart/2005/8/layout/process1" loCatId="process" qsTypeId="urn:microsoft.com/office/officeart/2005/8/quickstyle/simple1" qsCatId="simple" csTypeId="urn:microsoft.com/office/officeart/2005/8/colors/accent1_2" csCatId="accent1" phldr="1"/>
      <dgm:spPr/>
    </dgm:pt>
    <dgm:pt modelId="{0BC7F0C1-8C37-4B17-9F8D-28450AC52CB4}">
      <dgm:prSet phldrT="[Text]"/>
      <dgm:spPr/>
      <dgm:t>
        <a:bodyPr/>
        <a:lstStyle/>
        <a:p>
          <a:r>
            <a:rPr lang="en-GB" dirty="0"/>
            <a:t>Decide</a:t>
          </a:r>
        </a:p>
      </dgm:t>
    </dgm:pt>
    <dgm:pt modelId="{BEF38F86-1FE2-47CD-BCD7-EB665040638A}" type="parTrans" cxnId="{57A0F361-D4E2-47A0-B081-11019972BB4C}">
      <dgm:prSet/>
      <dgm:spPr/>
      <dgm:t>
        <a:bodyPr/>
        <a:lstStyle/>
        <a:p>
          <a:endParaRPr lang="en-GB"/>
        </a:p>
      </dgm:t>
    </dgm:pt>
    <dgm:pt modelId="{39A69932-1CB2-4061-9EA6-44C7153E19C4}" type="sibTrans" cxnId="{57A0F361-D4E2-47A0-B081-11019972BB4C}">
      <dgm:prSet/>
      <dgm:spPr/>
      <dgm:t>
        <a:bodyPr/>
        <a:lstStyle/>
        <a:p>
          <a:endParaRPr lang="en-GB"/>
        </a:p>
      </dgm:t>
    </dgm:pt>
    <dgm:pt modelId="{66BD05DF-2A7F-4E69-9EAB-9CCBBEF4DB25}">
      <dgm:prSet phldrT="[Text]"/>
      <dgm:spPr/>
      <dgm:t>
        <a:bodyPr/>
        <a:lstStyle/>
        <a:p>
          <a:r>
            <a:rPr lang="en-GB" dirty="0"/>
            <a:t>(Find evidence that fits)</a:t>
          </a:r>
        </a:p>
      </dgm:t>
    </dgm:pt>
    <dgm:pt modelId="{CDF9A530-81C8-4AC7-B7EF-9E338308CCC1}" type="parTrans" cxnId="{DABD8450-5553-4A3F-9382-9F6E2F123D44}">
      <dgm:prSet/>
      <dgm:spPr/>
      <dgm:t>
        <a:bodyPr/>
        <a:lstStyle/>
        <a:p>
          <a:endParaRPr lang="en-GB"/>
        </a:p>
      </dgm:t>
    </dgm:pt>
    <dgm:pt modelId="{44E16803-1A3E-44C1-9050-5A16CF9726CC}" type="sibTrans" cxnId="{DABD8450-5553-4A3F-9382-9F6E2F123D44}">
      <dgm:prSet/>
      <dgm:spPr/>
      <dgm:t>
        <a:bodyPr/>
        <a:lstStyle/>
        <a:p>
          <a:endParaRPr lang="en-GB"/>
        </a:p>
      </dgm:t>
    </dgm:pt>
    <dgm:pt modelId="{06DA3422-6F2F-45E2-9ADD-CA0168BF286A}">
      <dgm:prSet phldrT="[Text]"/>
      <dgm:spPr/>
      <dgm:t>
        <a:bodyPr/>
        <a:lstStyle/>
        <a:p>
          <a:r>
            <a:rPr lang="en-GB" dirty="0"/>
            <a:t>Carry on</a:t>
          </a:r>
        </a:p>
      </dgm:t>
    </dgm:pt>
    <dgm:pt modelId="{ACB35B84-18F2-482B-A567-9F64192B3555}" type="parTrans" cxnId="{A1C693A0-85B0-40E4-9D96-944D810AB39B}">
      <dgm:prSet/>
      <dgm:spPr/>
      <dgm:t>
        <a:bodyPr/>
        <a:lstStyle/>
        <a:p>
          <a:endParaRPr lang="en-GB"/>
        </a:p>
      </dgm:t>
    </dgm:pt>
    <dgm:pt modelId="{56B49AA5-D10F-4B08-AE1A-255A40FB06AD}" type="sibTrans" cxnId="{A1C693A0-85B0-40E4-9D96-944D810AB39B}">
      <dgm:prSet/>
      <dgm:spPr/>
      <dgm:t>
        <a:bodyPr/>
        <a:lstStyle/>
        <a:p>
          <a:endParaRPr lang="en-GB"/>
        </a:p>
      </dgm:t>
    </dgm:pt>
    <dgm:pt modelId="{FBA2D731-DF4B-4B02-B1C1-538C230A7394}" type="pres">
      <dgm:prSet presAssocID="{403C830D-7A19-40BF-8220-02BA4B93AC31}" presName="Name0" presStyleCnt="0">
        <dgm:presLayoutVars>
          <dgm:dir/>
          <dgm:resizeHandles val="exact"/>
        </dgm:presLayoutVars>
      </dgm:prSet>
      <dgm:spPr/>
    </dgm:pt>
    <dgm:pt modelId="{A5D332EE-1742-41C9-987D-910AD6BD1A6A}" type="pres">
      <dgm:prSet presAssocID="{0BC7F0C1-8C37-4B17-9F8D-28450AC52CB4}" presName="node" presStyleLbl="node1" presStyleIdx="0" presStyleCnt="3">
        <dgm:presLayoutVars>
          <dgm:bulletEnabled val="1"/>
        </dgm:presLayoutVars>
      </dgm:prSet>
      <dgm:spPr/>
    </dgm:pt>
    <dgm:pt modelId="{66D2AE86-F720-4A3B-98D3-3F26D1682AF6}" type="pres">
      <dgm:prSet presAssocID="{39A69932-1CB2-4061-9EA6-44C7153E19C4}" presName="sibTrans" presStyleLbl="sibTrans2D1" presStyleIdx="0" presStyleCnt="2"/>
      <dgm:spPr/>
    </dgm:pt>
    <dgm:pt modelId="{19BE2690-2034-4EBD-9C88-DA68BFE9588D}" type="pres">
      <dgm:prSet presAssocID="{39A69932-1CB2-4061-9EA6-44C7153E19C4}" presName="connectorText" presStyleLbl="sibTrans2D1" presStyleIdx="0" presStyleCnt="2"/>
      <dgm:spPr/>
    </dgm:pt>
    <dgm:pt modelId="{537132EB-2C21-4635-A713-C3852E131239}" type="pres">
      <dgm:prSet presAssocID="{66BD05DF-2A7F-4E69-9EAB-9CCBBEF4DB25}" presName="node" presStyleLbl="node1" presStyleIdx="1" presStyleCnt="3">
        <dgm:presLayoutVars>
          <dgm:bulletEnabled val="1"/>
        </dgm:presLayoutVars>
      </dgm:prSet>
      <dgm:spPr/>
    </dgm:pt>
    <dgm:pt modelId="{669856B1-7B6F-4757-BB87-DFAF121059F9}" type="pres">
      <dgm:prSet presAssocID="{44E16803-1A3E-44C1-9050-5A16CF9726CC}" presName="sibTrans" presStyleLbl="sibTrans2D1" presStyleIdx="1" presStyleCnt="2"/>
      <dgm:spPr/>
    </dgm:pt>
    <dgm:pt modelId="{8E1EBB35-84F4-4DF7-ABD1-F0204628A807}" type="pres">
      <dgm:prSet presAssocID="{44E16803-1A3E-44C1-9050-5A16CF9726CC}" presName="connectorText" presStyleLbl="sibTrans2D1" presStyleIdx="1" presStyleCnt="2"/>
      <dgm:spPr/>
    </dgm:pt>
    <dgm:pt modelId="{6D99D422-10AA-45FF-8EF9-93673DBE4CCB}" type="pres">
      <dgm:prSet presAssocID="{06DA3422-6F2F-45E2-9ADD-CA0168BF286A}" presName="node" presStyleLbl="node1" presStyleIdx="2" presStyleCnt="3">
        <dgm:presLayoutVars>
          <dgm:bulletEnabled val="1"/>
        </dgm:presLayoutVars>
      </dgm:prSet>
      <dgm:spPr/>
    </dgm:pt>
  </dgm:ptLst>
  <dgm:cxnLst>
    <dgm:cxn modelId="{48572508-F684-45D8-8C78-8F473565A1C0}" type="presOf" srcId="{39A69932-1CB2-4061-9EA6-44C7153E19C4}" destId="{19BE2690-2034-4EBD-9C88-DA68BFE9588D}" srcOrd="1" destOrd="0" presId="urn:microsoft.com/office/officeart/2005/8/layout/process1"/>
    <dgm:cxn modelId="{C824030A-2C2E-416C-80F4-A691D7C456FE}" type="presOf" srcId="{66BD05DF-2A7F-4E69-9EAB-9CCBBEF4DB25}" destId="{537132EB-2C21-4635-A713-C3852E131239}" srcOrd="0" destOrd="0" presId="urn:microsoft.com/office/officeart/2005/8/layout/process1"/>
    <dgm:cxn modelId="{2481CC32-0664-4A5A-98AD-C56AED46B75C}" type="presOf" srcId="{39A69932-1CB2-4061-9EA6-44C7153E19C4}" destId="{66D2AE86-F720-4A3B-98D3-3F26D1682AF6}" srcOrd="0" destOrd="0" presId="urn:microsoft.com/office/officeart/2005/8/layout/process1"/>
    <dgm:cxn modelId="{433B913E-7F2A-42A2-9A11-5B9A66FEB152}" type="presOf" srcId="{44E16803-1A3E-44C1-9050-5A16CF9726CC}" destId="{669856B1-7B6F-4757-BB87-DFAF121059F9}" srcOrd="0" destOrd="0" presId="urn:microsoft.com/office/officeart/2005/8/layout/process1"/>
    <dgm:cxn modelId="{57A0F361-D4E2-47A0-B081-11019972BB4C}" srcId="{403C830D-7A19-40BF-8220-02BA4B93AC31}" destId="{0BC7F0C1-8C37-4B17-9F8D-28450AC52CB4}" srcOrd="0" destOrd="0" parTransId="{BEF38F86-1FE2-47CD-BCD7-EB665040638A}" sibTransId="{39A69932-1CB2-4061-9EA6-44C7153E19C4}"/>
    <dgm:cxn modelId="{8C27294A-1765-4EB4-B301-6FF85E67D0C1}" type="presOf" srcId="{44E16803-1A3E-44C1-9050-5A16CF9726CC}" destId="{8E1EBB35-84F4-4DF7-ABD1-F0204628A807}" srcOrd="1" destOrd="0" presId="urn:microsoft.com/office/officeart/2005/8/layout/process1"/>
    <dgm:cxn modelId="{DABD8450-5553-4A3F-9382-9F6E2F123D44}" srcId="{403C830D-7A19-40BF-8220-02BA4B93AC31}" destId="{66BD05DF-2A7F-4E69-9EAB-9CCBBEF4DB25}" srcOrd="1" destOrd="0" parTransId="{CDF9A530-81C8-4AC7-B7EF-9E338308CCC1}" sibTransId="{44E16803-1A3E-44C1-9050-5A16CF9726CC}"/>
    <dgm:cxn modelId="{CCB7AD57-B64E-43EF-8FCC-568F11304F84}" type="presOf" srcId="{0BC7F0C1-8C37-4B17-9F8D-28450AC52CB4}" destId="{A5D332EE-1742-41C9-987D-910AD6BD1A6A}" srcOrd="0" destOrd="0" presId="urn:microsoft.com/office/officeart/2005/8/layout/process1"/>
    <dgm:cxn modelId="{A1C693A0-85B0-40E4-9D96-944D810AB39B}" srcId="{403C830D-7A19-40BF-8220-02BA4B93AC31}" destId="{06DA3422-6F2F-45E2-9ADD-CA0168BF286A}" srcOrd="2" destOrd="0" parTransId="{ACB35B84-18F2-482B-A567-9F64192B3555}" sibTransId="{56B49AA5-D10F-4B08-AE1A-255A40FB06AD}"/>
    <dgm:cxn modelId="{3291C8E3-3642-430E-BFF7-74487D1C2396}" type="presOf" srcId="{06DA3422-6F2F-45E2-9ADD-CA0168BF286A}" destId="{6D99D422-10AA-45FF-8EF9-93673DBE4CCB}" srcOrd="0" destOrd="0" presId="urn:microsoft.com/office/officeart/2005/8/layout/process1"/>
    <dgm:cxn modelId="{C66B0FF6-DEF2-4C2D-99E0-0AEAEE13D1A9}" type="presOf" srcId="{403C830D-7A19-40BF-8220-02BA4B93AC31}" destId="{FBA2D731-DF4B-4B02-B1C1-538C230A7394}" srcOrd="0" destOrd="0" presId="urn:microsoft.com/office/officeart/2005/8/layout/process1"/>
    <dgm:cxn modelId="{910E1FF7-0BAF-4F13-B1A2-2C210B9FB0D1}" type="presParOf" srcId="{FBA2D731-DF4B-4B02-B1C1-538C230A7394}" destId="{A5D332EE-1742-41C9-987D-910AD6BD1A6A}" srcOrd="0" destOrd="0" presId="urn:microsoft.com/office/officeart/2005/8/layout/process1"/>
    <dgm:cxn modelId="{BE880EA0-ADD7-41AE-87A4-3998B8304620}" type="presParOf" srcId="{FBA2D731-DF4B-4B02-B1C1-538C230A7394}" destId="{66D2AE86-F720-4A3B-98D3-3F26D1682AF6}" srcOrd="1" destOrd="0" presId="urn:microsoft.com/office/officeart/2005/8/layout/process1"/>
    <dgm:cxn modelId="{19E2D7DD-7499-4E75-841B-7AE1015F5B14}" type="presParOf" srcId="{66D2AE86-F720-4A3B-98D3-3F26D1682AF6}" destId="{19BE2690-2034-4EBD-9C88-DA68BFE9588D}" srcOrd="0" destOrd="0" presId="urn:microsoft.com/office/officeart/2005/8/layout/process1"/>
    <dgm:cxn modelId="{AEE1D0EB-3157-4E06-B0D5-7DD56DF6CECE}" type="presParOf" srcId="{FBA2D731-DF4B-4B02-B1C1-538C230A7394}" destId="{537132EB-2C21-4635-A713-C3852E131239}" srcOrd="2" destOrd="0" presId="urn:microsoft.com/office/officeart/2005/8/layout/process1"/>
    <dgm:cxn modelId="{F357E073-30FE-45A0-9750-0E9C709C4C78}" type="presParOf" srcId="{FBA2D731-DF4B-4B02-B1C1-538C230A7394}" destId="{669856B1-7B6F-4757-BB87-DFAF121059F9}" srcOrd="3" destOrd="0" presId="urn:microsoft.com/office/officeart/2005/8/layout/process1"/>
    <dgm:cxn modelId="{D9D3B077-FEAF-4871-8242-3B80EB300C44}" type="presParOf" srcId="{669856B1-7B6F-4757-BB87-DFAF121059F9}" destId="{8E1EBB35-84F4-4DF7-ABD1-F0204628A807}" srcOrd="0" destOrd="0" presId="urn:microsoft.com/office/officeart/2005/8/layout/process1"/>
    <dgm:cxn modelId="{600191E1-060A-4CC4-9B81-5B9B5AA2A1CB}" type="presParOf" srcId="{FBA2D731-DF4B-4B02-B1C1-538C230A7394}" destId="{6D99D422-10AA-45FF-8EF9-93673DBE4CC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3C7AF0-15E8-4B71-9C8D-D0FC0901280A}"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GB"/>
        </a:p>
      </dgm:t>
    </dgm:pt>
    <dgm:pt modelId="{52448FCC-1DCA-45FD-BCE7-B4B98DB3B523}">
      <dgm:prSet phldrT="[Text]"/>
      <dgm:spPr/>
      <dgm:t>
        <a:bodyPr/>
        <a:lstStyle/>
        <a:p>
          <a:r>
            <a:rPr lang="en-GB">
              <a:latin typeface="Arial" panose="020B0604020202020204" pitchFamily="34" charset="0"/>
              <a:cs typeface="Arial" panose="020B0604020202020204" pitchFamily="34" charset="0"/>
            </a:rPr>
            <a:t>Practitioners</a:t>
          </a:r>
        </a:p>
      </dgm:t>
    </dgm:pt>
    <dgm:pt modelId="{2FD8651D-F197-4097-9DEA-BBADBA239499}" type="parTrans" cxnId="{8AB93C36-6F3F-4D2F-963F-FD6BD87AB9F8}">
      <dgm:prSet/>
      <dgm:spPr/>
      <dgm:t>
        <a:bodyPr/>
        <a:lstStyle/>
        <a:p>
          <a:endParaRPr lang="en-GB"/>
        </a:p>
      </dgm:t>
    </dgm:pt>
    <dgm:pt modelId="{8020ED75-983A-4516-BB51-EA1AE4728383}" type="sibTrans" cxnId="{8AB93C36-6F3F-4D2F-963F-FD6BD87AB9F8}">
      <dgm:prSet/>
      <dgm:spPr/>
      <dgm:t>
        <a:bodyPr/>
        <a:lstStyle/>
        <a:p>
          <a:endParaRPr lang="en-GB"/>
        </a:p>
      </dgm:t>
    </dgm:pt>
    <dgm:pt modelId="{01F1BCCA-C2DA-447D-B4CF-B1955483273E}">
      <dgm:prSet phldrT="[Text]"/>
      <dgm:spPr/>
      <dgm:t>
        <a:bodyPr/>
        <a:lstStyle/>
        <a:p>
          <a:r>
            <a:rPr lang="en-GB"/>
            <a:t>Open Day</a:t>
          </a:r>
        </a:p>
      </dgm:t>
    </dgm:pt>
    <dgm:pt modelId="{78368647-9C3B-4A82-B377-8197D54E64C7}" type="parTrans" cxnId="{12E4A8AE-8CA6-43FA-8BF0-DD68AEF4A4EA}">
      <dgm:prSet/>
      <dgm:spPr/>
      <dgm:t>
        <a:bodyPr/>
        <a:lstStyle/>
        <a:p>
          <a:endParaRPr lang="en-GB"/>
        </a:p>
      </dgm:t>
    </dgm:pt>
    <dgm:pt modelId="{ADB5CA71-3851-4023-9CCB-E2478BCCF611}" type="sibTrans" cxnId="{12E4A8AE-8CA6-43FA-8BF0-DD68AEF4A4EA}">
      <dgm:prSet/>
      <dgm:spPr/>
      <dgm:t>
        <a:bodyPr/>
        <a:lstStyle/>
        <a:p>
          <a:endParaRPr lang="en-GB"/>
        </a:p>
      </dgm:t>
    </dgm:pt>
    <dgm:pt modelId="{8401DE0D-5EA1-4237-81CD-0516B7DB5E27}">
      <dgm:prSet phldrT="[Text]"/>
      <dgm:spPr/>
      <dgm:t>
        <a:bodyPr/>
        <a:lstStyle/>
        <a:p>
          <a:r>
            <a:rPr lang="en-GB"/>
            <a:t>Intro Day</a:t>
          </a:r>
        </a:p>
      </dgm:t>
    </dgm:pt>
    <dgm:pt modelId="{F7A1379B-2427-4E2E-928E-ECD403CDBD4F}" type="parTrans" cxnId="{BD8C0F01-0772-4053-9FAE-5359AB33D702}">
      <dgm:prSet/>
      <dgm:spPr/>
      <dgm:t>
        <a:bodyPr/>
        <a:lstStyle/>
        <a:p>
          <a:endParaRPr lang="en-GB"/>
        </a:p>
      </dgm:t>
    </dgm:pt>
    <dgm:pt modelId="{1C9E9E0E-532A-4408-ACE5-8E3F42504AA9}" type="sibTrans" cxnId="{BD8C0F01-0772-4053-9FAE-5359AB33D702}">
      <dgm:prSet/>
      <dgm:spPr/>
      <dgm:t>
        <a:bodyPr/>
        <a:lstStyle/>
        <a:p>
          <a:endParaRPr lang="en-GB"/>
        </a:p>
      </dgm:t>
    </dgm:pt>
    <dgm:pt modelId="{F62FF39C-4FE6-4C97-8332-95358994ED16}">
      <dgm:prSet phldrT="[Text]"/>
      <dgm:spPr/>
      <dgm:t>
        <a:bodyPr/>
        <a:lstStyle/>
        <a:p>
          <a:r>
            <a:rPr lang="en-GB"/>
            <a:t>Assessors</a:t>
          </a:r>
        </a:p>
      </dgm:t>
    </dgm:pt>
    <dgm:pt modelId="{65D48267-3060-44F2-9D7C-0870B0CB2411}" type="parTrans" cxnId="{643ABDDF-AE65-42AC-AEF1-6359BA11DB82}">
      <dgm:prSet/>
      <dgm:spPr/>
      <dgm:t>
        <a:bodyPr/>
        <a:lstStyle/>
        <a:p>
          <a:endParaRPr lang="en-GB"/>
        </a:p>
      </dgm:t>
    </dgm:pt>
    <dgm:pt modelId="{E471BAF5-867F-4B56-A5B3-61C315C812A1}" type="sibTrans" cxnId="{643ABDDF-AE65-42AC-AEF1-6359BA11DB82}">
      <dgm:prSet/>
      <dgm:spPr/>
      <dgm:t>
        <a:bodyPr/>
        <a:lstStyle/>
        <a:p>
          <a:endParaRPr lang="en-GB"/>
        </a:p>
      </dgm:t>
    </dgm:pt>
    <dgm:pt modelId="{296B2990-A5B9-400B-BA9F-5DABD9B7BE07}">
      <dgm:prSet phldrT="[Text]"/>
      <dgm:spPr/>
      <dgm:t>
        <a:bodyPr/>
        <a:lstStyle/>
        <a:p>
          <a:r>
            <a:rPr lang="en-GB"/>
            <a:t>Yearly training for new assessors</a:t>
          </a:r>
        </a:p>
      </dgm:t>
    </dgm:pt>
    <dgm:pt modelId="{4FD916AC-2869-43B3-A57C-4019B4E69CAA}" type="parTrans" cxnId="{2B6A5E6F-748C-4DD6-A864-CB8CF414F8FE}">
      <dgm:prSet/>
      <dgm:spPr/>
      <dgm:t>
        <a:bodyPr/>
        <a:lstStyle/>
        <a:p>
          <a:endParaRPr lang="en-GB"/>
        </a:p>
      </dgm:t>
    </dgm:pt>
    <dgm:pt modelId="{C6854A05-7DF2-4275-80A8-C3957CE0460D}" type="sibTrans" cxnId="{2B6A5E6F-748C-4DD6-A864-CB8CF414F8FE}">
      <dgm:prSet/>
      <dgm:spPr/>
      <dgm:t>
        <a:bodyPr/>
        <a:lstStyle/>
        <a:p>
          <a:endParaRPr lang="en-GB"/>
        </a:p>
      </dgm:t>
    </dgm:pt>
    <dgm:pt modelId="{D29F2268-59C1-4B4A-AFF6-5C962FA5723E}">
      <dgm:prSet phldrT="[Text]"/>
      <dgm:spPr/>
      <dgm:t>
        <a:bodyPr/>
        <a:lstStyle/>
        <a:p>
          <a:r>
            <a:rPr lang="en-GB"/>
            <a:t>Yearly refresh for existing team</a:t>
          </a:r>
        </a:p>
      </dgm:t>
    </dgm:pt>
    <dgm:pt modelId="{F4AB8568-BA32-4BA2-A003-DDF70FC75AB2}" type="parTrans" cxnId="{E10C8602-7027-4230-8EC8-77C5015C39C1}">
      <dgm:prSet/>
      <dgm:spPr/>
      <dgm:t>
        <a:bodyPr/>
        <a:lstStyle/>
        <a:p>
          <a:endParaRPr lang="en-GB"/>
        </a:p>
      </dgm:t>
    </dgm:pt>
    <dgm:pt modelId="{7DBE7679-E773-41F8-B246-B66E2D709F3F}" type="sibTrans" cxnId="{E10C8602-7027-4230-8EC8-77C5015C39C1}">
      <dgm:prSet/>
      <dgm:spPr/>
      <dgm:t>
        <a:bodyPr/>
        <a:lstStyle/>
        <a:p>
          <a:endParaRPr lang="en-GB"/>
        </a:p>
      </dgm:t>
    </dgm:pt>
    <dgm:pt modelId="{18A3071B-808A-4CBF-9083-DE1032D830E2}">
      <dgm:prSet/>
      <dgm:spPr/>
      <dgm:t>
        <a:bodyPr/>
        <a:lstStyle/>
        <a:p>
          <a:r>
            <a:rPr lang="en-GB"/>
            <a:t>Verifiers</a:t>
          </a:r>
        </a:p>
      </dgm:t>
    </dgm:pt>
    <dgm:pt modelId="{5681854F-841E-41A5-A059-35FE95BE1A8B}" type="parTrans" cxnId="{94278234-3313-42BE-8ECA-BBD8116C2AFE}">
      <dgm:prSet/>
      <dgm:spPr/>
      <dgm:t>
        <a:bodyPr/>
        <a:lstStyle/>
        <a:p>
          <a:endParaRPr lang="en-GB"/>
        </a:p>
      </dgm:t>
    </dgm:pt>
    <dgm:pt modelId="{FD4B32AB-1A64-48DC-8944-57735EBE08B0}" type="sibTrans" cxnId="{94278234-3313-42BE-8ECA-BBD8116C2AFE}">
      <dgm:prSet/>
      <dgm:spPr/>
      <dgm:t>
        <a:bodyPr/>
        <a:lstStyle/>
        <a:p>
          <a:endParaRPr lang="en-GB"/>
        </a:p>
      </dgm:t>
    </dgm:pt>
    <dgm:pt modelId="{2C7E3B03-1B37-449D-9CED-359408FA14DC}">
      <dgm:prSet/>
      <dgm:spPr/>
      <dgm:t>
        <a:bodyPr/>
        <a:lstStyle/>
        <a:p>
          <a:r>
            <a:rPr lang="en-GB"/>
            <a:t>4 x PDG</a:t>
          </a:r>
        </a:p>
      </dgm:t>
    </dgm:pt>
    <dgm:pt modelId="{404CF944-2DDC-42DF-B421-146763BF6A9C}" type="parTrans" cxnId="{3BA651C1-BABF-4C25-ABBA-A18245BB6A4F}">
      <dgm:prSet/>
      <dgm:spPr/>
      <dgm:t>
        <a:bodyPr/>
        <a:lstStyle/>
        <a:p>
          <a:endParaRPr lang="en-GB"/>
        </a:p>
      </dgm:t>
    </dgm:pt>
    <dgm:pt modelId="{0339D072-4933-4E06-8BA9-84517B8EA7F6}" type="sibTrans" cxnId="{3BA651C1-BABF-4C25-ABBA-A18245BB6A4F}">
      <dgm:prSet/>
      <dgm:spPr/>
      <dgm:t>
        <a:bodyPr/>
        <a:lstStyle/>
        <a:p>
          <a:endParaRPr lang="en-GB"/>
        </a:p>
      </dgm:t>
    </dgm:pt>
    <dgm:pt modelId="{E1180198-9C1E-4689-9A10-1E8A03D031D5}">
      <dgm:prSet/>
      <dgm:spPr/>
      <dgm:t>
        <a:bodyPr/>
        <a:lstStyle/>
        <a:p>
          <a:r>
            <a:rPr lang="en-GB"/>
            <a:t>3 x Masterclass</a:t>
          </a:r>
        </a:p>
      </dgm:t>
    </dgm:pt>
    <dgm:pt modelId="{7178B3EE-CDEB-4595-8DE0-FC069B8343AD}" type="parTrans" cxnId="{4BCB6EC9-BD07-4048-9CBB-3BD148729C00}">
      <dgm:prSet/>
      <dgm:spPr/>
      <dgm:t>
        <a:bodyPr/>
        <a:lstStyle/>
        <a:p>
          <a:endParaRPr lang="en-GB"/>
        </a:p>
      </dgm:t>
    </dgm:pt>
    <dgm:pt modelId="{3462F10F-07F5-4B91-BB72-B1D57D94CD91}" type="sibTrans" cxnId="{4BCB6EC9-BD07-4048-9CBB-3BD148729C00}">
      <dgm:prSet/>
      <dgm:spPr/>
      <dgm:t>
        <a:bodyPr/>
        <a:lstStyle/>
        <a:p>
          <a:endParaRPr lang="en-GB"/>
        </a:p>
      </dgm:t>
    </dgm:pt>
    <dgm:pt modelId="{4D7EF496-8812-4976-BAF7-AE02940B0E93}">
      <dgm:prSet/>
      <dgm:spPr/>
      <dgm:t>
        <a:bodyPr/>
        <a:lstStyle/>
        <a:p>
          <a:r>
            <a:rPr lang="en-GB"/>
            <a:t>Monthly </a:t>
          </a:r>
          <a:r>
            <a:rPr lang="en-GB" err="1"/>
            <a:t>Telecon</a:t>
          </a:r>
          <a:endParaRPr lang="en-GB"/>
        </a:p>
      </dgm:t>
    </dgm:pt>
    <dgm:pt modelId="{2A4FE86D-CC10-436D-952C-4493CE13D6C5}" type="parTrans" cxnId="{0CA6EFEC-A01D-4FE7-83B8-EAD31F0F9073}">
      <dgm:prSet/>
      <dgm:spPr/>
      <dgm:t>
        <a:bodyPr/>
        <a:lstStyle/>
        <a:p>
          <a:endParaRPr lang="en-GB"/>
        </a:p>
      </dgm:t>
    </dgm:pt>
    <dgm:pt modelId="{0B445455-A79E-4D12-B796-D0AC2A71C910}" type="sibTrans" cxnId="{0CA6EFEC-A01D-4FE7-83B8-EAD31F0F9073}">
      <dgm:prSet/>
      <dgm:spPr/>
      <dgm:t>
        <a:bodyPr/>
        <a:lstStyle/>
        <a:p>
          <a:endParaRPr lang="en-GB"/>
        </a:p>
      </dgm:t>
    </dgm:pt>
    <dgm:pt modelId="{9D0B4A05-3B31-4120-8A6D-F06520C88F09}">
      <dgm:prSet/>
      <dgm:spPr/>
      <dgm:t>
        <a:bodyPr/>
        <a:lstStyle/>
        <a:p>
          <a:r>
            <a:rPr lang="en-GB"/>
            <a:t>6 month Progress review</a:t>
          </a:r>
        </a:p>
      </dgm:t>
    </dgm:pt>
    <dgm:pt modelId="{BE600362-2640-4BC1-A267-D1684572916D}" type="parTrans" cxnId="{B01FC2C8-C9A4-44BE-8433-4B5165E6BBB8}">
      <dgm:prSet/>
      <dgm:spPr/>
      <dgm:t>
        <a:bodyPr/>
        <a:lstStyle/>
        <a:p>
          <a:endParaRPr lang="en-GB"/>
        </a:p>
      </dgm:t>
    </dgm:pt>
    <dgm:pt modelId="{439E8C02-EF91-4A45-9CD9-3A96D28571C8}" type="sibTrans" cxnId="{B01FC2C8-C9A4-44BE-8433-4B5165E6BBB8}">
      <dgm:prSet/>
      <dgm:spPr/>
      <dgm:t>
        <a:bodyPr/>
        <a:lstStyle/>
        <a:p>
          <a:endParaRPr lang="en-GB"/>
        </a:p>
      </dgm:t>
    </dgm:pt>
    <dgm:pt modelId="{2C6827E7-557D-4C17-9B60-9616D177966D}">
      <dgm:prSet/>
      <dgm:spPr/>
      <dgm:t>
        <a:bodyPr/>
        <a:lstStyle/>
        <a:p>
          <a:r>
            <a:rPr lang="en-GB"/>
            <a:t>Learning Contract</a:t>
          </a:r>
        </a:p>
      </dgm:t>
    </dgm:pt>
    <dgm:pt modelId="{EEA635BA-DEFC-4620-B529-62598CF455A3}" type="parTrans" cxnId="{6D959896-135F-4D4D-ADCB-00B9D15A0516}">
      <dgm:prSet/>
      <dgm:spPr/>
      <dgm:t>
        <a:bodyPr/>
        <a:lstStyle/>
        <a:p>
          <a:endParaRPr lang="en-GB"/>
        </a:p>
      </dgm:t>
    </dgm:pt>
    <dgm:pt modelId="{242800F7-9502-4D19-8F6F-5563C55AB358}" type="sibTrans" cxnId="{6D959896-135F-4D4D-ADCB-00B9D15A0516}">
      <dgm:prSet/>
      <dgm:spPr/>
      <dgm:t>
        <a:bodyPr/>
        <a:lstStyle/>
        <a:p>
          <a:endParaRPr lang="en-GB"/>
        </a:p>
      </dgm:t>
    </dgm:pt>
    <dgm:pt modelId="{E937B695-F575-4C14-8D8F-D5E4F73789B5}">
      <dgm:prSet/>
      <dgm:spPr/>
      <dgm:t>
        <a:bodyPr/>
        <a:lstStyle/>
        <a:p>
          <a:r>
            <a:rPr lang="en-GB"/>
            <a:t>Bi monthly </a:t>
          </a:r>
          <a:r>
            <a:rPr lang="en-GB" err="1"/>
            <a:t>telecon</a:t>
          </a:r>
          <a:endParaRPr lang="en-GB"/>
        </a:p>
      </dgm:t>
    </dgm:pt>
    <dgm:pt modelId="{A9089524-DEFF-4094-8F97-CE61E808D190}" type="parTrans" cxnId="{44232324-880D-4F3D-B73B-15311C2E58B2}">
      <dgm:prSet/>
      <dgm:spPr/>
      <dgm:t>
        <a:bodyPr/>
        <a:lstStyle/>
        <a:p>
          <a:endParaRPr lang="en-GB"/>
        </a:p>
      </dgm:t>
    </dgm:pt>
    <dgm:pt modelId="{7B20F0FD-D661-4C6A-900C-2399053DC97B}" type="sibTrans" cxnId="{44232324-880D-4F3D-B73B-15311C2E58B2}">
      <dgm:prSet/>
      <dgm:spPr/>
      <dgm:t>
        <a:bodyPr/>
        <a:lstStyle/>
        <a:p>
          <a:endParaRPr lang="en-GB"/>
        </a:p>
      </dgm:t>
    </dgm:pt>
    <dgm:pt modelId="{1E16CB95-B81E-4F5A-9CCC-BA8E93623B76}">
      <dgm:prSet/>
      <dgm:spPr/>
      <dgm:t>
        <a:bodyPr/>
        <a:lstStyle/>
        <a:p>
          <a:r>
            <a:rPr lang="en-GB"/>
            <a:t>Yearly training for new Verifiers</a:t>
          </a:r>
        </a:p>
      </dgm:t>
    </dgm:pt>
    <dgm:pt modelId="{A3CE7A20-C997-4E0A-90D1-687CC5914AF5}" type="parTrans" cxnId="{CEE89F98-A05D-47CF-8AAA-F507A90DCD4F}">
      <dgm:prSet/>
      <dgm:spPr/>
      <dgm:t>
        <a:bodyPr/>
        <a:lstStyle/>
        <a:p>
          <a:endParaRPr lang="en-GB"/>
        </a:p>
      </dgm:t>
    </dgm:pt>
    <dgm:pt modelId="{ACCFCC22-619E-42C2-B03D-2D879C6E896C}" type="sibTrans" cxnId="{CEE89F98-A05D-47CF-8AAA-F507A90DCD4F}">
      <dgm:prSet/>
      <dgm:spPr/>
      <dgm:t>
        <a:bodyPr/>
        <a:lstStyle/>
        <a:p>
          <a:endParaRPr lang="en-GB"/>
        </a:p>
      </dgm:t>
    </dgm:pt>
    <dgm:pt modelId="{C3304514-523E-405F-B655-1DA5E4BC055D}">
      <dgm:prSet/>
      <dgm:spPr/>
      <dgm:t>
        <a:bodyPr/>
        <a:lstStyle/>
        <a:p>
          <a:r>
            <a:rPr lang="en-GB"/>
            <a:t>Bi monthly Panels</a:t>
          </a:r>
        </a:p>
      </dgm:t>
    </dgm:pt>
    <dgm:pt modelId="{7F68ED85-91D8-4C49-9A5D-052C0E106AF7}" type="parTrans" cxnId="{879D1CEC-C4BD-4227-A2FB-FE7B6837BFFB}">
      <dgm:prSet/>
      <dgm:spPr/>
      <dgm:t>
        <a:bodyPr/>
        <a:lstStyle/>
        <a:p>
          <a:endParaRPr lang="en-GB"/>
        </a:p>
      </dgm:t>
    </dgm:pt>
    <dgm:pt modelId="{90C7F86A-F40D-45D6-A08D-47939F5FC1B1}" type="sibTrans" cxnId="{879D1CEC-C4BD-4227-A2FB-FE7B6837BFFB}">
      <dgm:prSet/>
      <dgm:spPr/>
      <dgm:t>
        <a:bodyPr/>
        <a:lstStyle/>
        <a:p>
          <a:endParaRPr lang="en-GB"/>
        </a:p>
      </dgm:t>
    </dgm:pt>
    <dgm:pt modelId="{3CFF7DB0-89FB-4AE9-9872-15EB4829B057}">
      <dgm:prSet/>
      <dgm:spPr/>
      <dgm:t>
        <a:bodyPr/>
        <a:lstStyle/>
        <a:p>
          <a:r>
            <a:rPr lang="en-GB"/>
            <a:t>Stakeholders</a:t>
          </a:r>
        </a:p>
      </dgm:t>
    </dgm:pt>
    <dgm:pt modelId="{94A2816F-27E8-4B17-A240-9088C2F21B97}" type="parTrans" cxnId="{C3D0A64F-07A9-4EAE-8EDF-101454728156}">
      <dgm:prSet/>
      <dgm:spPr/>
      <dgm:t>
        <a:bodyPr/>
        <a:lstStyle/>
        <a:p>
          <a:endParaRPr lang="en-GB"/>
        </a:p>
      </dgm:t>
    </dgm:pt>
    <dgm:pt modelId="{5EC0798E-5479-4A1A-B74A-E75F722E0147}" type="sibTrans" cxnId="{C3D0A64F-07A9-4EAE-8EDF-101454728156}">
      <dgm:prSet/>
      <dgm:spPr/>
      <dgm:t>
        <a:bodyPr/>
        <a:lstStyle/>
        <a:p>
          <a:endParaRPr lang="en-GB"/>
        </a:p>
      </dgm:t>
    </dgm:pt>
    <dgm:pt modelId="{3E7FEED3-9D45-4F3F-8997-BDD4B51960E8}">
      <dgm:prSet/>
      <dgm:spPr/>
      <dgm:t>
        <a:bodyPr/>
        <a:lstStyle/>
        <a:p>
          <a:r>
            <a:rPr lang="en-GB"/>
            <a:t>Quarterly Newsletter</a:t>
          </a:r>
        </a:p>
      </dgm:t>
    </dgm:pt>
    <dgm:pt modelId="{58C552A5-DEDD-436B-9D16-21F8C3534152}" type="parTrans" cxnId="{4704B68A-2B90-4CB0-894F-3CBE8FB9E1A3}">
      <dgm:prSet/>
      <dgm:spPr/>
      <dgm:t>
        <a:bodyPr/>
        <a:lstStyle/>
        <a:p>
          <a:endParaRPr lang="en-GB"/>
        </a:p>
      </dgm:t>
    </dgm:pt>
    <dgm:pt modelId="{F8F05271-A131-43B8-A4B0-A77782FC3827}" type="sibTrans" cxnId="{4704B68A-2B90-4CB0-894F-3CBE8FB9E1A3}">
      <dgm:prSet/>
      <dgm:spPr/>
      <dgm:t>
        <a:bodyPr/>
        <a:lstStyle/>
        <a:p>
          <a:endParaRPr lang="en-GB"/>
        </a:p>
      </dgm:t>
    </dgm:pt>
    <dgm:pt modelId="{2E276883-8D74-4DC9-8CAC-F8D051C2BD81}">
      <dgm:prSet/>
      <dgm:spPr/>
      <dgm:t>
        <a:bodyPr/>
        <a:lstStyle/>
        <a:p>
          <a:r>
            <a:rPr lang="en-GB"/>
            <a:t>Advocacy with employers</a:t>
          </a:r>
        </a:p>
      </dgm:t>
    </dgm:pt>
    <dgm:pt modelId="{3E077000-5466-4E19-BD97-D7B0210528FD}" type="parTrans" cxnId="{97F268A9-6F7D-4824-949D-14793DA6602C}">
      <dgm:prSet/>
      <dgm:spPr/>
      <dgm:t>
        <a:bodyPr/>
        <a:lstStyle/>
        <a:p>
          <a:endParaRPr lang="en-GB"/>
        </a:p>
      </dgm:t>
    </dgm:pt>
    <dgm:pt modelId="{786FDE69-D8EE-4480-8B57-E15B428C3641}" type="sibTrans" cxnId="{97F268A9-6F7D-4824-949D-14793DA6602C}">
      <dgm:prSet/>
      <dgm:spPr/>
      <dgm:t>
        <a:bodyPr/>
        <a:lstStyle/>
        <a:p>
          <a:endParaRPr lang="en-GB"/>
        </a:p>
      </dgm:t>
    </dgm:pt>
    <dgm:pt modelId="{4921909C-4EA4-4278-8DEE-1AC6CC45F3B8}">
      <dgm:prSet/>
      <dgm:spPr/>
      <dgm:t>
        <a:bodyPr/>
        <a:lstStyle/>
        <a:p>
          <a:r>
            <a:rPr lang="en-GB"/>
            <a:t>Links to professional networks</a:t>
          </a:r>
        </a:p>
      </dgm:t>
    </dgm:pt>
    <dgm:pt modelId="{C9331C0A-BEC5-4FC4-B4DF-9ED1C93ED8BF}" type="parTrans" cxnId="{6B1765C2-5425-430C-934B-2114B2573C71}">
      <dgm:prSet/>
      <dgm:spPr/>
      <dgm:t>
        <a:bodyPr/>
        <a:lstStyle/>
        <a:p>
          <a:endParaRPr lang="en-GB"/>
        </a:p>
      </dgm:t>
    </dgm:pt>
    <dgm:pt modelId="{EBF5D158-C396-4977-BCA7-A3EF26DE7600}" type="sibTrans" cxnId="{6B1765C2-5425-430C-934B-2114B2573C71}">
      <dgm:prSet/>
      <dgm:spPr/>
      <dgm:t>
        <a:bodyPr/>
        <a:lstStyle/>
        <a:p>
          <a:endParaRPr lang="en-GB"/>
        </a:p>
      </dgm:t>
    </dgm:pt>
    <dgm:pt modelId="{E1B06D0C-0CC6-4141-AF9A-AA44F671CB1C}">
      <dgm:prSet/>
      <dgm:spPr/>
      <dgm:t>
        <a:bodyPr/>
        <a:lstStyle/>
        <a:p>
          <a:r>
            <a:rPr lang="en-GB"/>
            <a:t>Steering Group </a:t>
          </a:r>
        </a:p>
      </dgm:t>
    </dgm:pt>
    <dgm:pt modelId="{BD700128-7D33-4222-B0F1-97CF573EF691}" type="parTrans" cxnId="{7ABF81E6-E3B6-47AE-BC00-6B024D82A4B6}">
      <dgm:prSet/>
      <dgm:spPr/>
      <dgm:t>
        <a:bodyPr/>
        <a:lstStyle/>
        <a:p>
          <a:endParaRPr lang="en-GB"/>
        </a:p>
      </dgm:t>
    </dgm:pt>
    <dgm:pt modelId="{400C6B86-4C47-4DDD-955A-D7110D294A8F}" type="sibTrans" cxnId="{7ABF81E6-E3B6-47AE-BC00-6B024D82A4B6}">
      <dgm:prSet/>
      <dgm:spPr/>
      <dgm:t>
        <a:bodyPr/>
        <a:lstStyle/>
        <a:p>
          <a:endParaRPr lang="en-GB"/>
        </a:p>
      </dgm:t>
    </dgm:pt>
    <dgm:pt modelId="{815618D6-6F44-4B19-A48A-D908B9DA3D64}">
      <dgm:prSet/>
      <dgm:spPr/>
      <dgm:t>
        <a:bodyPr/>
        <a:lstStyle/>
        <a:p>
          <a:r>
            <a:rPr lang="en-US"/>
            <a:t>Commentary Writing Days Monthly</a:t>
          </a:r>
        </a:p>
      </dgm:t>
    </dgm:pt>
    <dgm:pt modelId="{08D104FD-A98E-4BF4-9665-0ADE7A286B02}" type="parTrans" cxnId="{E4C0A5F5-336A-4E53-8C2B-5D616DF4C2F6}">
      <dgm:prSet/>
      <dgm:spPr/>
      <dgm:t>
        <a:bodyPr/>
        <a:lstStyle/>
        <a:p>
          <a:endParaRPr lang="en-US"/>
        </a:p>
      </dgm:t>
    </dgm:pt>
    <dgm:pt modelId="{DEF7D560-F483-484D-9BB9-4C87D75E3318}" type="sibTrans" cxnId="{E4C0A5F5-336A-4E53-8C2B-5D616DF4C2F6}">
      <dgm:prSet/>
      <dgm:spPr/>
      <dgm:t>
        <a:bodyPr/>
        <a:lstStyle/>
        <a:p>
          <a:endParaRPr lang="en-US"/>
        </a:p>
      </dgm:t>
    </dgm:pt>
    <dgm:pt modelId="{EA62E6F6-3AC6-40D3-9E01-8C5F474A0AAC}">
      <dgm:prSet/>
      <dgm:spPr/>
      <dgm:t>
        <a:bodyPr/>
        <a:lstStyle/>
        <a:p>
          <a:r>
            <a:rPr lang="en-US"/>
            <a:t>Bi monthly telecon option</a:t>
          </a:r>
        </a:p>
      </dgm:t>
    </dgm:pt>
    <dgm:pt modelId="{70F6101B-9449-400A-BBD0-883B40247A12}" type="parTrans" cxnId="{36EFCD68-E9AF-4CD3-82DF-6606060439FA}">
      <dgm:prSet/>
      <dgm:spPr/>
      <dgm:t>
        <a:bodyPr/>
        <a:lstStyle/>
        <a:p>
          <a:endParaRPr lang="en-US"/>
        </a:p>
      </dgm:t>
    </dgm:pt>
    <dgm:pt modelId="{E3C155A0-7CBB-4134-85B5-9A868ACA4CCC}" type="sibTrans" cxnId="{36EFCD68-E9AF-4CD3-82DF-6606060439FA}">
      <dgm:prSet/>
      <dgm:spPr/>
      <dgm:t>
        <a:bodyPr/>
        <a:lstStyle/>
        <a:p>
          <a:endParaRPr lang="en-US"/>
        </a:p>
      </dgm:t>
    </dgm:pt>
    <dgm:pt modelId="{9A86AACC-AA0A-4387-8E61-B41A0F63CD95}" type="pres">
      <dgm:prSet presAssocID="{1C3C7AF0-15E8-4B71-9C8D-D0FC0901280A}" presName="Name0" presStyleCnt="0">
        <dgm:presLayoutVars>
          <dgm:dir/>
          <dgm:animLvl val="lvl"/>
          <dgm:resizeHandles val="exact"/>
        </dgm:presLayoutVars>
      </dgm:prSet>
      <dgm:spPr/>
    </dgm:pt>
    <dgm:pt modelId="{93D16D28-D8BA-410A-943F-736714993B54}" type="pres">
      <dgm:prSet presAssocID="{3CFF7DB0-89FB-4AE9-9872-15EB4829B057}" presName="boxAndChildren" presStyleCnt="0"/>
      <dgm:spPr/>
    </dgm:pt>
    <dgm:pt modelId="{BBCC0152-3F23-4C13-BD4F-7785902C3467}" type="pres">
      <dgm:prSet presAssocID="{3CFF7DB0-89FB-4AE9-9872-15EB4829B057}" presName="parentTextBox" presStyleLbl="node1" presStyleIdx="0" presStyleCnt="4"/>
      <dgm:spPr/>
    </dgm:pt>
    <dgm:pt modelId="{D97335E1-21B6-4306-84F8-E4469E3A7C0A}" type="pres">
      <dgm:prSet presAssocID="{3CFF7DB0-89FB-4AE9-9872-15EB4829B057}" presName="entireBox" presStyleLbl="node1" presStyleIdx="0" presStyleCnt="4"/>
      <dgm:spPr/>
    </dgm:pt>
    <dgm:pt modelId="{E751C915-DC2B-4C7B-B9ED-904981A112F3}" type="pres">
      <dgm:prSet presAssocID="{3CFF7DB0-89FB-4AE9-9872-15EB4829B057}" presName="descendantBox" presStyleCnt="0"/>
      <dgm:spPr/>
    </dgm:pt>
    <dgm:pt modelId="{81D76E10-866F-45E6-BB5E-2AD220364007}" type="pres">
      <dgm:prSet presAssocID="{3E7FEED3-9D45-4F3F-8997-BDD4B51960E8}" presName="childTextBox" presStyleLbl="fgAccFollowNode1" presStyleIdx="0" presStyleCnt="18">
        <dgm:presLayoutVars>
          <dgm:bulletEnabled val="1"/>
        </dgm:presLayoutVars>
      </dgm:prSet>
      <dgm:spPr/>
    </dgm:pt>
    <dgm:pt modelId="{B88AB5D4-EB61-4280-9E66-CCBAF8E24150}" type="pres">
      <dgm:prSet presAssocID="{2E276883-8D74-4DC9-8CAC-F8D051C2BD81}" presName="childTextBox" presStyleLbl="fgAccFollowNode1" presStyleIdx="1" presStyleCnt="18">
        <dgm:presLayoutVars>
          <dgm:bulletEnabled val="1"/>
        </dgm:presLayoutVars>
      </dgm:prSet>
      <dgm:spPr/>
    </dgm:pt>
    <dgm:pt modelId="{C4D4A149-EBA1-4F2B-9AB7-A3FFB6E03D28}" type="pres">
      <dgm:prSet presAssocID="{4921909C-4EA4-4278-8DEE-1AC6CC45F3B8}" presName="childTextBox" presStyleLbl="fgAccFollowNode1" presStyleIdx="2" presStyleCnt="18">
        <dgm:presLayoutVars>
          <dgm:bulletEnabled val="1"/>
        </dgm:presLayoutVars>
      </dgm:prSet>
      <dgm:spPr/>
    </dgm:pt>
    <dgm:pt modelId="{3EE204E0-789C-4C09-9D2B-68E6A034CAD5}" type="pres">
      <dgm:prSet presAssocID="{E1B06D0C-0CC6-4141-AF9A-AA44F671CB1C}" presName="childTextBox" presStyleLbl="fgAccFollowNode1" presStyleIdx="3" presStyleCnt="18">
        <dgm:presLayoutVars>
          <dgm:bulletEnabled val="1"/>
        </dgm:presLayoutVars>
      </dgm:prSet>
      <dgm:spPr/>
    </dgm:pt>
    <dgm:pt modelId="{10277471-D013-49DD-8CCA-FB400E031D05}" type="pres">
      <dgm:prSet presAssocID="{FD4B32AB-1A64-48DC-8944-57735EBE08B0}" presName="sp" presStyleCnt="0"/>
      <dgm:spPr/>
    </dgm:pt>
    <dgm:pt modelId="{5B430E3D-BFFC-4763-8984-B6E670D176C1}" type="pres">
      <dgm:prSet presAssocID="{18A3071B-808A-4CBF-9083-DE1032D830E2}" presName="arrowAndChildren" presStyleCnt="0"/>
      <dgm:spPr/>
    </dgm:pt>
    <dgm:pt modelId="{19E61348-503A-4AC0-A889-74BC5634E2C7}" type="pres">
      <dgm:prSet presAssocID="{18A3071B-808A-4CBF-9083-DE1032D830E2}" presName="parentTextArrow" presStyleLbl="node1" presStyleIdx="0" presStyleCnt="4"/>
      <dgm:spPr/>
    </dgm:pt>
    <dgm:pt modelId="{CE6E03E6-A0B3-4073-8328-099473547775}" type="pres">
      <dgm:prSet presAssocID="{18A3071B-808A-4CBF-9083-DE1032D830E2}" presName="arrow" presStyleLbl="node1" presStyleIdx="1" presStyleCnt="4"/>
      <dgm:spPr/>
    </dgm:pt>
    <dgm:pt modelId="{A70FB659-22B1-48AA-ADB8-2BEE63A4B468}" type="pres">
      <dgm:prSet presAssocID="{18A3071B-808A-4CBF-9083-DE1032D830E2}" presName="descendantArrow" presStyleCnt="0"/>
      <dgm:spPr/>
    </dgm:pt>
    <dgm:pt modelId="{96C95B21-BEA5-4540-A7A8-17E062FE839E}" type="pres">
      <dgm:prSet presAssocID="{1E16CB95-B81E-4F5A-9CCC-BA8E93623B76}" presName="childTextArrow" presStyleLbl="fgAccFollowNode1" presStyleIdx="4" presStyleCnt="18">
        <dgm:presLayoutVars>
          <dgm:bulletEnabled val="1"/>
        </dgm:presLayoutVars>
      </dgm:prSet>
      <dgm:spPr/>
    </dgm:pt>
    <dgm:pt modelId="{06B5E4B0-1F56-4FBC-B279-B1AAC641F5C0}" type="pres">
      <dgm:prSet presAssocID="{C3304514-523E-405F-B655-1DA5E4BC055D}" presName="childTextArrow" presStyleLbl="fgAccFollowNode1" presStyleIdx="5" presStyleCnt="18">
        <dgm:presLayoutVars>
          <dgm:bulletEnabled val="1"/>
        </dgm:presLayoutVars>
      </dgm:prSet>
      <dgm:spPr/>
    </dgm:pt>
    <dgm:pt modelId="{59332420-A50E-4840-BFA1-24FD765B34A1}" type="pres">
      <dgm:prSet presAssocID="{EA62E6F6-3AC6-40D3-9E01-8C5F474A0AAC}" presName="childTextArrow" presStyleLbl="fgAccFollowNode1" presStyleIdx="6" presStyleCnt="18">
        <dgm:presLayoutVars>
          <dgm:bulletEnabled val="1"/>
        </dgm:presLayoutVars>
      </dgm:prSet>
      <dgm:spPr/>
    </dgm:pt>
    <dgm:pt modelId="{1ECFDE16-4902-48BC-AF1C-8D5C947A9272}" type="pres">
      <dgm:prSet presAssocID="{E471BAF5-867F-4B56-A5B3-61C315C812A1}" presName="sp" presStyleCnt="0"/>
      <dgm:spPr/>
    </dgm:pt>
    <dgm:pt modelId="{2703264A-A46C-45CB-A72C-D8305992CB1D}" type="pres">
      <dgm:prSet presAssocID="{F62FF39C-4FE6-4C97-8332-95358994ED16}" presName="arrowAndChildren" presStyleCnt="0"/>
      <dgm:spPr/>
    </dgm:pt>
    <dgm:pt modelId="{996D9F8C-6AC2-4F27-872F-3E5BBD9C6910}" type="pres">
      <dgm:prSet presAssocID="{F62FF39C-4FE6-4C97-8332-95358994ED16}" presName="parentTextArrow" presStyleLbl="node1" presStyleIdx="1" presStyleCnt="4"/>
      <dgm:spPr/>
    </dgm:pt>
    <dgm:pt modelId="{F509F959-1575-4BBB-9005-B0446D206925}" type="pres">
      <dgm:prSet presAssocID="{F62FF39C-4FE6-4C97-8332-95358994ED16}" presName="arrow" presStyleLbl="node1" presStyleIdx="2" presStyleCnt="4"/>
      <dgm:spPr/>
    </dgm:pt>
    <dgm:pt modelId="{26A7315B-2BCB-4DF5-830F-2B63BA5EB498}" type="pres">
      <dgm:prSet presAssocID="{F62FF39C-4FE6-4C97-8332-95358994ED16}" presName="descendantArrow" presStyleCnt="0"/>
      <dgm:spPr/>
    </dgm:pt>
    <dgm:pt modelId="{A91A7810-0C0E-44F0-A4AB-550BC007E8C3}" type="pres">
      <dgm:prSet presAssocID="{296B2990-A5B9-400B-BA9F-5DABD9B7BE07}" presName="childTextArrow" presStyleLbl="fgAccFollowNode1" presStyleIdx="7" presStyleCnt="18">
        <dgm:presLayoutVars>
          <dgm:bulletEnabled val="1"/>
        </dgm:presLayoutVars>
      </dgm:prSet>
      <dgm:spPr/>
    </dgm:pt>
    <dgm:pt modelId="{1D41E06D-B401-45B6-9465-F276E7CAC597}" type="pres">
      <dgm:prSet presAssocID="{D29F2268-59C1-4B4A-AFF6-5C962FA5723E}" presName="childTextArrow" presStyleLbl="fgAccFollowNode1" presStyleIdx="8" presStyleCnt="18">
        <dgm:presLayoutVars>
          <dgm:bulletEnabled val="1"/>
        </dgm:presLayoutVars>
      </dgm:prSet>
      <dgm:spPr/>
    </dgm:pt>
    <dgm:pt modelId="{7472121A-A883-41BD-AB7C-B50E559FB349}" type="pres">
      <dgm:prSet presAssocID="{E937B695-F575-4C14-8D8F-D5E4F73789B5}" presName="childTextArrow" presStyleLbl="fgAccFollowNode1" presStyleIdx="9" presStyleCnt="18">
        <dgm:presLayoutVars>
          <dgm:bulletEnabled val="1"/>
        </dgm:presLayoutVars>
      </dgm:prSet>
      <dgm:spPr/>
    </dgm:pt>
    <dgm:pt modelId="{7B29CE3E-BBE6-4B49-A0FC-6421C8927087}" type="pres">
      <dgm:prSet presAssocID="{8020ED75-983A-4516-BB51-EA1AE4728383}" presName="sp" presStyleCnt="0"/>
      <dgm:spPr/>
    </dgm:pt>
    <dgm:pt modelId="{70179FE2-67AB-4183-94BB-9C588D342009}" type="pres">
      <dgm:prSet presAssocID="{52448FCC-1DCA-45FD-BCE7-B4B98DB3B523}" presName="arrowAndChildren" presStyleCnt="0"/>
      <dgm:spPr/>
    </dgm:pt>
    <dgm:pt modelId="{CF516EC6-5C7A-448D-BBEB-E4DECBF58915}" type="pres">
      <dgm:prSet presAssocID="{52448FCC-1DCA-45FD-BCE7-B4B98DB3B523}" presName="parentTextArrow" presStyleLbl="node1" presStyleIdx="2" presStyleCnt="4"/>
      <dgm:spPr/>
    </dgm:pt>
    <dgm:pt modelId="{E6A5D35C-F30A-4CAD-8819-8B89D4901017}" type="pres">
      <dgm:prSet presAssocID="{52448FCC-1DCA-45FD-BCE7-B4B98DB3B523}" presName="arrow" presStyleLbl="node1" presStyleIdx="3" presStyleCnt="4" custLinFactNeighborX="-1542" custLinFactNeighborY="-25853"/>
      <dgm:spPr/>
    </dgm:pt>
    <dgm:pt modelId="{20662B7C-3D81-421F-AC20-88E4139D6548}" type="pres">
      <dgm:prSet presAssocID="{52448FCC-1DCA-45FD-BCE7-B4B98DB3B523}" presName="descendantArrow" presStyleCnt="0"/>
      <dgm:spPr/>
    </dgm:pt>
    <dgm:pt modelId="{222166A9-7312-4163-996F-CF16A7233E67}" type="pres">
      <dgm:prSet presAssocID="{01F1BCCA-C2DA-447D-B4CF-B1955483273E}" presName="childTextArrow" presStyleLbl="fgAccFollowNode1" presStyleIdx="10" presStyleCnt="18">
        <dgm:presLayoutVars>
          <dgm:bulletEnabled val="1"/>
        </dgm:presLayoutVars>
      </dgm:prSet>
      <dgm:spPr/>
    </dgm:pt>
    <dgm:pt modelId="{F47080EB-85C4-458D-A0EC-C2EA5F2688DC}" type="pres">
      <dgm:prSet presAssocID="{8401DE0D-5EA1-4237-81CD-0516B7DB5E27}" presName="childTextArrow" presStyleLbl="fgAccFollowNode1" presStyleIdx="11" presStyleCnt="18">
        <dgm:presLayoutVars>
          <dgm:bulletEnabled val="1"/>
        </dgm:presLayoutVars>
      </dgm:prSet>
      <dgm:spPr/>
    </dgm:pt>
    <dgm:pt modelId="{D1C04401-9106-4D0A-99A0-9DA9D66EF65B}" type="pres">
      <dgm:prSet presAssocID="{2C6827E7-557D-4C17-9B60-9616D177966D}" presName="childTextArrow" presStyleLbl="fgAccFollowNode1" presStyleIdx="12" presStyleCnt="18">
        <dgm:presLayoutVars>
          <dgm:bulletEnabled val="1"/>
        </dgm:presLayoutVars>
      </dgm:prSet>
      <dgm:spPr/>
    </dgm:pt>
    <dgm:pt modelId="{925E66EC-FCB3-486B-B115-7983AC4CD63C}" type="pres">
      <dgm:prSet presAssocID="{2C7E3B03-1B37-449D-9CED-359408FA14DC}" presName="childTextArrow" presStyleLbl="fgAccFollowNode1" presStyleIdx="13" presStyleCnt="18">
        <dgm:presLayoutVars>
          <dgm:bulletEnabled val="1"/>
        </dgm:presLayoutVars>
      </dgm:prSet>
      <dgm:spPr/>
    </dgm:pt>
    <dgm:pt modelId="{51CC5ACD-8F3A-4826-8820-DB80E086C459}" type="pres">
      <dgm:prSet presAssocID="{E1180198-9C1E-4689-9A10-1E8A03D031D5}" presName="childTextArrow" presStyleLbl="fgAccFollowNode1" presStyleIdx="14" presStyleCnt="18">
        <dgm:presLayoutVars>
          <dgm:bulletEnabled val="1"/>
        </dgm:presLayoutVars>
      </dgm:prSet>
      <dgm:spPr/>
    </dgm:pt>
    <dgm:pt modelId="{80A0D66D-5D92-4CE8-B2FD-C9DD619B32F0}" type="pres">
      <dgm:prSet presAssocID="{4D7EF496-8812-4976-BAF7-AE02940B0E93}" presName="childTextArrow" presStyleLbl="fgAccFollowNode1" presStyleIdx="15" presStyleCnt="18">
        <dgm:presLayoutVars>
          <dgm:bulletEnabled val="1"/>
        </dgm:presLayoutVars>
      </dgm:prSet>
      <dgm:spPr/>
    </dgm:pt>
    <dgm:pt modelId="{5B61662E-5721-4080-8B7C-02397B5C899D}" type="pres">
      <dgm:prSet presAssocID="{9D0B4A05-3B31-4120-8A6D-F06520C88F09}" presName="childTextArrow" presStyleLbl="fgAccFollowNode1" presStyleIdx="16" presStyleCnt="18">
        <dgm:presLayoutVars>
          <dgm:bulletEnabled val="1"/>
        </dgm:presLayoutVars>
      </dgm:prSet>
      <dgm:spPr/>
    </dgm:pt>
    <dgm:pt modelId="{BD3FCBAC-1BBC-44F0-AFFF-E6E03E017355}" type="pres">
      <dgm:prSet presAssocID="{815618D6-6F44-4B19-A48A-D908B9DA3D64}" presName="childTextArrow" presStyleLbl="fgAccFollowNode1" presStyleIdx="17" presStyleCnt="18">
        <dgm:presLayoutVars>
          <dgm:bulletEnabled val="1"/>
        </dgm:presLayoutVars>
      </dgm:prSet>
      <dgm:spPr/>
    </dgm:pt>
  </dgm:ptLst>
  <dgm:cxnLst>
    <dgm:cxn modelId="{ADCAB000-925C-4FDB-9560-35C8950974BC}" type="presOf" srcId="{1E16CB95-B81E-4F5A-9CCC-BA8E93623B76}" destId="{96C95B21-BEA5-4540-A7A8-17E062FE839E}" srcOrd="0" destOrd="0" presId="urn:microsoft.com/office/officeart/2005/8/layout/process4"/>
    <dgm:cxn modelId="{BD8C0F01-0772-4053-9FAE-5359AB33D702}" srcId="{52448FCC-1DCA-45FD-BCE7-B4B98DB3B523}" destId="{8401DE0D-5EA1-4237-81CD-0516B7DB5E27}" srcOrd="1" destOrd="0" parTransId="{F7A1379B-2427-4E2E-928E-ECD403CDBD4F}" sibTransId="{1C9E9E0E-532A-4408-ACE5-8E3F42504AA9}"/>
    <dgm:cxn modelId="{E10C8602-7027-4230-8EC8-77C5015C39C1}" srcId="{F62FF39C-4FE6-4C97-8332-95358994ED16}" destId="{D29F2268-59C1-4B4A-AFF6-5C962FA5723E}" srcOrd="1" destOrd="0" parTransId="{F4AB8568-BA32-4BA2-A003-DDF70FC75AB2}" sibTransId="{7DBE7679-E773-41F8-B246-B66E2D709F3F}"/>
    <dgm:cxn modelId="{B002AB12-06BF-4B95-AC99-05443218CFE8}" type="presOf" srcId="{F62FF39C-4FE6-4C97-8332-95358994ED16}" destId="{996D9F8C-6AC2-4F27-872F-3E5BBD9C6910}" srcOrd="0" destOrd="0" presId="urn:microsoft.com/office/officeart/2005/8/layout/process4"/>
    <dgm:cxn modelId="{4C3E2215-8A8A-4BAF-B49A-107C54DFF19B}" type="presOf" srcId="{3CFF7DB0-89FB-4AE9-9872-15EB4829B057}" destId="{BBCC0152-3F23-4C13-BD4F-7785902C3467}" srcOrd="0" destOrd="0" presId="urn:microsoft.com/office/officeart/2005/8/layout/process4"/>
    <dgm:cxn modelId="{DE6CE81C-BA4A-4F2A-ABB7-5ECE8512190F}" type="presOf" srcId="{8401DE0D-5EA1-4237-81CD-0516B7DB5E27}" destId="{F47080EB-85C4-458D-A0EC-C2EA5F2688DC}" srcOrd="0" destOrd="0" presId="urn:microsoft.com/office/officeart/2005/8/layout/process4"/>
    <dgm:cxn modelId="{2323561D-E7EB-4D7F-A3FA-EAC1101AFA0B}" type="presOf" srcId="{3E7FEED3-9D45-4F3F-8997-BDD4B51960E8}" destId="{81D76E10-866F-45E6-BB5E-2AD220364007}" srcOrd="0" destOrd="0" presId="urn:microsoft.com/office/officeart/2005/8/layout/process4"/>
    <dgm:cxn modelId="{92EDC61F-2F8B-4E81-9FD8-3CBA067786F3}" type="presOf" srcId="{52448FCC-1DCA-45FD-BCE7-B4B98DB3B523}" destId="{E6A5D35C-F30A-4CAD-8819-8B89D4901017}" srcOrd="1" destOrd="0" presId="urn:microsoft.com/office/officeart/2005/8/layout/process4"/>
    <dgm:cxn modelId="{44232324-880D-4F3D-B73B-15311C2E58B2}" srcId="{F62FF39C-4FE6-4C97-8332-95358994ED16}" destId="{E937B695-F575-4C14-8D8F-D5E4F73789B5}" srcOrd="2" destOrd="0" parTransId="{A9089524-DEFF-4094-8F97-CE61E808D190}" sibTransId="{7B20F0FD-D661-4C6A-900C-2399053DC97B}"/>
    <dgm:cxn modelId="{12D41D2A-1625-4AE1-B103-7D6EE0B0396E}" type="presOf" srcId="{18A3071B-808A-4CBF-9083-DE1032D830E2}" destId="{19E61348-503A-4AC0-A889-74BC5634E2C7}" srcOrd="0" destOrd="0" presId="urn:microsoft.com/office/officeart/2005/8/layout/process4"/>
    <dgm:cxn modelId="{EAEC742D-B872-420B-880C-835C1CF8EE42}" type="presOf" srcId="{2C7E3B03-1B37-449D-9CED-359408FA14DC}" destId="{925E66EC-FCB3-486B-B115-7983AC4CD63C}" srcOrd="0" destOrd="0" presId="urn:microsoft.com/office/officeart/2005/8/layout/process4"/>
    <dgm:cxn modelId="{94278234-3313-42BE-8ECA-BBD8116C2AFE}" srcId="{1C3C7AF0-15E8-4B71-9C8D-D0FC0901280A}" destId="{18A3071B-808A-4CBF-9083-DE1032D830E2}" srcOrd="2" destOrd="0" parTransId="{5681854F-841E-41A5-A059-35FE95BE1A8B}" sibTransId="{FD4B32AB-1A64-48DC-8944-57735EBE08B0}"/>
    <dgm:cxn modelId="{8AB93C36-6F3F-4D2F-963F-FD6BD87AB9F8}" srcId="{1C3C7AF0-15E8-4B71-9C8D-D0FC0901280A}" destId="{52448FCC-1DCA-45FD-BCE7-B4B98DB3B523}" srcOrd="0" destOrd="0" parTransId="{2FD8651D-F197-4097-9DEA-BBADBA239499}" sibTransId="{8020ED75-983A-4516-BB51-EA1AE4728383}"/>
    <dgm:cxn modelId="{36EFCD68-E9AF-4CD3-82DF-6606060439FA}" srcId="{18A3071B-808A-4CBF-9083-DE1032D830E2}" destId="{EA62E6F6-3AC6-40D3-9E01-8C5F474A0AAC}" srcOrd="2" destOrd="0" parTransId="{70F6101B-9449-400A-BBD0-883B40247A12}" sibTransId="{E3C155A0-7CBB-4134-85B5-9A868ACA4CCC}"/>
    <dgm:cxn modelId="{806C064B-B37E-48E9-8101-31EA0B36C4A8}" type="presOf" srcId="{52448FCC-1DCA-45FD-BCE7-B4B98DB3B523}" destId="{CF516EC6-5C7A-448D-BBEB-E4DECBF58915}" srcOrd="0" destOrd="0" presId="urn:microsoft.com/office/officeart/2005/8/layout/process4"/>
    <dgm:cxn modelId="{2B6A5E6F-748C-4DD6-A864-CB8CF414F8FE}" srcId="{F62FF39C-4FE6-4C97-8332-95358994ED16}" destId="{296B2990-A5B9-400B-BA9F-5DABD9B7BE07}" srcOrd="0" destOrd="0" parTransId="{4FD916AC-2869-43B3-A57C-4019B4E69CAA}" sibTransId="{C6854A05-7DF2-4275-80A8-C3957CE0460D}"/>
    <dgm:cxn modelId="{C3D0A64F-07A9-4EAE-8EDF-101454728156}" srcId="{1C3C7AF0-15E8-4B71-9C8D-D0FC0901280A}" destId="{3CFF7DB0-89FB-4AE9-9872-15EB4829B057}" srcOrd="3" destOrd="0" parTransId="{94A2816F-27E8-4B17-A240-9088C2F21B97}" sibTransId="{5EC0798E-5479-4A1A-B74A-E75F722E0147}"/>
    <dgm:cxn modelId="{8F7C6B50-01EC-4612-8276-72602481DDE6}" type="presOf" srcId="{18A3071B-808A-4CBF-9083-DE1032D830E2}" destId="{CE6E03E6-A0B3-4073-8328-099473547775}" srcOrd="1" destOrd="0" presId="urn:microsoft.com/office/officeart/2005/8/layout/process4"/>
    <dgm:cxn modelId="{ABC38D59-7EB6-4B9E-92EC-824024AC53C7}" type="presOf" srcId="{01F1BCCA-C2DA-447D-B4CF-B1955483273E}" destId="{222166A9-7312-4163-996F-CF16A7233E67}" srcOrd="0" destOrd="0" presId="urn:microsoft.com/office/officeart/2005/8/layout/process4"/>
    <dgm:cxn modelId="{1BACFE85-0875-4C5F-BC27-21CCDD19690B}" type="presOf" srcId="{4921909C-4EA4-4278-8DEE-1AC6CC45F3B8}" destId="{C4D4A149-EBA1-4F2B-9AB7-A3FFB6E03D28}" srcOrd="0" destOrd="0" presId="urn:microsoft.com/office/officeart/2005/8/layout/process4"/>
    <dgm:cxn modelId="{4704B68A-2B90-4CB0-894F-3CBE8FB9E1A3}" srcId="{3CFF7DB0-89FB-4AE9-9872-15EB4829B057}" destId="{3E7FEED3-9D45-4F3F-8997-BDD4B51960E8}" srcOrd="0" destOrd="0" parTransId="{58C552A5-DEDD-436B-9D16-21F8C3534152}" sibTransId="{F8F05271-A131-43B8-A4B0-A77782FC3827}"/>
    <dgm:cxn modelId="{6D959896-135F-4D4D-ADCB-00B9D15A0516}" srcId="{52448FCC-1DCA-45FD-BCE7-B4B98DB3B523}" destId="{2C6827E7-557D-4C17-9B60-9616D177966D}" srcOrd="2" destOrd="0" parTransId="{EEA635BA-DEFC-4620-B529-62598CF455A3}" sibTransId="{242800F7-9502-4D19-8F6F-5563C55AB358}"/>
    <dgm:cxn modelId="{CEE89F98-A05D-47CF-8AAA-F507A90DCD4F}" srcId="{18A3071B-808A-4CBF-9083-DE1032D830E2}" destId="{1E16CB95-B81E-4F5A-9CCC-BA8E93623B76}" srcOrd="0" destOrd="0" parTransId="{A3CE7A20-C997-4E0A-90D1-687CC5914AF5}" sibTransId="{ACCFCC22-619E-42C2-B03D-2D879C6E896C}"/>
    <dgm:cxn modelId="{163C9B9D-9C61-4F7A-B85C-8F648C3415E8}" type="presOf" srcId="{F62FF39C-4FE6-4C97-8332-95358994ED16}" destId="{F509F959-1575-4BBB-9005-B0446D206925}" srcOrd="1" destOrd="0" presId="urn:microsoft.com/office/officeart/2005/8/layout/process4"/>
    <dgm:cxn modelId="{132414A0-866E-40C2-AF8B-0ACD92C5763F}" type="presOf" srcId="{E1B06D0C-0CC6-4141-AF9A-AA44F671CB1C}" destId="{3EE204E0-789C-4C09-9D2B-68E6A034CAD5}" srcOrd="0" destOrd="0" presId="urn:microsoft.com/office/officeart/2005/8/layout/process4"/>
    <dgm:cxn modelId="{8B5BC0A0-336B-4761-8296-BC444D4D5689}" type="presOf" srcId="{E1180198-9C1E-4689-9A10-1E8A03D031D5}" destId="{51CC5ACD-8F3A-4826-8820-DB80E086C459}" srcOrd="0" destOrd="0" presId="urn:microsoft.com/office/officeart/2005/8/layout/process4"/>
    <dgm:cxn modelId="{7AEACAA5-4238-429F-BB57-D15D5754362C}" type="presOf" srcId="{3CFF7DB0-89FB-4AE9-9872-15EB4829B057}" destId="{D97335E1-21B6-4306-84F8-E4469E3A7C0A}" srcOrd="1" destOrd="0" presId="urn:microsoft.com/office/officeart/2005/8/layout/process4"/>
    <dgm:cxn modelId="{DEC94AA8-81CE-4F24-8206-D74D5335F2AE}" type="presOf" srcId="{2C6827E7-557D-4C17-9B60-9616D177966D}" destId="{D1C04401-9106-4D0A-99A0-9DA9D66EF65B}" srcOrd="0" destOrd="0" presId="urn:microsoft.com/office/officeart/2005/8/layout/process4"/>
    <dgm:cxn modelId="{97F268A9-6F7D-4824-949D-14793DA6602C}" srcId="{3CFF7DB0-89FB-4AE9-9872-15EB4829B057}" destId="{2E276883-8D74-4DC9-8CAC-F8D051C2BD81}" srcOrd="1" destOrd="0" parTransId="{3E077000-5466-4E19-BD97-D7B0210528FD}" sibTransId="{786FDE69-D8EE-4480-8B57-E15B428C3641}"/>
    <dgm:cxn modelId="{C9015BAA-7611-4BF5-9F10-65B52F143E3E}" type="presOf" srcId="{EA62E6F6-3AC6-40D3-9E01-8C5F474A0AAC}" destId="{59332420-A50E-4840-BFA1-24FD765B34A1}" srcOrd="0" destOrd="0" presId="urn:microsoft.com/office/officeart/2005/8/layout/process4"/>
    <dgm:cxn modelId="{51AE44AB-4EA0-4509-A23D-FC378A6B21F8}" type="presOf" srcId="{9D0B4A05-3B31-4120-8A6D-F06520C88F09}" destId="{5B61662E-5721-4080-8B7C-02397B5C899D}" srcOrd="0" destOrd="0" presId="urn:microsoft.com/office/officeart/2005/8/layout/process4"/>
    <dgm:cxn modelId="{12E4A8AE-8CA6-43FA-8BF0-DD68AEF4A4EA}" srcId="{52448FCC-1DCA-45FD-BCE7-B4B98DB3B523}" destId="{01F1BCCA-C2DA-447D-B4CF-B1955483273E}" srcOrd="0" destOrd="0" parTransId="{78368647-9C3B-4A82-B377-8197D54E64C7}" sibTransId="{ADB5CA71-3851-4023-9CCB-E2478BCCF611}"/>
    <dgm:cxn modelId="{5C028AB5-98A1-44F1-B5AA-5E903D9B31D5}" type="presOf" srcId="{296B2990-A5B9-400B-BA9F-5DABD9B7BE07}" destId="{A91A7810-0C0E-44F0-A4AB-550BC007E8C3}" srcOrd="0" destOrd="0" presId="urn:microsoft.com/office/officeart/2005/8/layout/process4"/>
    <dgm:cxn modelId="{79FCD2BD-C461-4F0E-ABCA-2A82BA7B9786}" type="presOf" srcId="{4D7EF496-8812-4976-BAF7-AE02940B0E93}" destId="{80A0D66D-5D92-4CE8-B2FD-C9DD619B32F0}" srcOrd="0" destOrd="0" presId="urn:microsoft.com/office/officeart/2005/8/layout/process4"/>
    <dgm:cxn modelId="{6DF81ABE-514F-494E-A694-6D7F410FB452}" type="presOf" srcId="{E937B695-F575-4C14-8D8F-D5E4F73789B5}" destId="{7472121A-A883-41BD-AB7C-B50E559FB349}" srcOrd="0" destOrd="0" presId="urn:microsoft.com/office/officeart/2005/8/layout/process4"/>
    <dgm:cxn modelId="{3BA651C1-BABF-4C25-ABBA-A18245BB6A4F}" srcId="{52448FCC-1DCA-45FD-BCE7-B4B98DB3B523}" destId="{2C7E3B03-1B37-449D-9CED-359408FA14DC}" srcOrd="3" destOrd="0" parTransId="{404CF944-2DDC-42DF-B421-146763BF6A9C}" sibTransId="{0339D072-4933-4E06-8BA9-84517B8EA7F6}"/>
    <dgm:cxn modelId="{6B1765C2-5425-430C-934B-2114B2573C71}" srcId="{3CFF7DB0-89FB-4AE9-9872-15EB4829B057}" destId="{4921909C-4EA4-4278-8DEE-1AC6CC45F3B8}" srcOrd="2" destOrd="0" parTransId="{C9331C0A-BEC5-4FC4-B4DF-9ED1C93ED8BF}" sibTransId="{EBF5D158-C396-4977-BCA7-A3EF26DE7600}"/>
    <dgm:cxn modelId="{B01FC2C8-C9A4-44BE-8433-4B5165E6BBB8}" srcId="{52448FCC-1DCA-45FD-BCE7-B4B98DB3B523}" destId="{9D0B4A05-3B31-4120-8A6D-F06520C88F09}" srcOrd="6" destOrd="0" parTransId="{BE600362-2640-4BC1-A267-D1684572916D}" sibTransId="{439E8C02-EF91-4A45-9CD9-3A96D28571C8}"/>
    <dgm:cxn modelId="{4BCB6EC9-BD07-4048-9CBB-3BD148729C00}" srcId="{52448FCC-1DCA-45FD-BCE7-B4B98DB3B523}" destId="{E1180198-9C1E-4689-9A10-1E8A03D031D5}" srcOrd="4" destOrd="0" parTransId="{7178B3EE-CDEB-4595-8DE0-FC069B8343AD}" sibTransId="{3462F10F-07F5-4B91-BB72-B1D57D94CD91}"/>
    <dgm:cxn modelId="{371382DD-42C0-4E2F-A6C1-B85C3E721156}" type="presOf" srcId="{1C3C7AF0-15E8-4B71-9C8D-D0FC0901280A}" destId="{9A86AACC-AA0A-4387-8E61-B41A0F63CD95}" srcOrd="0" destOrd="0" presId="urn:microsoft.com/office/officeart/2005/8/layout/process4"/>
    <dgm:cxn modelId="{8BF4CBDE-C2E2-467B-AA41-91293E5D163B}" type="presOf" srcId="{815618D6-6F44-4B19-A48A-D908B9DA3D64}" destId="{BD3FCBAC-1BBC-44F0-AFFF-E6E03E017355}" srcOrd="0" destOrd="0" presId="urn:microsoft.com/office/officeart/2005/8/layout/process4"/>
    <dgm:cxn modelId="{643ABDDF-AE65-42AC-AEF1-6359BA11DB82}" srcId="{1C3C7AF0-15E8-4B71-9C8D-D0FC0901280A}" destId="{F62FF39C-4FE6-4C97-8332-95358994ED16}" srcOrd="1" destOrd="0" parTransId="{65D48267-3060-44F2-9D7C-0870B0CB2411}" sibTransId="{E471BAF5-867F-4B56-A5B3-61C315C812A1}"/>
    <dgm:cxn modelId="{7ABF81E6-E3B6-47AE-BC00-6B024D82A4B6}" srcId="{3CFF7DB0-89FB-4AE9-9872-15EB4829B057}" destId="{E1B06D0C-0CC6-4141-AF9A-AA44F671CB1C}" srcOrd="3" destOrd="0" parTransId="{BD700128-7D33-4222-B0F1-97CF573EF691}" sibTransId="{400C6B86-4C47-4DDD-955A-D7110D294A8F}"/>
    <dgm:cxn modelId="{BC2C2EE9-6E61-4FFC-B986-8BC3EF5E110C}" type="presOf" srcId="{2E276883-8D74-4DC9-8CAC-F8D051C2BD81}" destId="{B88AB5D4-EB61-4280-9E66-CCBAF8E24150}" srcOrd="0" destOrd="0" presId="urn:microsoft.com/office/officeart/2005/8/layout/process4"/>
    <dgm:cxn modelId="{322690EA-8919-4107-8624-4AB0B77334A4}" type="presOf" srcId="{D29F2268-59C1-4B4A-AFF6-5C962FA5723E}" destId="{1D41E06D-B401-45B6-9465-F276E7CAC597}" srcOrd="0" destOrd="0" presId="urn:microsoft.com/office/officeart/2005/8/layout/process4"/>
    <dgm:cxn modelId="{879D1CEC-C4BD-4227-A2FB-FE7B6837BFFB}" srcId="{18A3071B-808A-4CBF-9083-DE1032D830E2}" destId="{C3304514-523E-405F-B655-1DA5E4BC055D}" srcOrd="1" destOrd="0" parTransId="{7F68ED85-91D8-4C49-9A5D-052C0E106AF7}" sibTransId="{90C7F86A-F40D-45D6-A08D-47939F5FC1B1}"/>
    <dgm:cxn modelId="{0CA6EFEC-A01D-4FE7-83B8-EAD31F0F9073}" srcId="{52448FCC-1DCA-45FD-BCE7-B4B98DB3B523}" destId="{4D7EF496-8812-4976-BAF7-AE02940B0E93}" srcOrd="5" destOrd="0" parTransId="{2A4FE86D-CC10-436D-952C-4493CE13D6C5}" sibTransId="{0B445455-A79E-4D12-B796-D0AC2A71C910}"/>
    <dgm:cxn modelId="{E4C0A5F5-336A-4E53-8C2B-5D616DF4C2F6}" srcId="{52448FCC-1DCA-45FD-BCE7-B4B98DB3B523}" destId="{815618D6-6F44-4B19-A48A-D908B9DA3D64}" srcOrd="7" destOrd="0" parTransId="{08D104FD-A98E-4BF4-9665-0ADE7A286B02}" sibTransId="{DEF7D560-F483-484D-9BB9-4C87D75E3318}"/>
    <dgm:cxn modelId="{CE4566F8-921A-490C-AA2B-504BAC927E1D}" type="presOf" srcId="{C3304514-523E-405F-B655-1DA5E4BC055D}" destId="{06B5E4B0-1F56-4FBC-B279-B1AAC641F5C0}" srcOrd="0" destOrd="0" presId="urn:microsoft.com/office/officeart/2005/8/layout/process4"/>
    <dgm:cxn modelId="{70EA0B14-1165-4EA9-AD8B-0855D1394306}" type="presParOf" srcId="{9A86AACC-AA0A-4387-8E61-B41A0F63CD95}" destId="{93D16D28-D8BA-410A-943F-736714993B54}" srcOrd="0" destOrd="0" presId="urn:microsoft.com/office/officeart/2005/8/layout/process4"/>
    <dgm:cxn modelId="{477E93BB-48B0-4EE4-92A2-76C41F2F953D}" type="presParOf" srcId="{93D16D28-D8BA-410A-943F-736714993B54}" destId="{BBCC0152-3F23-4C13-BD4F-7785902C3467}" srcOrd="0" destOrd="0" presId="urn:microsoft.com/office/officeart/2005/8/layout/process4"/>
    <dgm:cxn modelId="{B53C58EE-6BFE-49ED-8DB5-AFBDF2852407}" type="presParOf" srcId="{93D16D28-D8BA-410A-943F-736714993B54}" destId="{D97335E1-21B6-4306-84F8-E4469E3A7C0A}" srcOrd="1" destOrd="0" presId="urn:microsoft.com/office/officeart/2005/8/layout/process4"/>
    <dgm:cxn modelId="{96645343-5818-4B6D-A972-45C723E2AB6B}" type="presParOf" srcId="{93D16D28-D8BA-410A-943F-736714993B54}" destId="{E751C915-DC2B-4C7B-B9ED-904981A112F3}" srcOrd="2" destOrd="0" presId="urn:microsoft.com/office/officeart/2005/8/layout/process4"/>
    <dgm:cxn modelId="{1BB6188D-BE80-47DF-ACFC-05B902EC375A}" type="presParOf" srcId="{E751C915-DC2B-4C7B-B9ED-904981A112F3}" destId="{81D76E10-866F-45E6-BB5E-2AD220364007}" srcOrd="0" destOrd="0" presId="urn:microsoft.com/office/officeart/2005/8/layout/process4"/>
    <dgm:cxn modelId="{658D39F8-64C8-4072-B7DA-7ED48B8ADB03}" type="presParOf" srcId="{E751C915-DC2B-4C7B-B9ED-904981A112F3}" destId="{B88AB5D4-EB61-4280-9E66-CCBAF8E24150}" srcOrd="1" destOrd="0" presId="urn:microsoft.com/office/officeart/2005/8/layout/process4"/>
    <dgm:cxn modelId="{ADBC9EBA-67F8-4EB2-AEDF-DB1B55741571}" type="presParOf" srcId="{E751C915-DC2B-4C7B-B9ED-904981A112F3}" destId="{C4D4A149-EBA1-4F2B-9AB7-A3FFB6E03D28}" srcOrd="2" destOrd="0" presId="urn:microsoft.com/office/officeart/2005/8/layout/process4"/>
    <dgm:cxn modelId="{63F3015F-A39B-4040-8DDF-5CDCA889C290}" type="presParOf" srcId="{E751C915-DC2B-4C7B-B9ED-904981A112F3}" destId="{3EE204E0-789C-4C09-9D2B-68E6A034CAD5}" srcOrd="3" destOrd="0" presId="urn:microsoft.com/office/officeart/2005/8/layout/process4"/>
    <dgm:cxn modelId="{21EA998B-4023-47CB-A230-406E8FB3C3FD}" type="presParOf" srcId="{9A86AACC-AA0A-4387-8E61-B41A0F63CD95}" destId="{10277471-D013-49DD-8CCA-FB400E031D05}" srcOrd="1" destOrd="0" presId="urn:microsoft.com/office/officeart/2005/8/layout/process4"/>
    <dgm:cxn modelId="{8370CC58-E4D6-4B7E-82BA-BEDB97EBA85F}" type="presParOf" srcId="{9A86AACC-AA0A-4387-8E61-B41A0F63CD95}" destId="{5B430E3D-BFFC-4763-8984-B6E670D176C1}" srcOrd="2" destOrd="0" presId="urn:microsoft.com/office/officeart/2005/8/layout/process4"/>
    <dgm:cxn modelId="{6730278F-5682-4E8D-84BA-CCF1B54E256F}" type="presParOf" srcId="{5B430E3D-BFFC-4763-8984-B6E670D176C1}" destId="{19E61348-503A-4AC0-A889-74BC5634E2C7}" srcOrd="0" destOrd="0" presId="urn:microsoft.com/office/officeart/2005/8/layout/process4"/>
    <dgm:cxn modelId="{76FC67D3-188F-48E9-9E26-A18C5C1205EC}" type="presParOf" srcId="{5B430E3D-BFFC-4763-8984-B6E670D176C1}" destId="{CE6E03E6-A0B3-4073-8328-099473547775}" srcOrd="1" destOrd="0" presId="urn:microsoft.com/office/officeart/2005/8/layout/process4"/>
    <dgm:cxn modelId="{78FF86A0-ED46-4999-8EE7-1C831F9893FE}" type="presParOf" srcId="{5B430E3D-BFFC-4763-8984-B6E670D176C1}" destId="{A70FB659-22B1-48AA-ADB8-2BEE63A4B468}" srcOrd="2" destOrd="0" presId="urn:microsoft.com/office/officeart/2005/8/layout/process4"/>
    <dgm:cxn modelId="{EFD1A91A-5F4B-460E-BD0D-D4830C752EAC}" type="presParOf" srcId="{A70FB659-22B1-48AA-ADB8-2BEE63A4B468}" destId="{96C95B21-BEA5-4540-A7A8-17E062FE839E}" srcOrd="0" destOrd="0" presId="urn:microsoft.com/office/officeart/2005/8/layout/process4"/>
    <dgm:cxn modelId="{C585D935-76DE-4266-A450-B2E15F8C8E6F}" type="presParOf" srcId="{A70FB659-22B1-48AA-ADB8-2BEE63A4B468}" destId="{06B5E4B0-1F56-4FBC-B279-B1AAC641F5C0}" srcOrd="1" destOrd="0" presId="urn:microsoft.com/office/officeart/2005/8/layout/process4"/>
    <dgm:cxn modelId="{7C632F8E-CE60-4483-948C-4F29A48CAC0A}" type="presParOf" srcId="{A70FB659-22B1-48AA-ADB8-2BEE63A4B468}" destId="{59332420-A50E-4840-BFA1-24FD765B34A1}" srcOrd="2" destOrd="0" presId="urn:microsoft.com/office/officeart/2005/8/layout/process4"/>
    <dgm:cxn modelId="{558B2AFE-3044-4682-A375-D3308CD11B52}" type="presParOf" srcId="{9A86AACC-AA0A-4387-8E61-B41A0F63CD95}" destId="{1ECFDE16-4902-48BC-AF1C-8D5C947A9272}" srcOrd="3" destOrd="0" presId="urn:microsoft.com/office/officeart/2005/8/layout/process4"/>
    <dgm:cxn modelId="{0F6F52DE-F1FA-4A84-8DAE-4926A00F98AA}" type="presParOf" srcId="{9A86AACC-AA0A-4387-8E61-B41A0F63CD95}" destId="{2703264A-A46C-45CB-A72C-D8305992CB1D}" srcOrd="4" destOrd="0" presId="urn:microsoft.com/office/officeart/2005/8/layout/process4"/>
    <dgm:cxn modelId="{40B77023-A9FF-4EEE-BF64-DA321A27828E}" type="presParOf" srcId="{2703264A-A46C-45CB-A72C-D8305992CB1D}" destId="{996D9F8C-6AC2-4F27-872F-3E5BBD9C6910}" srcOrd="0" destOrd="0" presId="urn:microsoft.com/office/officeart/2005/8/layout/process4"/>
    <dgm:cxn modelId="{E9AE81B1-B3B1-43AA-B8FD-C22C30B70261}" type="presParOf" srcId="{2703264A-A46C-45CB-A72C-D8305992CB1D}" destId="{F509F959-1575-4BBB-9005-B0446D206925}" srcOrd="1" destOrd="0" presId="urn:microsoft.com/office/officeart/2005/8/layout/process4"/>
    <dgm:cxn modelId="{FAA1F4CB-D6CB-48DD-B17C-1AAF3C4FC9DD}" type="presParOf" srcId="{2703264A-A46C-45CB-A72C-D8305992CB1D}" destId="{26A7315B-2BCB-4DF5-830F-2B63BA5EB498}" srcOrd="2" destOrd="0" presId="urn:microsoft.com/office/officeart/2005/8/layout/process4"/>
    <dgm:cxn modelId="{D32E43BB-1370-4DC4-9903-9B0196508E80}" type="presParOf" srcId="{26A7315B-2BCB-4DF5-830F-2B63BA5EB498}" destId="{A91A7810-0C0E-44F0-A4AB-550BC007E8C3}" srcOrd="0" destOrd="0" presId="urn:microsoft.com/office/officeart/2005/8/layout/process4"/>
    <dgm:cxn modelId="{88C99EAC-B24E-4014-BA67-FB3B5798829F}" type="presParOf" srcId="{26A7315B-2BCB-4DF5-830F-2B63BA5EB498}" destId="{1D41E06D-B401-45B6-9465-F276E7CAC597}" srcOrd="1" destOrd="0" presId="urn:microsoft.com/office/officeart/2005/8/layout/process4"/>
    <dgm:cxn modelId="{C20A57EC-008B-43D2-B15B-FB0D3F22956A}" type="presParOf" srcId="{26A7315B-2BCB-4DF5-830F-2B63BA5EB498}" destId="{7472121A-A883-41BD-AB7C-B50E559FB349}" srcOrd="2" destOrd="0" presId="urn:microsoft.com/office/officeart/2005/8/layout/process4"/>
    <dgm:cxn modelId="{C52B6F2A-D51F-407B-818E-89B2BC5E54BB}" type="presParOf" srcId="{9A86AACC-AA0A-4387-8E61-B41A0F63CD95}" destId="{7B29CE3E-BBE6-4B49-A0FC-6421C8927087}" srcOrd="5" destOrd="0" presId="urn:microsoft.com/office/officeart/2005/8/layout/process4"/>
    <dgm:cxn modelId="{CEAB5C9A-0B5B-4E61-B75C-DB07D2EA2103}" type="presParOf" srcId="{9A86AACC-AA0A-4387-8E61-B41A0F63CD95}" destId="{70179FE2-67AB-4183-94BB-9C588D342009}" srcOrd="6" destOrd="0" presId="urn:microsoft.com/office/officeart/2005/8/layout/process4"/>
    <dgm:cxn modelId="{1E7E6EEB-92D7-45AF-BF29-9DB32D45EA09}" type="presParOf" srcId="{70179FE2-67AB-4183-94BB-9C588D342009}" destId="{CF516EC6-5C7A-448D-BBEB-E4DECBF58915}" srcOrd="0" destOrd="0" presId="urn:microsoft.com/office/officeart/2005/8/layout/process4"/>
    <dgm:cxn modelId="{0BB8CE0E-12EA-4669-8ED2-0AE220FE5EA9}" type="presParOf" srcId="{70179FE2-67AB-4183-94BB-9C588D342009}" destId="{E6A5D35C-F30A-4CAD-8819-8B89D4901017}" srcOrd="1" destOrd="0" presId="urn:microsoft.com/office/officeart/2005/8/layout/process4"/>
    <dgm:cxn modelId="{9FCF373F-7914-4083-A455-4BC06EAC71DE}" type="presParOf" srcId="{70179FE2-67AB-4183-94BB-9C588D342009}" destId="{20662B7C-3D81-421F-AC20-88E4139D6548}" srcOrd="2" destOrd="0" presId="urn:microsoft.com/office/officeart/2005/8/layout/process4"/>
    <dgm:cxn modelId="{C5D3CD34-39AA-4F9D-950A-A9D788890816}" type="presParOf" srcId="{20662B7C-3D81-421F-AC20-88E4139D6548}" destId="{222166A9-7312-4163-996F-CF16A7233E67}" srcOrd="0" destOrd="0" presId="urn:microsoft.com/office/officeart/2005/8/layout/process4"/>
    <dgm:cxn modelId="{2F313926-3A20-4DDB-A772-E4531929B8BE}" type="presParOf" srcId="{20662B7C-3D81-421F-AC20-88E4139D6548}" destId="{F47080EB-85C4-458D-A0EC-C2EA5F2688DC}" srcOrd="1" destOrd="0" presId="urn:microsoft.com/office/officeart/2005/8/layout/process4"/>
    <dgm:cxn modelId="{37C14062-6289-443F-AD60-C2D582693FE8}" type="presParOf" srcId="{20662B7C-3D81-421F-AC20-88E4139D6548}" destId="{D1C04401-9106-4D0A-99A0-9DA9D66EF65B}" srcOrd="2" destOrd="0" presId="urn:microsoft.com/office/officeart/2005/8/layout/process4"/>
    <dgm:cxn modelId="{34616507-C7C3-4773-B7BC-41E75217C854}" type="presParOf" srcId="{20662B7C-3D81-421F-AC20-88E4139D6548}" destId="{925E66EC-FCB3-486B-B115-7983AC4CD63C}" srcOrd="3" destOrd="0" presId="urn:microsoft.com/office/officeart/2005/8/layout/process4"/>
    <dgm:cxn modelId="{0A5EBF6C-510E-4732-BBCA-044CCC8A3D59}" type="presParOf" srcId="{20662B7C-3D81-421F-AC20-88E4139D6548}" destId="{51CC5ACD-8F3A-4826-8820-DB80E086C459}" srcOrd="4" destOrd="0" presId="urn:microsoft.com/office/officeart/2005/8/layout/process4"/>
    <dgm:cxn modelId="{DC41CD60-AB47-4219-A808-7CBDA96C1893}" type="presParOf" srcId="{20662B7C-3D81-421F-AC20-88E4139D6548}" destId="{80A0D66D-5D92-4CE8-B2FD-C9DD619B32F0}" srcOrd="5" destOrd="0" presId="urn:microsoft.com/office/officeart/2005/8/layout/process4"/>
    <dgm:cxn modelId="{5C819CC8-2F66-4580-84F6-9016EC5ABA0F}" type="presParOf" srcId="{20662B7C-3D81-421F-AC20-88E4139D6548}" destId="{5B61662E-5721-4080-8B7C-02397B5C899D}" srcOrd="6" destOrd="0" presId="urn:microsoft.com/office/officeart/2005/8/layout/process4"/>
    <dgm:cxn modelId="{657C5B5A-17F8-4DDE-8B05-59C9A8B0456E}" type="presParOf" srcId="{20662B7C-3D81-421F-AC20-88E4139D6548}" destId="{BD3FCBAC-1BBC-44F0-AFFF-E6E03E017355}" srcOrd="7"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D78A7-1EA9-4464-A097-1207A71964D3}">
      <dsp:nvSpPr>
        <dsp:cNvPr id="0" name=""/>
        <dsp:cNvSpPr/>
      </dsp:nvSpPr>
      <dsp:spPr>
        <a:xfrm>
          <a:off x="3797864" y="2345331"/>
          <a:ext cx="1548271" cy="15482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Data sources</a:t>
          </a:r>
        </a:p>
      </dsp:txBody>
      <dsp:txXfrm>
        <a:off x="4024603" y="2572070"/>
        <a:ext cx="1094793" cy="1094793"/>
      </dsp:txXfrm>
    </dsp:sp>
    <dsp:sp modelId="{3921337C-AE2D-44F5-A33C-1B7DA0C31B13}">
      <dsp:nvSpPr>
        <dsp:cNvPr id="0" name=""/>
        <dsp:cNvSpPr/>
      </dsp:nvSpPr>
      <dsp:spPr>
        <a:xfrm rot="16200000">
          <a:off x="4184780" y="1942872"/>
          <a:ext cx="774439" cy="30477"/>
        </a:xfrm>
        <a:custGeom>
          <a:avLst/>
          <a:gdLst/>
          <a:ahLst/>
          <a:cxnLst/>
          <a:rect l="0" t="0" r="0" b="0"/>
          <a:pathLst>
            <a:path>
              <a:moveTo>
                <a:pt x="0" y="15238"/>
              </a:moveTo>
              <a:lnTo>
                <a:pt x="774439" y="152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552639" y="1938750"/>
        <a:ext cx="38721" cy="38721"/>
      </dsp:txXfrm>
    </dsp:sp>
    <dsp:sp modelId="{DE49BB3B-8A7A-4040-9D92-1F04C452F010}">
      <dsp:nvSpPr>
        <dsp:cNvPr id="0" name=""/>
        <dsp:cNvSpPr/>
      </dsp:nvSpPr>
      <dsp:spPr>
        <a:xfrm>
          <a:off x="3797864" y="22620"/>
          <a:ext cx="1548271" cy="15482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Local Health (PHE)</a:t>
          </a:r>
        </a:p>
      </dsp:txBody>
      <dsp:txXfrm>
        <a:off x="4024603" y="249359"/>
        <a:ext cx="1094793" cy="1094793"/>
      </dsp:txXfrm>
    </dsp:sp>
    <dsp:sp modelId="{EEB13E83-E7FD-43B3-A454-C5B789B0523E}">
      <dsp:nvSpPr>
        <dsp:cNvPr id="0" name=""/>
        <dsp:cNvSpPr/>
      </dsp:nvSpPr>
      <dsp:spPr>
        <a:xfrm rot="19285714">
          <a:off x="5092764" y="2380135"/>
          <a:ext cx="774439" cy="30477"/>
        </a:xfrm>
        <a:custGeom>
          <a:avLst/>
          <a:gdLst/>
          <a:ahLst/>
          <a:cxnLst/>
          <a:rect l="0" t="0" r="0" b="0"/>
          <a:pathLst>
            <a:path>
              <a:moveTo>
                <a:pt x="0" y="15238"/>
              </a:moveTo>
              <a:lnTo>
                <a:pt x="774439" y="152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460623" y="2376012"/>
        <a:ext cx="38721" cy="38721"/>
      </dsp:txXfrm>
    </dsp:sp>
    <dsp:sp modelId="{19C6C7DA-C20E-4C18-8A82-457184807F10}">
      <dsp:nvSpPr>
        <dsp:cNvPr id="0" name=""/>
        <dsp:cNvSpPr/>
      </dsp:nvSpPr>
      <dsp:spPr>
        <a:xfrm>
          <a:off x="5613832" y="897144"/>
          <a:ext cx="1548271" cy="15482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Quality Outcomes Framework</a:t>
          </a:r>
        </a:p>
      </dsp:txBody>
      <dsp:txXfrm>
        <a:off x="5840571" y="1123883"/>
        <a:ext cx="1094793" cy="1094793"/>
      </dsp:txXfrm>
    </dsp:sp>
    <dsp:sp modelId="{42C946D3-E8FB-40CD-A848-B2578491E85B}">
      <dsp:nvSpPr>
        <dsp:cNvPr id="0" name=""/>
        <dsp:cNvSpPr/>
      </dsp:nvSpPr>
      <dsp:spPr>
        <a:xfrm rot="771429">
          <a:off x="5317018" y="3362654"/>
          <a:ext cx="774439" cy="30477"/>
        </a:xfrm>
        <a:custGeom>
          <a:avLst/>
          <a:gdLst/>
          <a:ahLst/>
          <a:cxnLst/>
          <a:rect l="0" t="0" r="0" b="0"/>
          <a:pathLst>
            <a:path>
              <a:moveTo>
                <a:pt x="0" y="15238"/>
              </a:moveTo>
              <a:lnTo>
                <a:pt x="774439" y="152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84877" y="3358532"/>
        <a:ext cx="38721" cy="38721"/>
      </dsp:txXfrm>
    </dsp:sp>
    <dsp:sp modelId="{22F0F4FE-F534-4E4B-A67B-B1DB30DD1383}">
      <dsp:nvSpPr>
        <dsp:cNvPr id="0" name=""/>
        <dsp:cNvSpPr/>
      </dsp:nvSpPr>
      <dsp:spPr>
        <a:xfrm>
          <a:off x="6062340" y="2862183"/>
          <a:ext cx="1548271" cy="15482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Primary Care Workforce Statistics</a:t>
          </a:r>
        </a:p>
      </dsp:txBody>
      <dsp:txXfrm>
        <a:off x="6289079" y="3088922"/>
        <a:ext cx="1094793" cy="1094793"/>
      </dsp:txXfrm>
    </dsp:sp>
    <dsp:sp modelId="{2E80E6A8-F287-4AEA-8867-9E6D917E2563}">
      <dsp:nvSpPr>
        <dsp:cNvPr id="0" name=""/>
        <dsp:cNvSpPr/>
      </dsp:nvSpPr>
      <dsp:spPr>
        <a:xfrm rot="3857143">
          <a:off x="4688673" y="4150573"/>
          <a:ext cx="774439" cy="30477"/>
        </a:xfrm>
        <a:custGeom>
          <a:avLst/>
          <a:gdLst/>
          <a:ahLst/>
          <a:cxnLst/>
          <a:rect l="0" t="0" r="0" b="0"/>
          <a:pathLst>
            <a:path>
              <a:moveTo>
                <a:pt x="0" y="15238"/>
              </a:moveTo>
              <a:lnTo>
                <a:pt x="774439" y="152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056532" y="4146451"/>
        <a:ext cx="38721" cy="38721"/>
      </dsp:txXfrm>
    </dsp:sp>
    <dsp:sp modelId="{5A73602C-7E44-4864-BC18-DA3FEAA3BB6A}">
      <dsp:nvSpPr>
        <dsp:cNvPr id="0" name=""/>
        <dsp:cNvSpPr/>
      </dsp:nvSpPr>
      <dsp:spPr>
        <a:xfrm>
          <a:off x="4805650" y="4438022"/>
          <a:ext cx="1548271" cy="15482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Adult Social Care data</a:t>
          </a:r>
        </a:p>
      </dsp:txBody>
      <dsp:txXfrm>
        <a:off x="5032389" y="4664761"/>
        <a:ext cx="1094793" cy="1094793"/>
      </dsp:txXfrm>
    </dsp:sp>
    <dsp:sp modelId="{E67310B5-240A-4370-A1BA-9AE270D2BE04}">
      <dsp:nvSpPr>
        <dsp:cNvPr id="0" name=""/>
        <dsp:cNvSpPr/>
      </dsp:nvSpPr>
      <dsp:spPr>
        <a:xfrm rot="6942857">
          <a:off x="3680886" y="4150573"/>
          <a:ext cx="774439" cy="30477"/>
        </a:xfrm>
        <a:custGeom>
          <a:avLst/>
          <a:gdLst/>
          <a:ahLst/>
          <a:cxnLst/>
          <a:rect l="0" t="0" r="0" b="0"/>
          <a:pathLst>
            <a:path>
              <a:moveTo>
                <a:pt x="0" y="15238"/>
              </a:moveTo>
              <a:lnTo>
                <a:pt x="774439" y="152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4048745" y="4146451"/>
        <a:ext cx="38721" cy="38721"/>
      </dsp:txXfrm>
    </dsp:sp>
    <dsp:sp modelId="{292CB8E3-5813-4532-B720-CD6D4F72D8A2}">
      <dsp:nvSpPr>
        <dsp:cNvPr id="0" name=""/>
        <dsp:cNvSpPr/>
      </dsp:nvSpPr>
      <dsp:spPr>
        <a:xfrm>
          <a:off x="2790077" y="4438022"/>
          <a:ext cx="1548271" cy="15482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Local provider and community datasets</a:t>
          </a:r>
        </a:p>
      </dsp:txBody>
      <dsp:txXfrm>
        <a:off x="3016816" y="4664761"/>
        <a:ext cx="1094793" cy="1094793"/>
      </dsp:txXfrm>
    </dsp:sp>
    <dsp:sp modelId="{3A9BB415-C49A-44E9-9A79-1FB7627B2A65}">
      <dsp:nvSpPr>
        <dsp:cNvPr id="0" name=""/>
        <dsp:cNvSpPr/>
      </dsp:nvSpPr>
      <dsp:spPr>
        <a:xfrm rot="10028571">
          <a:off x="3052542" y="3362654"/>
          <a:ext cx="774439" cy="30477"/>
        </a:xfrm>
        <a:custGeom>
          <a:avLst/>
          <a:gdLst/>
          <a:ahLst/>
          <a:cxnLst/>
          <a:rect l="0" t="0" r="0" b="0"/>
          <a:pathLst>
            <a:path>
              <a:moveTo>
                <a:pt x="0" y="15238"/>
              </a:moveTo>
              <a:lnTo>
                <a:pt x="774439" y="152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420400" y="3358532"/>
        <a:ext cx="38721" cy="38721"/>
      </dsp:txXfrm>
    </dsp:sp>
    <dsp:sp modelId="{E952C0F5-D86B-47E7-BA14-EA76F3E5292B}">
      <dsp:nvSpPr>
        <dsp:cNvPr id="0" name=""/>
        <dsp:cNvSpPr/>
      </dsp:nvSpPr>
      <dsp:spPr>
        <a:xfrm>
          <a:off x="1533388" y="2862183"/>
          <a:ext cx="1548271" cy="15482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Hospital Episode Statistics</a:t>
          </a:r>
        </a:p>
      </dsp:txBody>
      <dsp:txXfrm>
        <a:off x="1760127" y="3088922"/>
        <a:ext cx="1094793" cy="1094793"/>
      </dsp:txXfrm>
    </dsp:sp>
    <dsp:sp modelId="{A4395A75-D2E7-457E-8A8F-D6BF667F6215}">
      <dsp:nvSpPr>
        <dsp:cNvPr id="0" name=""/>
        <dsp:cNvSpPr/>
      </dsp:nvSpPr>
      <dsp:spPr>
        <a:xfrm rot="13114286">
          <a:off x="3276795" y="2380135"/>
          <a:ext cx="774439" cy="30477"/>
        </a:xfrm>
        <a:custGeom>
          <a:avLst/>
          <a:gdLst/>
          <a:ahLst/>
          <a:cxnLst/>
          <a:rect l="0" t="0" r="0" b="0"/>
          <a:pathLst>
            <a:path>
              <a:moveTo>
                <a:pt x="0" y="15238"/>
              </a:moveTo>
              <a:lnTo>
                <a:pt x="774439" y="152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644654" y="2376012"/>
        <a:ext cx="38721" cy="38721"/>
      </dsp:txXfrm>
    </dsp:sp>
    <dsp:sp modelId="{411C598F-1990-4764-B443-EF189BE4C1E1}">
      <dsp:nvSpPr>
        <dsp:cNvPr id="0" name=""/>
        <dsp:cNvSpPr/>
      </dsp:nvSpPr>
      <dsp:spPr>
        <a:xfrm>
          <a:off x="1981895" y="897144"/>
          <a:ext cx="1548271" cy="15482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Demographic data</a:t>
          </a:r>
        </a:p>
      </dsp:txBody>
      <dsp:txXfrm>
        <a:off x="2208634" y="1123883"/>
        <a:ext cx="1094793" cy="1094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4AC3E-E8E0-4E86-A5C4-E341FDB7DB61}">
      <dsp:nvSpPr>
        <dsp:cNvPr id="0" name=""/>
        <dsp:cNvSpPr/>
      </dsp:nvSpPr>
      <dsp:spPr>
        <a:xfrm>
          <a:off x="3019731" y="81512"/>
          <a:ext cx="1301972" cy="1301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Do</a:t>
          </a:r>
        </a:p>
      </dsp:txBody>
      <dsp:txXfrm>
        <a:off x="3019731" y="81512"/>
        <a:ext cx="1301972" cy="1301972"/>
      </dsp:txXfrm>
    </dsp:sp>
    <dsp:sp modelId="{505D463B-89C2-4DFF-B56D-22427F9DA69C}">
      <dsp:nvSpPr>
        <dsp:cNvPr id="0" name=""/>
        <dsp:cNvSpPr/>
      </dsp:nvSpPr>
      <dsp:spPr>
        <a:xfrm>
          <a:off x="723542" y="-1008"/>
          <a:ext cx="3680682" cy="3680682"/>
        </a:xfrm>
        <a:prstGeom prst="circularArrow">
          <a:avLst>
            <a:gd name="adj1" fmla="val 6898"/>
            <a:gd name="adj2" fmla="val 465010"/>
            <a:gd name="adj3" fmla="val 550854"/>
            <a:gd name="adj4" fmla="val 20584136"/>
            <a:gd name="adj5" fmla="val 804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26BAA3-13CA-4B09-96EB-F8BC76EE2D0B}">
      <dsp:nvSpPr>
        <dsp:cNvPr id="0" name=""/>
        <dsp:cNvSpPr/>
      </dsp:nvSpPr>
      <dsp:spPr>
        <a:xfrm>
          <a:off x="3019731" y="2295180"/>
          <a:ext cx="1301972" cy="1301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Review</a:t>
          </a:r>
        </a:p>
      </dsp:txBody>
      <dsp:txXfrm>
        <a:off x="3019731" y="2295180"/>
        <a:ext cx="1301972" cy="1301972"/>
      </dsp:txXfrm>
    </dsp:sp>
    <dsp:sp modelId="{4547A977-68B9-4F47-8862-58F7074C85AF}">
      <dsp:nvSpPr>
        <dsp:cNvPr id="0" name=""/>
        <dsp:cNvSpPr/>
      </dsp:nvSpPr>
      <dsp:spPr>
        <a:xfrm>
          <a:off x="723542" y="-1008"/>
          <a:ext cx="3680682" cy="3680682"/>
        </a:xfrm>
        <a:prstGeom prst="circularArrow">
          <a:avLst>
            <a:gd name="adj1" fmla="val 6898"/>
            <a:gd name="adj2" fmla="val 465010"/>
            <a:gd name="adj3" fmla="val 5950854"/>
            <a:gd name="adj4" fmla="val 4384136"/>
            <a:gd name="adj5" fmla="val 804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837A38-A13F-4D11-8C03-CC13A8546799}">
      <dsp:nvSpPr>
        <dsp:cNvPr id="0" name=""/>
        <dsp:cNvSpPr/>
      </dsp:nvSpPr>
      <dsp:spPr>
        <a:xfrm>
          <a:off x="806063" y="2295180"/>
          <a:ext cx="1301972" cy="1301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Revise</a:t>
          </a:r>
        </a:p>
      </dsp:txBody>
      <dsp:txXfrm>
        <a:off x="806063" y="2295180"/>
        <a:ext cx="1301972" cy="1301972"/>
      </dsp:txXfrm>
    </dsp:sp>
    <dsp:sp modelId="{6DD9ED1F-56D9-48FF-A17B-B1C79823CC11}">
      <dsp:nvSpPr>
        <dsp:cNvPr id="0" name=""/>
        <dsp:cNvSpPr/>
      </dsp:nvSpPr>
      <dsp:spPr>
        <a:xfrm>
          <a:off x="723542" y="-1008"/>
          <a:ext cx="3680682" cy="3680682"/>
        </a:xfrm>
        <a:prstGeom prst="circularArrow">
          <a:avLst>
            <a:gd name="adj1" fmla="val 6898"/>
            <a:gd name="adj2" fmla="val 465010"/>
            <a:gd name="adj3" fmla="val 11350854"/>
            <a:gd name="adj4" fmla="val 9784136"/>
            <a:gd name="adj5" fmla="val 804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D9FBF3-9757-458D-8F43-31EB27D4644A}">
      <dsp:nvSpPr>
        <dsp:cNvPr id="0" name=""/>
        <dsp:cNvSpPr/>
      </dsp:nvSpPr>
      <dsp:spPr>
        <a:xfrm>
          <a:off x="806063" y="81512"/>
          <a:ext cx="1301972" cy="1301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Plan</a:t>
          </a:r>
        </a:p>
      </dsp:txBody>
      <dsp:txXfrm>
        <a:off x="806063" y="81512"/>
        <a:ext cx="1301972" cy="1301972"/>
      </dsp:txXfrm>
    </dsp:sp>
    <dsp:sp modelId="{6931BCA9-0DD6-4C38-814A-783246E2F43A}">
      <dsp:nvSpPr>
        <dsp:cNvPr id="0" name=""/>
        <dsp:cNvSpPr/>
      </dsp:nvSpPr>
      <dsp:spPr>
        <a:xfrm>
          <a:off x="723542" y="-1008"/>
          <a:ext cx="3680682" cy="3680682"/>
        </a:xfrm>
        <a:prstGeom prst="circularArrow">
          <a:avLst>
            <a:gd name="adj1" fmla="val 6898"/>
            <a:gd name="adj2" fmla="val 465010"/>
            <a:gd name="adj3" fmla="val 16750854"/>
            <a:gd name="adj4" fmla="val 15184136"/>
            <a:gd name="adj5" fmla="val 804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332EE-1742-41C9-987D-910AD6BD1A6A}">
      <dsp:nvSpPr>
        <dsp:cNvPr id="0" name=""/>
        <dsp:cNvSpPr/>
      </dsp:nvSpPr>
      <dsp:spPr>
        <a:xfrm>
          <a:off x="7233" y="695652"/>
          <a:ext cx="2161877" cy="129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Decide</a:t>
          </a:r>
        </a:p>
      </dsp:txBody>
      <dsp:txXfrm>
        <a:off x="45225" y="733644"/>
        <a:ext cx="2085893" cy="1221142"/>
      </dsp:txXfrm>
    </dsp:sp>
    <dsp:sp modelId="{66D2AE86-F720-4A3B-98D3-3F26D1682AF6}">
      <dsp:nvSpPr>
        <dsp:cNvPr id="0" name=""/>
        <dsp:cNvSpPr/>
      </dsp:nvSpPr>
      <dsp:spPr>
        <a:xfrm>
          <a:off x="2385298" y="1076142"/>
          <a:ext cx="458317"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2385298" y="1183371"/>
        <a:ext cx="320822" cy="321687"/>
      </dsp:txXfrm>
    </dsp:sp>
    <dsp:sp modelId="{537132EB-2C21-4635-A713-C3852E131239}">
      <dsp:nvSpPr>
        <dsp:cNvPr id="0" name=""/>
        <dsp:cNvSpPr/>
      </dsp:nvSpPr>
      <dsp:spPr>
        <a:xfrm>
          <a:off x="3033861" y="695652"/>
          <a:ext cx="2161877" cy="129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(Find evidence that fits)</a:t>
          </a:r>
        </a:p>
      </dsp:txBody>
      <dsp:txXfrm>
        <a:off x="3071853" y="733644"/>
        <a:ext cx="2085893" cy="1221142"/>
      </dsp:txXfrm>
    </dsp:sp>
    <dsp:sp modelId="{669856B1-7B6F-4757-BB87-DFAF121059F9}">
      <dsp:nvSpPr>
        <dsp:cNvPr id="0" name=""/>
        <dsp:cNvSpPr/>
      </dsp:nvSpPr>
      <dsp:spPr>
        <a:xfrm>
          <a:off x="5411926" y="1076142"/>
          <a:ext cx="458317"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5411926" y="1183371"/>
        <a:ext cx="320822" cy="321687"/>
      </dsp:txXfrm>
    </dsp:sp>
    <dsp:sp modelId="{6D99D422-10AA-45FF-8EF9-93673DBE4CCB}">
      <dsp:nvSpPr>
        <dsp:cNvPr id="0" name=""/>
        <dsp:cNvSpPr/>
      </dsp:nvSpPr>
      <dsp:spPr>
        <a:xfrm>
          <a:off x="6060489" y="695652"/>
          <a:ext cx="2161877" cy="129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Carry on</a:t>
          </a:r>
        </a:p>
      </dsp:txBody>
      <dsp:txXfrm>
        <a:off x="6098481" y="733644"/>
        <a:ext cx="2085893" cy="12211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335E1-21B6-4306-84F8-E4469E3A7C0A}">
      <dsp:nvSpPr>
        <dsp:cNvPr id="0" name=""/>
        <dsp:cNvSpPr/>
      </dsp:nvSpPr>
      <dsp:spPr>
        <a:xfrm>
          <a:off x="0" y="3987101"/>
          <a:ext cx="7839075" cy="8722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Stakeholders</a:t>
          </a:r>
        </a:p>
      </dsp:txBody>
      <dsp:txXfrm>
        <a:off x="0" y="3987101"/>
        <a:ext cx="7839075" cy="471031"/>
      </dsp:txXfrm>
    </dsp:sp>
    <dsp:sp modelId="{81D76E10-866F-45E6-BB5E-2AD220364007}">
      <dsp:nvSpPr>
        <dsp:cNvPr id="0" name=""/>
        <dsp:cNvSpPr/>
      </dsp:nvSpPr>
      <dsp:spPr>
        <a:xfrm>
          <a:off x="0" y="4440686"/>
          <a:ext cx="1959768" cy="40124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Quarterly Newsletter</a:t>
          </a:r>
        </a:p>
      </dsp:txBody>
      <dsp:txXfrm>
        <a:off x="0" y="4440686"/>
        <a:ext cx="1959768" cy="401248"/>
      </dsp:txXfrm>
    </dsp:sp>
    <dsp:sp modelId="{B88AB5D4-EB61-4280-9E66-CCBAF8E24150}">
      <dsp:nvSpPr>
        <dsp:cNvPr id="0" name=""/>
        <dsp:cNvSpPr/>
      </dsp:nvSpPr>
      <dsp:spPr>
        <a:xfrm>
          <a:off x="1959768" y="4440686"/>
          <a:ext cx="1959768" cy="40124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Advocacy with employers</a:t>
          </a:r>
        </a:p>
      </dsp:txBody>
      <dsp:txXfrm>
        <a:off x="1959768" y="4440686"/>
        <a:ext cx="1959768" cy="401248"/>
      </dsp:txXfrm>
    </dsp:sp>
    <dsp:sp modelId="{C4D4A149-EBA1-4F2B-9AB7-A3FFB6E03D28}">
      <dsp:nvSpPr>
        <dsp:cNvPr id="0" name=""/>
        <dsp:cNvSpPr/>
      </dsp:nvSpPr>
      <dsp:spPr>
        <a:xfrm>
          <a:off x="3919537" y="4440686"/>
          <a:ext cx="1959768" cy="40124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Links to professional networks</a:t>
          </a:r>
        </a:p>
      </dsp:txBody>
      <dsp:txXfrm>
        <a:off x="3919537" y="4440686"/>
        <a:ext cx="1959768" cy="401248"/>
      </dsp:txXfrm>
    </dsp:sp>
    <dsp:sp modelId="{3EE204E0-789C-4C09-9D2B-68E6A034CAD5}">
      <dsp:nvSpPr>
        <dsp:cNvPr id="0" name=""/>
        <dsp:cNvSpPr/>
      </dsp:nvSpPr>
      <dsp:spPr>
        <a:xfrm>
          <a:off x="5879306" y="4440686"/>
          <a:ext cx="1959768" cy="40124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Steering Group </a:t>
          </a:r>
        </a:p>
      </dsp:txBody>
      <dsp:txXfrm>
        <a:off x="5879306" y="4440686"/>
        <a:ext cx="1959768" cy="401248"/>
      </dsp:txXfrm>
    </dsp:sp>
    <dsp:sp modelId="{CE6E03E6-A0B3-4073-8328-099473547775}">
      <dsp:nvSpPr>
        <dsp:cNvPr id="0" name=""/>
        <dsp:cNvSpPr/>
      </dsp:nvSpPr>
      <dsp:spPr>
        <a:xfrm rot="10800000">
          <a:off x="0" y="2658618"/>
          <a:ext cx="7839075" cy="134156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Verifiers</a:t>
          </a:r>
        </a:p>
      </dsp:txBody>
      <dsp:txXfrm rot="-10800000">
        <a:off x="0" y="2658618"/>
        <a:ext cx="7839075" cy="470890"/>
      </dsp:txXfrm>
    </dsp:sp>
    <dsp:sp modelId="{96C95B21-BEA5-4540-A7A8-17E062FE839E}">
      <dsp:nvSpPr>
        <dsp:cNvPr id="0" name=""/>
        <dsp:cNvSpPr/>
      </dsp:nvSpPr>
      <dsp:spPr>
        <a:xfrm>
          <a:off x="3827" y="3129508"/>
          <a:ext cx="2610473"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Yearly training for new Verifiers</a:t>
          </a:r>
        </a:p>
      </dsp:txBody>
      <dsp:txXfrm>
        <a:off x="3827" y="3129508"/>
        <a:ext cx="2610473" cy="401128"/>
      </dsp:txXfrm>
    </dsp:sp>
    <dsp:sp modelId="{06B5E4B0-1F56-4FBC-B279-B1AAC641F5C0}">
      <dsp:nvSpPr>
        <dsp:cNvPr id="0" name=""/>
        <dsp:cNvSpPr/>
      </dsp:nvSpPr>
      <dsp:spPr>
        <a:xfrm>
          <a:off x="2614300" y="3129508"/>
          <a:ext cx="2610473"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Bi monthly Panels</a:t>
          </a:r>
        </a:p>
      </dsp:txBody>
      <dsp:txXfrm>
        <a:off x="2614300" y="3129508"/>
        <a:ext cx="2610473" cy="401128"/>
      </dsp:txXfrm>
    </dsp:sp>
    <dsp:sp modelId="{59332420-A50E-4840-BFA1-24FD765B34A1}">
      <dsp:nvSpPr>
        <dsp:cNvPr id="0" name=""/>
        <dsp:cNvSpPr/>
      </dsp:nvSpPr>
      <dsp:spPr>
        <a:xfrm>
          <a:off x="5224774" y="3129508"/>
          <a:ext cx="2610473"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US" sz="900" kern="1200"/>
            <a:t>Bi monthly telecon option</a:t>
          </a:r>
        </a:p>
      </dsp:txBody>
      <dsp:txXfrm>
        <a:off x="5224774" y="3129508"/>
        <a:ext cx="2610473" cy="401128"/>
      </dsp:txXfrm>
    </dsp:sp>
    <dsp:sp modelId="{F509F959-1575-4BBB-9005-B0446D206925}">
      <dsp:nvSpPr>
        <dsp:cNvPr id="0" name=""/>
        <dsp:cNvSpPr/>
      </dsp:nvSpPr>
      <dsp:spPr>
        <a:xfrm rot="10800000">
          <a:off x="0" y="1330135"/>
          <a:ext cx="7839075" cy="134156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Assessors</a:t>
          </a:r>
        </a:p>
      </dsp:txBody>
      <dsp:txXfrm rot="-10800000">
        <a:off x="0" y="1330135"/>
        <a:ext cx="7839075" cy="470890"/>
      </dsp:txXfrm>
    </dsp:sp>
    <dsp:sp modelId="{A91A7810-0C0E-44F0-A4AB-550BC007E8C3}">
      <dsp:nvSpPr>
        <dsp:cNvPr id="0" name=""/>
        <dsp:cNvSpPr/>
      </dsp:nvSpPr>
      <dsp:spPr>
        <a:xfrm>
          <a:off x="3827" y="1801025"/>
          <a:ext cx="2610473"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Yearly training for new assessors</a:t>
          </a:r>
        </a:p>
      </dsp:txBody>
      <dsp:txXfrm>
        <a:off x="3827" y="1801025"/>
        <a:ext cx="2610473" cy="401128"/>
      </dsp:txXfrm>
    </dsp:sp>
    <dsp:sp modelId="{1D41E06D-B401-45B6-9465-F276E7CAC597}">
      <dsp:nvSpPr>
        <dsp:cNvPr id="0" name=""/>
        <dsp:cNvSpPr/>
      </dsp:nvSpPr>
      <dsp:spPr>
        <a:xfrm>
          <a:off x="2614300" y="1801025"/>
          <a:ext cx="2610473"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Yearly refresh for existing team</a:t>
          </a:r>
        </a:p>
      </dsp:txBody>
      <dsp:txXfrm>
        <a:off x="2614300" y="1801025"/>
        <a:ext cx="2610473" cy="401128"/>
      </dsp:txXfrm>
    </dsp:sp>
    <dsp:sp modelId="{7472121A-A883-41BD-AB7C-B50E559FB349}">
      <dsp:nvSpPr>
        <dsp:cNvPr id="0" name=""/>
        <dsp:cNvSpPr/>
      </dsp:nvSpPr>
      <dsp:spPr>
        <a:xfrm>
          <a:off x="5224774" y="1801025"/>
          <a:ext cx="2610473"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Bi monthly </a:t>
          </a:r>
          <a:r>
            <a:rPr lang="en-GB" sz="900" kern="1200" err="1"/>
            <a:t>telecon</a:t>
          </a:r>
          <a:endParaRPr lang="en-GB" sz="900" kern="1200"/>
        </a:p>
      </dsp:txBody>
      <dsp:txXfrm>
        <a:off x="5224774" y="1801025"/>
        <a:ext cx="2610473" cy="401128"/>
      </dsp:txXfrm>
    </dsp:sp>
    <dsp:sp modelId="{E6A5D35C-F30A-4CAD-8819-8B89D4901017}">
      <dsp:nvSpPr>
        <dsp:cNvPr id="0" name=""/>
        <dsp:cNvSpPr/>
      </dsp:nvSpPr>
      <dsp:spPr>
        <a:xfrm rot="10800000">
          <a:off x="0" y="0"/>
          <a:ext cx="7839075" cy="1341567"/>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Practitioners</a:t>
          </a:r>
        </a:p>
      </dsp:txBody>
      <dsp:txXfrm rot="-10800000">
        <a:off x="0" y="0"/>
        <a:ext cx="7839075" cy="470890"/>
      </dsp:txXfrm>
    </dsp:sp>
    <dsp:sp modelId="{222166A9-7312-4163-996F-CF16A7233E67}">
      <dsp:nvSpPr>
        <dsp:cNvPr id="0" name=""/>
        <dsp:cNvSpPr/>
      </dsp:nvSpPr>
      <dsp:spPr>
        <a:xfrm>
          <a:off x="0" y="472542"/>
          <a:ext cx="979884"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Open Day</a:t>
          </a:r>
        </a:p>
      </dsp:txBody>
      <dsp:txXfrm>
        <a:off x="0" y="472542"/>
        <a:ext cx="979884" cy="401128"/>
      </dsp:txXfrm>
    </dsp:sp>
    <dsp:sp modelId="{F47080EB-85C4-458D-A0EC-C2EA5F2688DC}">
      <dsp:nvSpPr>
        <dsp:cNvPr id="0" name=""/>
        <dsp:cNvSpPr/>
      </dsp:nvSpPr>
      <dsp:spPr>
        <a:xfrm>
          <a:off x="979884" y="472542"/>
          <a:ext cx="979884"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Intro Day</a:t>
          </a:r>
        </a:p>
      </dsp:txBody>
      <dsp:txXfrm>
        <a:off x="979884" y="472542"/>
        <a:ext cx="979884" cy="401128"/>
      </dsp:txXfrm>
    </dsp:sp>
    <dsp:sp modelId="{D1C04401-9106-4D0A-99A0-9DA9D66EF65B}">
      <dsp:nvSpPr>
        <dsp:cNvPr id="0" name=""/>
        <dsp:cNvSpPr/>
      </dsp:nvSpPr>
      <dsp:spPr>
        <a:xfrm>
          <a:off x="1959768" y="472542"/>
          <a:ext cx="979884"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Learning Contract</a:t>
          </a:r>
        </a:p>
      </dsp:txBody>
      <dsp:txXfrm>
        <a:off x="1959768" y="472542"/>
        <a:ext cx="979884" cy="401128"/>
      </dsp:txXfrm>
    </dsp:sp>
    <dsp:sp modelId="{925E66EC-FCB3-486B-B115-7983AC4CD63C}">
      <dsp:nvSpPr>
        <dsp:cNvPr id="0" name=""/>
        <dsp:cNvSpPr/>
      </dsp:nvSpPr>
      <dsp:spPr>
        <a:xfrm>
          <a:off x="2939653" y="472542"/>
          <a:ext cx="979884"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4 x PDG</a:t>
          </a:r>
        </a:p>
      </dsp:txBody>
      <dsp:txXfrm>
        <a:off x="2939653" y="472542"/>
        <a:ext cx="979884" cy="401128"/>
      </dsp:txXfrm>
    </dsp:sp>
    <dsp:sp modelId="{51CC5ACD-8F3A-4826-8820-DB80E086C459}">
      <dsp:nvSpPr>
        <dsp:cNvPr id="0" name=""/>
        <dsp:cNvSpPr/>
      </dsp:nvSpPr>
      <dsp:spPr>
        <a:xfrm>
          <a:off x="3919537" y="472542"/>
          <a:ext cx="979884"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3 x Masterclass</a:t>
          </a:r>
        </a:p>
      </dsp:txBody>
      <dsp:txXfrm>
        <a:off x="3919537" y="472542"/>
        <a:ext cx="979884" cy="401128"/>
      </dsp:txXfrm>
    </dsp:sp>
    <dsp:sp modelId="{80A0D66D-5D92-4CE8-B2FD-C9DD619B32F0}">
      <dsp:nvSpPr>
        <dsp:cNvPr id="0" name=""/>
        <dsp:cNvSpPr/>
      </dsp:nvSpPr>
      <dsp:spPr>
        <a:xfrm>
          <a:off x="4899421" y="472542"/>
          <a:ext cx="979884"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Monthly </a:t>
          </a:r>
          <a:r>
            <a:rPr lang="en-GB" sz="900" kern="1200" err="1"/>
            <a:t>Telecon</a:t>
          </a:r>
          <a:endParaRPr lang="en-GB" sz="900" kern="1200"/>
        </a:p>
      </dsp:txBody>
      <dsp:txXfrm>
        <a:off x="4899421" y="472542"/>
        <a:ext cx="979884" cy="401128"/>
      </dsp:txXfrm>
    </dsp:sp>
    <dsp:sp modelId="{5B61662E-5721-4080-8B7C-02397B5C899D}">
      <dsp:nvSpPr>
        <dsp:cNvPr id="0" name=""/>
        <dsp:cNvSpPr/>
      </dsp:nvSpPr>
      <dsp:spPr>
        <a:xfrm>
          <a:off x="5879306" y="472542"/>
          <a:ext cx="979884"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GB" sz="900" kern="1200"/>
            <a:t>6 month Progress review</a:t>
          </a:r>
        </a:p>
      </dsp:txBody>
      <dsp:txXfrm>
        <a:off x="5879306" y="472542"/>
        <a:ext cx="979884" cy="401128"/>
      </dsp:txXfrm>
    </dsp:sp>
    <dsp:sp modelId="{BD3FCBAC-1BBC-44F0-AFFF-E6E03E017355}">
      <dsp:nvSpPr>
        <dsp:cNvPr id="0" name=""/>
        <dsp:cNvSpPr/>
      </dsp:nvSpPr>
      <dsp:spPr>
        <a:xfrm>
          <a:off x="6859190" y="472542"/>
          <a:ext cx="979884" cy="4011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en-US" sz="900" kern="1200"/>
            <a:t>Commentary Writing Days Monthly</a:t>
          </a:r>
        </a:p>
      </dsp:txBody>
      <dsp:txXfrm>
        <a:off x="6859190" y="472542"/>
        <a:ext cx="979884" cy="40112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7E2E82-72CD-0544-803E-ECCCB1A6640C}" type="datetimeFigureOut">
              <a:rPr lang="en-US" smtClean="0"/>
              <a:t>12/3/2018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3868A9-83B6-F748-BF71-689B21C27285}" type="slidenum">
              <a:rPr lang="en-US" smtClean="0"/>
              <a:t>‹#›</a:t>
            </a:fld>
            <a:endParaRPr lang="en-US"/>
          </a:p>
        </p:txBody>
      </p:sp>
    </p:spTree>
    <p:extLst>
      <p:ext uri="{BB962C8B-B14F-4D97-AF65-F5344CB8AC3E}">
        <p14:creationId xmlns:p14="http://schemas.microsoft.com/office/powerpoint/2010/main" val="378571134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01T14:30:03.370"/>
    </inkml:context>
    <inkml:brush xml:id="br0">
      <inkml:brushProperty name="width" value="0.35" units="cm"/>
      <inkml:brushProperty name="height" value="0.35" units="cm"/>
      <inkml:brushProperty name="color" value="#E71224"/>
      <inkml:brushProperty name="ignorePressure" value="1"/>
    </inkml:brush>
  </inkml:definitions>
  <inkml:trace contextRef="#ctx0" brushRef="#br0">0 0,'27'11,"26"25,-2 3,-1 1,42 46,-48-45,885 881,-504-490,777 709,-1095-1047,133 113,-224-194,-10-7,0-1,0 0,2 0,-1 0,0-1,1 1,-1-1,6 1,-12-5,-1 1,1-1,0 0,-1 0,1 0,-1 0,1 0,0 0,-1 0,1 0,-1 0,1 0,0 0,-1 0,1-1,-1 1,1 0,-1-1,1 1,0 0,-1-1,0 1,1 0,-1 0,1-1,0 0,-1 1,0-1,0 1,1 0,-1-1,0 0,1 1,-1-1,0 1,1-1,-1 1,0-1,0 0,0 1,0-1,0 1,0-1,0 0,0 1,-2-32,2 28,-4-24</inkml:trace>
  <inkml:trace contextRef="#ctx0" brushRef="#br0" timeOffset="1103.6779">3044 256,'-1'0,"0"0,0 0,0 0,0 0,0 0,1 1,-2-1,1 0,1 0,-1 0,0 1,0 0,1-1,-1 1,0-1,0 0,1 1,-1 0,0 0,0-1,1 1,-1 0,-166 143,7 7,-4 18,53-55,-93 90,-169 128,282-260,-3-4,-3-4,-3-5,-3-4,-82 30,85-43,-84 49,128-59,3 2,1 2,-41 37,84-65,1 0,0 0,0 1,1 1,-1 0,-4 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01T14:30:09.554"/>
    </inkml:context>
    <inkml:brush xml:id="br0">
      <inkml:brushProperty name="width" value="0.35" units="cm"/>
      <inkml:brushProperty name="height" value="0.35" units="cm"/>
      <inkml:brushProperty name="color" value="#E71224"/>
      <inkml:brushProperty name="ignorePressure" value="1"/>
    </inkml:brush>
  </inkml:definitions>
  <inkml:trace contextRef="#ctx0" brushRef="#br0">719 163,'7'1,"0"-1,1 1,-2 1,1 0,0 0,0 0,-1 1,1 0,0 0,-1 1,0 0,0 0,3 3,8 7,0 1,-2 0,11 13,6 15,-1 0,-3 2,-1 2,6 17,27 47,250 363,-128-206,191 255,-248-371,6-4,44 30,-85-95,-23-22,-2 3,4 12,111 144,44 89,-189-257,-7-8</inkml:trace>
  <inkml:trace contextRef="#ctx0" brushRef="#br0" timeOffset="1135.552">2554 0,'1'17,"-2"1,0-1,-1 0,0 0,-1 0,-2-1,1 1,-1-1,-2 0,0 0,0-1,-4 4,-57 83,-5-3,-43 42,65-78,-580 685,337-405,-298 340,476-556,-38 44,-14 34,145-173,2 2,2 1,-11 25,-6 11,-6-3,29-50,1 1,1 0,0 1,1 3,2-2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01T14:30:13.194"/>
    </inkml:context>
    <inkml:brush xml:id="br0">
      <inkml:brushProperty name="width" value="0.35" units="cm"/>
      <inkml:brushProperty name="height" value="0.35" units="cm"/>
      <inkml:brushProperty name="color" value="#E71224"/>
      <inkml:brushProperty name="ignorePressure" value="1"/>
    </inkml:brush>
  </inkml:definitions>
  <inkml:trace contextRef="#ctx0" brushRef="#br0">178 211,'1'20,"1"1,1 0,1 0,0-1,2 0,0 0,2-1,0 1,1-2,1 0,3 3,26 39,2-2,29 30,-63-80,235 273,13-11,69 42,-195-191,282 252,-242-232,97 58,-106-94,51 37,-189-125,-1 1,0 1,-2 1,6 8,64 87,-81-104,16 21</inkml:trace>
  <inkml:trace contextRef="#ctx0" brushRef="#br0" timeOffset="1295.277">2687 1,'-56'61,"-47"64,44-51,-94 112,-411 531,199-190,-47 65,238-361,-105 99,-191 192,467-519,1 0,-1 0,0 0,1 0,-2-1,1 0,0 0,-1 1,-1 0,5-3,-1 0,1 0,0 0,-1 0,1 0,0 0,0 0,-1 0,1 0,-1 0,1 0,-1 0,1 0,0 0,0 0,0 0,-1 0,1-1,-1 1,1 0,0 0,-1-1,1 1,0 0,0-1,0 1,0 0,-1 0,1 0,0-1,0 1,-1-1,-3-22,2-48,-1 36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01T14:30:18.938"/>
    </inkml:context>
    <inkml:brush xml:id="br0">
      <inkml:brushProperty name="width" value="0.35" units="cm"/>
      <inkml:brushProperty name="height" value="0.35" units="cm"/>
      <inkml:brushProperty name="color" value="#E71224"/>
      <inkml:brushProperty name="ignorePressure" value="1"/>
    </inkml:brush>
  </inkml:definitions>
  <inkml:trace contextRef="#ctx0" brushRef="#br0">1 209,'63'3,"-1"1,1 4,-1 2,-1 4,0 1,54 23,352 140,115 79,-341-141,195 84,-361-172,-20-11</inkml:trace>
  <inkml:trace contextRef="#ctx0" brushRef="#br0" timeOffset="935.013">2022 0,'-3'7,"-1"0,-1-1,1 0,-1 0,1 0,-1-1,-1 0,0 0,0 0,0-1,0 1,0-1,-1-1,-10 9,-112 72,-3-6,-5-6,-128 48,148-73,-2-6,-101 21,191-56,0-3,-15 1,-42 6,70-6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01T14:30:22.042"/>
    </inkml:context>
    <inkml:brush xml:id="br0">
      <inkml:brushProperty name="width" value="0.35" units="cm"/>
      <inkml:brushProperty name="height" value="0.35" units="cm"/>
      <inkml:brushProperty name="color" value="#E71224"/>
      <inkml:brushProperty name="ignorePressure" value="1"/>
    </inkml:brush>
  </inkml:definitions>
  <inkml:trace contextRef="#ctx0" brushRef="#br0">1 0,'1'4,"0"0,-1-1,1 0,0 0,0 0,1 0,-1 1,1-1,0 1,5 9,16 36,3-1,1-1,3-2,1 0,15 11,51 55,41 31,71 59,8-9,9-11,61 28,-202-155,-39-26,-1 3,7 8,-44-32,-1 2,0-1,0 0,-1 1,0 0,-1 0,3 6,14 23,42 52,4-4,18 13,-57-66</inkml:trace>
  <inkml:trace contextRef="#ctx0" brushRef="#br0" timeOffset="927.93">1976 70,'0'-1,"0"0,0 1,0-1,-1 0,1 0,0 1,0 0,-1-1,1 0,0 0,0 1,0-1,-1 1,0-1,1 0,-1 1,1 0,0-1,-1 0,0 1,1-1,-1 1,1 0,-1 0,0-1,1 1,-1 0,1-1,-1 1,0 0,0 0,1-1,-1 1,0 0,0 0,1 0,-1 0,0 1,1-1,-1 0,1 0,-1 0,0 1,0-1,-3 1,0-1,1 2,-1-1,1 0,-1 1,1-1,-4 3,-6 6,1 0,0 1,0 1,1 0,1 0,0 1,-58 87,48-69,-381 655,45 23,241-471,75-158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6T20:11:23.824"/>
    </inkml:context>
    <inkml:brush xml:id="br0">
      <inkml:brushProperty name="width" value="0.35" units="cm"/>
      <inkml:brushProperty name="height" value="0.35" units="cm"/>
      <inkml:brushProperty name="color" value="#E71224"/>
      <inkml:brushProperty name="ignorePressure" value="1"/>
    </inkml:brush>
  </inkml:definitions>
  <inkml:trace contextRef="#ctx0" brushRef="#br0">10234 2791,'0'-33,"1"-5,-4-24,1 50,1 0,-2-1,0 1,0 0,-1 1,-1-1,0 0,-7-11,-1 1,-2 0,0 0,-7-6,-75-80,29 35,-316-349,277 315,-8 2,-119-94,153 132,68 56,-115-91,99 81,-1 1,-1 1,-18-6,-155-58,110 46,57 20,2-1,-1-3,-30-23,-24-14,-183-107,246 150,-1 1,-1 2,-10-3,-6-2,-48-21,-112-46,104 40,-1 4,-1 4,-3 4,-33-2,-317-70,433 97,-41-11,-62-8,-45-7,10 1,11 9,-1 8,-71 3,-484 15,570-9,-113-20,65 5,10 7,-1 7,0 8,-6 8,-47 22,118-14,-57 0,101-12,-23 8,11-2,-69 12,-118 35,-141 59,286-76,-45 25,-112 64,64-17,34-17,153-83,-15 9,-1-2,-1-2,-41 12,67-24,0 0,0 0,1 3,0-1,0 1,-2 2,-30 23,-9 11,16-13,-4 6,1 2,-16 21,39-39,2 1,0 0,-5 12,13-18,2 0,0 0,1 1,1 0,-5 15,-15 51,15-50,0 1,-3 26,3 1,3-18,1 1,2 4,-3 170,11 0,-2-83,2 740,1-766,14 86,29 108,-24-171,-14-81,11 32,-13-64,0 1,2-1,0-1,2 0,5 8,-5-9,5 5,-2 0,7 18,7 16,1-1,4-2,7 7,42 80,4 3,-72-122,-2 0,0 2,-2-1,3 10,15 36,177 397,-151-334,-23-54,19 32,9 17,-20-40,-6-10,-22-49,2-1,0 0,2-1,11 17,79 86,-42-54,12 15,12 4,-43-50,2-2,50 34,-44-41,1-2,2-2,27 10,11-2,72 21,-71-33,1-3,90 9,195 7,-32-8,-212-17,0-1,16-4,454-9,-290-3,1157 2,-1359-5,53-10,-51 3,-22 4,190-17,-114 13,156-11,-80 4,-25 0,-158 13,0-3,4-4,-22 5,-14 0,0-1,27-11,5-2,40-7,36-13,-107 31,-1-1,0-2,10-7,-13 2,0-1,-1-1,-1 0,13-18,10-6,0 3,1 1,28-14,-47 32,-1-1,-1-1,-1-2,8-12,-9 12,-14 15,1 1,0 1,2 0,-1 1,2-1,40-27,92-68,-105 78,-32 21,-1 0,0 0,0-2,-1 1,0-1,5-5,9-17,12-20,-16 22,1 2,7-8,-10 17,-2 0,0-1,-1-1,-1 0,-1-1,1-2,2-11,3 2,0 0,15-16,-29 41,78-110,-68 92,-1 0,0 0,-3-1,2-6,80-222,-50 152,24-41,-26 62,16-51,-46 103,13-33,0-8,-3 3,-11 43,-1-1,-2 0,0-1,-3 1,2-14,2-51,6-4,-4 25,7-46,-3 36,-5-1,-1-40,-10-227,2 321,-1 1,-2 0,-6-22,-1-7,8 39,-16-95,4-12,5 18,-5 1,-12-42,18 103,2-1,2 1,1-1,2-17,2 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BE4FC7-C1BC-BD40-85E8-F7D387FACD0C}" type="datetimeFigureOut">
              <a:rPr lang="en-US" smtClean="0"/>
              <a:t>12/3/2018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0B3131-83C0-9847-95A8-B83A12FBB63A}" type="slidenum">
              <a:rPr lang="en-US" smtClean="0"/>
              <a:t>‹#›</a:t>
            </a:fld>
            <a:endParaRPr lang="en-US"/>
          </a:p>
        </p:txBody>
      </p:sp>
    </p:spTree>
    <p:extLst>
      <p:ext uri="{BB962C8B-B14F-4D97-AF65-F5344CB8AC3E}">
        <p14:creationId xmlns:p14="http://schemas.microsoft.com/office/powerpoint/2010/main" val="21044043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B3131-83C0-9847-95A8-B83A12FBB63A}" type="slidenum">
              <a:rPr lang="en-US" smtClean="0"/>
              <a:t>1</a:t>
            </a:fld>
            <a:endParaRPr lang="en-US"/>
          </a:p>
        </p:txBody>
      </p:sp>
    </p:spTree>
    <p:extLst>
      <p:ext uri="{BB962C8B-B14F-4D97-AF65-F5344CB8AC3E}">
        <p14:creationId xmlns:p14="http://schemas.microsoft.com/office/powerpoint/2010/main" val="1132157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91B2EEA-15D5-4D70-BA2E-A7066ED079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6AAC37AB-F4AF-4B56-9EDC-144E18A821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We used current primary care workforce figures and research from ‘Making Time in General Practice’ to estimate the appointment split that could be delivered by non-GP professionals in primary care. We then devised a new ‘mixed staffing model’ which proposed different roles to be recruited to rather than GPs.</a:t>
            </a:r>
          </a:p>
        </p:txBody>
      </p:sp>
      <p:sp>
        <p:nvSpPr>
          <p:cNvPr id="32772" name="Slide Number Placeholder 3">
            <a:extLst>
              <a:ext uri="{FF2B5EF4-FFF2-40B4-BE49-F238E27FC236}">
                <a16:creationId xmlns:a16="http://schemas.microsoft.com/office/drawing/2014/main" id="{17C6C02C-081D-4783-855E-95DDDA3CA7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charset="-128"/>
              </a:defRPr>
            </a:lvl1pPr>
            <a:lvl2pPr marL="742950" indent="-285750" eaLnBrk="0" hangingPunct="0">
              <a:defRPr>
                <a:solidFill>
                  <a:schemeClr val="tx1"/>
                </a:solidFill>
                <a:latin typeface="Arial" panose="020B0604020202020204" pitchFamily="34" charset="0"/>
                <a:ea typeface="ヒラギノ角ゴ Pro W3" charset="-128"/>
              </a:defRPr>
            </a:lvl2pPr>
            <a:lvl3pPr marL="1143000" indent="-228600" eaLnBrk="0" hangingPunct="0">
              <a:defRPr>
                <a:solidFill>
                  <a:schemeClr val="tx1"/>
                </a:solidFill>
                <a:latin typeface="Arial" panose="020B0604020202020204" pitchFamily="34" charset="0"/>
                <a:ea typeface="ヒラギノ角ゴ Pro W3" charset="-128"/>
              </a:defRPr>
            </a:lvl3pPr>
            <a:lvl4pPr marL="1600200" indent="-228600" eaLnBrk="0" hangingPunct="0">
              <a:defRPr>
                <a:solidFill>
                  <a:schemeClr val="tx1"/>
                </a:solidFill>
                <a:latin typeface="Arial" panose="020B0604020202020204" pitchFamily="34" charset="0"/>
                <a:ea typeface="ヒラギノ角ゴ Pro W3" charset="-128"/>
              </a:defRPr>
            </a:lvl4pPr>
            <a:lvl5pPr marL="2057400" indent="-228600" eaLnBrk="0" hangingPunct="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C8FE6A9-F28B-4217-BBD7-ECF57C6ADF2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72C6FE5-F37F-414F-B5E9-463C9E8AD2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3913789E-2F04-415E-974B-99CE5D6B84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Copied and pasted conclusions from needs assessment work. Each conclusion had relevant data points underneath it to back up as evidence…</a:t>
            </a:r>
          </a:p>
        </p:txBody>
      </p:sp>
      <p:sp>
        <p:nvSpPr>
          <p:cNvPr id="33796" name="Slide Number Placeholder 3">
            <a:extLst>
              <a:ext uri="{FF2B5EF4-FFF2-40B4-BE49-F238E27FC236}">
                <a16:creationId xmlns:a16="http://schemas.microsoft.com/office/drawing/2014/main" id="{E9DD78C2-709C-42A0-8279-9BB7C7A4FC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charset="-128"/>
              </a:defRPr>
            </a:lvl1pPr>
            <a:lvl2pPr marL="742950" indent="-285750" eaLnBrk="0" hangingPunct="0">
              <a:defRPr>
                <a:solidFill>
                  <a:schemeClr val="tx1"/>
                </a:solidFill>
                <a:latin typeface="Arial" panose="020B0604020202020204" pitchFamily="34" charset="0"/>
                <a:ea typeface="ヒラギノ角ゴ Pro W3" charset="-128"/>
              </a:defRPr>
            </a:lvl2pPr>
            <a:lvl3pPr marL="1143000" indent="-228600" eaLnBrk="0" hangingPunct="0">
              <a:defRPr>
                <a:solidFill>
                  <a:schemeClr val="tx1"/>
                </a:solidFill>
                <a:latin typeface="Arial" panose="020B0604020202020204" pitchFamily="34" charset="0"/>
                <a:ea typeface="ヒラギノ角ゴ Pro W3" charset="-128"/>
              </a:defRPr>
            </a:lvl3pPr>
            <a:lvl4pPr marL="1600200" indent="-228600" eaLnBrk="0" hangingPunct="0">
              <a:defRPr>
                <a:solidFill>
                  <a:schemeClr val="tx1"/>
                </a:solidFill>
                <a:latin typeface="Arial" panose="020B0604020202020204" pitchFamily="34" charset="0"/>
                <a:ea typeface="ヒラギノ角ゴ Pro W3" charset="-128"/>
              </a:defRPr>
            </a:lvl4pPr>
            <a:lvl5pPr marL="2057400" indent="-228600" eaLnBrk="0" hangingPunct="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8DF6C10-C1CC-4FBE-AC01-82135B62BD1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5AD48A1-4FE4-4BF8-A00B-7D60E8E2F8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EA4362F2-B0BF-43A0-9430-D58835AD41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4820" name="Slide Number Placeholder 3">
            <a:extLst>
              <a:ext uri="{FF2B5EF4-FFF2-40B4-BE49-F238E27FC236}">
                <a16:creationId xmlns:a16="http://schemas.microsoft.com/office/drawing/2014/main" id="{B0531A74-AA8A-4D46-AEEE-9CAB7EE55D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charset="-128"/>
              </a:defRPr>
            </a:lvl1pPr>
            <a:lvl2pPr marL="742950" indent="-285750" eaLnBrk="0" hangingPunct="0">
              <a:defRPr>
                <a:solidFill>
                  <a:schemeClr val="tx1"/>
                </a:solidFill>
                <a:latin typeface="Arial" panose="020B0604020202020204" pitchFamily="34" charset="0"/>
                <a:ea typeface="ヒラギノ角ゴ Pro W3" charset="-128"/>
              </a:defRPr>
            </a:lvl2pPr>
            <a:lvl3pPr marL="1143000" indent="-228600" eaLnBrk="0" hangingPunct="0">
              <a:defRPr>
                <a:solidFill>
                  <a:schemeClr val="tx1"/>
                </a:solidFill>
                <a:latin typeface="Arial" panose="020B0604020202020204" pitchFamily="34" charset="0"/>
                <a:ea typeface="ヒラギノ角ゴ Pro W3" charset="-128"/>
              </a:defRPr>
            </a:lvl3pPr>
            <a:lvl4pPr marL="1600200" indent="-228600" eaLnBrk="0" hangingPunct="0">
              <a:defRPr>
                <a:solidFill>
                  <a:schemeClr val="tx1"/>
                </a:solidFill>
                <a:latin typeface="Arial" panose="020B0604020202020204" pitchFamily="34" charset="0"/>
                <a:ea typeface="ヒラギノ角ゴ Pro W3" charset="-128"/>
              </a:defRPr>
            </a:lvl4pPr>
            <a:lvl5pPr marL="2057400" indent="-228600" eaLnBrk="0" hangingPunct="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C751BA4-5234-4037-B5C5-BD302D7E271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762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780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314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619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solidFill>
                  <a:schemeClr val="tx2">
                    <a:lumMod val="75000"/>
                  </a:schemeClr>
                </a:solidFill>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794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182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439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710" eaLnBrk="0" hangingPunct="0">
              <a:defRPr sz="2800">
                <a:solidFill>
                  <a:schemeClr val="tx2"/>
                </a:solidFill>
                <a:latin typeface="Arial Unicode MS" pitchFamily="34" charset="-128"/>
              </a:defRPr>
            </a:lvl1pPr>
            <a:lvl2pPr marL="749831" indent="-288397" defTabSz="951710" eaLnBrk="0" hangingPunct="0">
              <a:defRPr sz="2800">
                <a:solidFill>
                  <a:schemeClr val="tx2"/>
                </a:solidFill>
                <a:latin typeface="Arial Unicode MS" pitchFamily="34" charset="-128"/>
              </a:defRPr>
            </a:lvl2pPr>
            <a:lvl3pPr marL="1153588" indent="-230717" defTabSz="951710" eaLnBrk="0" hangingPunct="0">
              <a:defRPr sz="2800">
                <a:solidFill>
                  <a:schemeClr val="tx2"/>
                </a:solidFill>
                <a:latin typeface="Arial Unicode MS" pitchFamily="34" charset="-128"/>
              </a:defRPr>
            </a:lvl3pPr>
            <a:lvl4pPr marL="1615023" indent="-230717" defTabSz="951710" eaLnBrk="0" hangingPunct="0">
              <a:defRPr sz="2800">
                <a:solidFill>
                  <a:schemeClr val="tx2"/>
                </a:solidFill>
                <a:latin typeface="Arial Unicode MS" pitchFamily="34" charset="-128"/>
              </a:defRPr>
            </a:lvl4pPr>
            <a:lvl5pPr marL="2076458" indent="-230717" defTabSz="951710" eaLnBrk="0" hangingPunct="0">
              <a:defRPr sz="2800">
                <a:solidFill>
                  <a:schemeClr val="tx2"/>
                </a:solidFill>
                <a:latin typeface="Arial Unicode MS" pitchFamily="34" charset="-128"/>
              </a:defRPr>
            </a:lvl5pPr>
            <a:lvl6pPr marL="2537893" indent="-230717" defTabSz="951710" eaLnBrk="0" fontAlgn="base" hangingPunct="0">
              <a:spcBef>
                <a:spcPct val="0"/>
              </a:spcBef>
              <a:spcAft>
                <a:spcPct val="0"/>
              </a:spcAft>
              <a:defRPr sz="2800">
                <a:solidFill>
                  <a:schemeClr val="tx2"/>
                </a:solidFill>
                <a:latin typeface="Arial Unicode MS" pitchFamily="34" charset="-128"/>
              </a:defRPr>
            </a:lvl6pPr>
            <a:lvl7pPr marL="2999328" indent="-230717" defTabSz="951710" eaLnBrk="0" fontAlgn="base" hangingPunct="0">
              <a:spcBef>
                <a:spcPct val="0"/>
              </a:spcBef>
              <a:spcAft>
                <a:spcPct val="0"/>
              </a:spcAft>
              <a:defRPr sz="2800">
                <a:solidFill>
                  <a:schemeClr val="tx2"/>
                </a:solidFill>
                <a:latin typeface="Arial Unicode MS" pitchFamily="34" charset="-128"/>
              </a:defRPr>
            </a:lvl7pPr>
            <a:lvl8pPr marL="3460763" indent="-230717" defTabSz="951710" eaLnBrk="0" fontAlgn="base" hangingPunct="0">
              <a:spcBef>
                <a:spcPct val="0"/>
              </a:spcBef>
              <a:spcAft>
                <a:spcPct val="0"/>
              </a:spcAft>
              <a:defRPr sz="2800">
                <a:solidFill>
                  <a:schemeClr val="tx2"/>
                </a:solidFill>
                <a:latin typeface="Arial Unicode MS" pitchFamily="34" charset="-128"/>
              </a:defRPr>
            </a:lvl8pPr>
            <a:lvl9pPr marL="3922198" indent="-230717" defTabSz="951710" eaLnBrk="0" fontAlgn="base" hangingPunct="0">
              <a:spcBef>
                <a:spcPct val="0"/>
              </a:spcBef>
              <a:spcAft>
                <a:spcPct val="0"/>
              </a:spcAft>
              <a:defRPr sz="2800">
                <a:solidFill>
                  <a:schemeClr val="tx2"/>
                </a:solidFill>
                <a:latin typeface="Arial Unicode MS" pitchFamily="34" charset="-128"/>
              </a:defRPr>
            </a:lvl9pPr>
          </a:lstStyle>
          <a:p>
            <a:pPr marL="0" marR="0" lvl="0" indent="0" algn="l" defTabSz="95171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itchFamily="18" charset="0"/>
                <a:ea typeface="+mn-ea"/>
                <a:cs typeface="+mn-cs"/>
              </a:rPr>
              <a:t>PHE Risk Management Training</a:t>
            </a:r>
          </a:p>
        </p:txBody>
      </p:sp>
      <p:sp>
        <p:nvSpPr>
          <p:cNvPr id="3789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710" eaLnBrk="0" hangingPunct="0">
              <a:defRPr sz="2800">
                <a:solidFill>
                  <a:schemeClr val="tx2"/>
                </a:solidFill>
                <a:latin typeface="Arial Unicode MS" pitchFamily="34" charset="-128"/>
              </a:defRPr>
            </a:lvl1pPr>
            <a:lvl2pPr marL="749831" indent="-288397" defTabSz="951710" eaLnBrk="0" hangingPunct="0">
              <a:defRPr sz="2800">
                <a:solidFill>
                  <a:schemeClr val="tx2"/>
                </a:solidFill>
                <a:latin typeface="Arial Unicode MS" pitchFamily="34" charset="-128"/>
              </a:defRPr>
            </a:lvl2pPr>
            <a:lvl3pPr marL="1153588" indent="-230717" defTabSz="951710" eaLnBrk="0" hangingPunct="0">
              <a:defRPr sz="2800">
                <a:solidFill>
                  <a:schemeClr val="tx2"/>
                </a:solidFill>
                <a:latin typeface="Arial Unicode MS" pitchFamily="34" charset="-128"/>
              </a:defRPr>
            </a:lvl3pPr>
            <a:lvl4pPr marL="1615023" indent="-230717" defTabSz="951710" eaLnBrk="0" hangingPunct="0">
              <a:defRPr sz="2800">
                <a:solidFill>
                  <a:schemeClr val="tx2"/>
                </a:solidFill>
                <a:latin typeface="Arial Unicode MS" pitchFamily="34" charset="-128"/>
              </a:defRPr>
            </a:lvl4pPr>
            <a:lvl5pPr marL="2076458" indent="-230717" defTabSz="951710" eaLnBrk="0" hangingPunct="0">
              <a:defRPr sz="2800">
                <a:solidFill>
                  <a:schemeClr val="tx2"/>
                </a:solidFill>
                <a:latin typeface="Arial Unicode MS" pitchFamily="34" charset="-128"/>
              </a:defRPr>
            </a:lvl5pPr>
            <a:lvl6pPr marL="2537893" indent="-230717" defTabSz="951710" eaLnBrk="0" fontAlgn="base" hangingPunct="0">
              <a:spcBef>
                <a:spcPct val="0"/>
              </a:spcBef>
              <a:spcAft>
                <a:spcPct val="0"/>
              </a:spcAft>
              <a:defRPr sz="2800">
                <a:solidFill>
                  <a:schemeClr val="tx2"/>
                </a:solidFill>
                <a:latin typeface="Arial Unicode MS" pitchFamily="34" charset="-128"/>
              </a:defRPr>
            </a:lvl6pPr>
            <a:lvl7pPr marL="2999328" indent="-230717" defTabSz="951710" eaLnBrk="0" fontAlgn="base" hangingPunct="0">
              <a:spcBef>
                <a:spcPct val="0"/>
              </a:spcBef>
              <a:spcAft>
                <a:spcPct val="0"/>
              </a:spcAft>
              <a:defRPr sz="2800">
                <a:solidFill>
                  <a:schemeClr val="tx2"/>
                </a:solidFill>
                <a:latin typeface="Arial Unicode MS" pitchFamily="34" charset="-128"/>
              </a:defRPr>
            </a:lvl7pPr>
            <a:lvl8pPr marL="3460763" indent="-230717" defTabSz="951710" eaLnBrk="0" fontAlgn="base" hangingPunct="0">
              <a:spcBef>
                <a:spcPct val="0"/>
              </a:spcBef>
              <a:spcAft>
                <a:spcPct val="0"/>
              </a:spcAft>
              <a:defRPr sz="2800">
                <a:solidFill>
                  <a:schemeClr val="tx2"/>
                </a:solidFill>
                <a:latin typeface="Arial Unicode MS" pitchFamily="34" charset="-128"/>
              </a:defRPr>
            </a:lvl8pPr>
            <a:lvl9pPr marL="3922198" indent="-230717" defTabSz="951710" eaLnBrk="0" fontAlgn="base" hangingPunct="0">
              <a:spcBef>
                <a:spcPct val="0"/>
              </a:spcBef>
              <a:spcAft>
                <a:spcPct val="0"/>
              </a:spcAft>
              <a:defRPr sz="2800">
                <a:solidFill>
                  <a:schemeClr val="tx2"/>
                </a:solidFill>
                <a:latin typeface="Arial Unicode MS" pitchFamily="34" charset="-128"/>
              </a:defRPr>
            </a:lvl9pPr>
          </a:lstStyle>
          <a:p>
            <a:pPr marL="0" marR="0" lvl="0" indent="0" algn="r" defTabSz="951710" rtl="0" eaLnBrk="1" fontAlgn="auto" latinLnBrk="0" hangingPunct="1">
              <a:lnSpc>
                <a:spcPct val="100000"/>
              </a:lnSpc>
              <a:spcBef>
                <a:spcPts val="0"/>
              </a:spcBef>
              <a:spcAft>
                <a:spcPts val="0"/>
              </a:spcAft>
              <a:buClrTx/>
              <a:buSzTx/>
              <a:buFontTx/>
              <a:buNone/>
              <a:tabLst/>
              <a:defRPr/>
            </a:pPr>
            <a:fld id="{D254733E-C83E-4EE4-91D4-7D69E07B98C8}" type="datetime1">
              <a:rPr kumimoji="0" lang="en-GB"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51710" rtl="0" eaLnBrk="1" fontAlgn="auto" latinLnBrk="0" hangingPunct="1">
                <a:lnSpc>
                  <a:spcPct val="100000"/>
                </a:lnSpc>
                <a:spcBef>
                  <a:spcPts val="0"/>
                </a:spcBef>
                <a:spcAft>
                  <a:spcPts val="0"/>
                </a:spcAft>
                <a:buClrTx/>
                <a:buSzTx/>
                <a:buFontTx/>
                <a:buNone/>
                <a:tabLst/>
                <a:defRPr/>
              </a:pPr>
              <a:t>03/12/2018</a:t>
            </a:fld>
            <a:endParaRPr kumimoji="0" lang="en-GB"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3789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710" eaLnBrk="0" hangingPunct="0">
              <a:defRPr sz="2800">
                <a:solidFill>
                  <a:schemeClr val="tx2"/>
                </a:solidFill>
                <a:latin typeface="Arial Unicode MS" pitchFamily="34" charset="-128"/>
              </a:defRPr>
            </a:lvl1pPr>
            <a:lvl2pPr marL="749831" indent="-288397" defTabSz="951710" eaLnBrk="0" hangingPunct="0">
              <a:defRPr sz="2800">
                <a:solidFill>
                  <a:schemeClr val="tx2"/>
                </a:solidFill>
                <a:latin typeface="Arial Unicode MS" pitchFamily="34" charset="-128"/>
              </a:defRPr>
            </a:lvl2pPr>
            <a:lvl3pPr marL="1153588" indent="-230717" defTabSz="951710" eaLnBrk="0" hangingPunct="0">
              <a:defRPr sz="2800">
                <a:solidFill>
                  <a:schemeClr val="tx2"/>
                </a:solidFill>
                <a:latin typeface="Arial Unicode MS" pitchFamily="34" charset="-128"/>
              </a:defRPr>
            </a:lvl3pPr>
            <a:lvl4pPr marL="1615023" indent="-230717" defTabSz="951710" eaLnBrk="0" hangingPunct="0">
              <a:defRPr sz="2800">
                <a:solidFill>
                  <a:schemeClr val="tx2"/>
                </a:solidFill>
                <a:latin typeface="Arial Unicode MS" pitchFamily="34" charset="-128"/>
              </a:defRPr>
            </a:lvl4pPr>
            <a:lvl5pPr marL="2076458" indent="-230717" defTabSz="951710" eaLnBrk="0" hangingPunct="0">
              <a:defRPr sz="2800">
                <a:solidFill>
                  <a:schemeClr val="tx2"/>
                </a:solidFill>
                <a:latin typeface="Arial Unicode MS" pitchFamily="34" charset="-128"/>
              </a:defRPr>
            </a:lvl5pPr>
            <a:lvl6pPr marL="2537893" indent="-230717" defTabSz="951710" eaLnBrk="0" fontAlgn="base" hangingPunct="0">
              <a:spcBef>
                <a:spcPct val="0"/>
              </a:spcBef>
              <a:spcAft>
                <a:spcPct val="0"/>
              </a:spcAft>
              <a:defRPr sz="2800">
                <a:solidFill>
                  <a:schemeClr val="tx2"/>
                </a:solidFill>
                <a:latin typeface="Arial Unicode MS" pitchFamily="34" charset="-128"/>
              </a:defRPr>
            </a:lvl6pPr>
            <a:lvl7pPr marL="2999328" indent="-230717" defTabSz="951710" eaLnBrk="0" fontAlgn="base" hangingPunct="0">
              <a:spcBef>
                <a:spcPct val="0"/>
              </a:spcBef>
              <a:spcAft>
                <a:spcPct val="0"/>
              </a:spcAft>
              <a:defRPr sz="2800">
                <a:solidFill>
                  <a:schemeClr val="tx2"/>
                </a:solidFill>
                <a:latin typeface="Arial Unicode MS" pitchFamily="34" charset="-128"/>
              </a:defRPr>
            </a:lvl7pPr>
            <a:lvl8pPr marL="3460763" indent="-230717" defTabSz="951710" eaLnBrk="0" fontAlgn="base" hangingPunct="0">
              <a:spcBef>
                <a:spcPct val="0"/>
              </a:spcBef>
              <a:spcAft>
                <a:spcPct val="0"/>
              </a:spcAft>
              <a:defRPr sz="2800">
                <a:solidFill>
                  <a:schemeClr val="tx2"/>
                </a:solidFill>
                <a:latin typeface="Arial Unicode MS" pitchFamily="34" charset="-128"/>
              </a:defRPr>
            </a:lvl8pPr>
            <a:lvl9pPr marL="3922198" indent="-230717" defTabSz="951710" eaLnBrk="0" fontAlgn="base" hangingPunct="0">
              <a:spcBef>
                <a:spcPct val="0"/>
              </a:spcBef>
              <a:spcAft>
                <a:spcPct val="0"/>
              </a:spcAft>
              <a:defRPr sz="2800">
                <a:solidFill>
                  <a:schemeClr val="tx2"/>
                </a:solidFill>
                <a:latin typeface="Arial Unicode MS" pitchFamily="34" charset="-128"/>
              </a:defRPr>
            </a:lvl9pPr>
          </a:lstStyle>
          <a:p>
            <a:pPr marL="0" marR="0" lvl="0" indent="0" algn="l" defTabSz="95171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itchFamily="18" charset="0"/>
                <a:ea typeface="+mn-ea"/>
                <a:cs typeface="+mn-cs"/>
              </a:rPr>
              <a:t>Contact Risk Management: 020 8327 6104</a:t>
            </a:r>
          </a:p>
        </p:txBody>
      </p:sp>
      <p:sp>
        <p:nvSpPr>
          <p:cNvPr id="378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710" eaLnBrk="0" hangingPunct="0">
              <a:defRPr sz="2800">
                <a:solidFill>
                  <a:schemeClr val="tx2"/>
                </a:solidFill>
                <a:latin typeface="Arial Unicode MS" pitchFamily="34" charset="-128"/>
              </a:defRPr>
            </a:lvl1pPr>
            <a:lvl2pPr marL="749831" indent="-288397" defTabSz="951710" eaLnBrk="0" hangingPunct="0">
              <a:defRPr sz="2800">
                <a:solidFill>
                  <a:schemeClr val="tx2"/>
                </a:solidFill>
                <a:latin typeface="Arial Unicode MS" pitchFamily="34" charset="-128"/>
              </a:defRPr>
            </a:lvl2pPr>
            <a:lvl3pPr marL="1153588" indent="-230717" defTabSz="951710" eaLnBrk="0" hangingPunct="0">
              <a:defRPr sz="2800">
                <a:solidFill>
                  <a:schemeClr val="tx2"/>
                </a:solidFill>
                <a:latin typeface="Arial Unicode MS" pitchFamily="34" charset="-128"/>
              </a:defRPr>
            </a:lvl3pPr>
            <a:lvl4pPr marL="1615023" indent="-230717" defTabSz="951710" eaLnBrk="0" hangingPunct="0">
              <a:defRPr sz="2800">
                <a:solidFill>
                  <a:schemeClr val="tx2"/>
                </a:solidFill>
                <a:latin typeface="Arial Unicode MS" pitchFamily="34" charset="-128"/>
              </a:defRPr>
            </a:lvl4pPr>
            <a:lvl5pPr marL="2076458" indent="-230717" defTabSz="951710" eaLnBrk="0" hangingPunct="0">
              <a:defRPr sz="2800">
                <a:solidFill>
                  <a:schemeClr val="tx2"/>
                </a:solidFill>
                <a:latin typeface="Arial Unicode MS" pitchFamily="34" charset="-128"/>
              </a:defRPr>
            </a:lvl5pPr>
            <a:lvl6pPr marL="2537893" indent="-230717" defTabSz="951710" eaLnBrk="0" fontAlgn="base" hangingPunct="0">
              <a:spcBef>
                <a:spcPct val="0"/>
              </a:spcBef>
              <a:spcAft>
                <a:spcPct val="0"/>
              </a:spcAft>
              <a:defRPr sz="2800">
                <a:solidFill>
                  <a:schemeClr val="tx2"/>
                </a:solidFill>
                <a:latin typeface="Arial Unicode MS" pitchFamily="34" charset="-128"/>
              </a:defRPr>
            </a:lvl6pPr>
            <a:lvl7pPr marL="2999328" indent="-230717" defTabSz="951710" eaLnBrk="0" fontAlgn="base" hangingPunct="0">
              <a:spcBef>
                <a:spcPct val="0"/>
              </a:spcBef>
              <a:spcAft>
                <a:spcPct val="0"/>
              </a:spcAft>
              <a:defRPr sz="2800">
                <a:solidFill>
                  <a:schemeClr val="tx2"/>
                </a:solidFill>
                <a:latin typeface="Arial Unicode MS" pitchFamily="34" charset="-128"/>
              </a:defRPr>
            </a:lvl7pPr>
            <a:lvl8pPr marL="3460763" indent="-230717" defTabSz="951710" eaLnBrk="0" fontAlgn="base" hangingPunct="0">
              <a:spcBef>
                <a:spcPct val="0"/>
              </a:spcBef>
              <a:spcAft>
                <a:spcPct val="0"/>
              </a:spcAft>
              <a:defRPr sz="2800">
                <a:solidFill>
                  <a:schemeClr val="tx2"/>
                </a:solidFill>
                <a:latin typeface="Arial Unicode MS" pitchFamily="34" charset="-128"/>
              </a:defRPr>
            </a:lvl8pPr>
            <a:lvl9pPr marL="3922198" indent="-230717" defTabSz="951710" eaLnBrk="0" fontAlgn="base" hangingPunct="0">
              <a:spcBef>
                <a:spcPct val="0"/>
              </a:spcBef>
              <a:spcAft>
                <a:spcPct val="0"/>
              </a:spcAft>
              <a:defRPr sz="2800">
                <a:solidFill>
                  <a:schemeClr val="tx2"/>
                </a:solidFill>
                <a:latin typeface="Arial Unicode MS" pitchFamily="34" charset="-128"/>
              </a:defRPr>
            </a:lvl9pPr>
          </a:lstStyle>
          <a:p>
            <a:pPr marL="0" marR="0" lvl="0" indent="0" algn="r" defTabSz="951710" rtl="0" eaLnBrk="1" fontAlgn="auto" latinLnBrk="0" hangingPunct="1">
              <a:lnSpc>
                <a:spcPct val="100000"/>
              </a:lnSpc>
              <a:spcBef>
                <a:spcPts val="0"/>
              </a:spcBef>
              <a:spcAft>
                <a:spcPts val="0"/>
              </a:spcAft>
              <a:buClrTx/>
              <a:buSzTx/>
              <a:buFontTx/>
              <a:buNone/>
              <a:tabLst/>
              <a:defRPr/>
            </a:pPr>
            <a:fld id="{BB68D5A1-B8FC-4B5A-AF5D-F4CF323597BA}"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5171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37894" name="Rectangle 7"/>
          <p:cNvSpPr txBox="1">
            <a:spLocks noGrp="1" noChangeArrowheads="1"/>
          </p:cNvSpPr>
          <p:nvPr/>
        </p:nvSpPr>
        <p:spPr bwMode="auto">
          <a:xfrm>
            <a:off x="3778427" y="9286488"/>
            <a:ext cx="2890665" cy="48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06" tIns="47552" rIns="95106" bIns="47552" anchor="b"/>
          <a:lstStyle>
            <a:lvl1pPr defTabSz="942975" eaLnBrk="0" hangingPunct="0">
              <a:defRPr sz="2800">
                <a:solidFill>
                  <a:schemeClr val="tx2"/>
                </a:solidFill>
                <a:latin typeface="Arial Unicode MS" pitchFamily="34" charset="-128"/>
              </a:defRPr>
            </a:lvl1pPr>
            <a:lvl2pPr marL="742950" indent="-285750" defTabSz="942975" eaLnBrk="0" hangingPunct="0">
              <a:defRPr sz="2800">
                <a:solidFill>
                  <a:schemeClr val="tx2"/>
                </a:solidFill>
                <a:latin typeface="Arial Unicode MS" pitchFamily="34" charset="-128"/>
              </a:defRPr>
            </a:lvl2pPr>
            <a:lvl3pPr marL="1143000" indent="-228600" defTabSz="942975" eaLnBrk="0" hangingPunct="0">
              <a:defRPr sz="2800">
                <a:solidFill>
                  <a:schemeClr val="tx2"/>
                </a:solidFill>
                <a:latin typeface="Arial Unicode MS" pitchFamily="34" charset="-128"/>
              </a:defRPr>
            </a:lvl3pPr>
            <a:lvl4pPr marL="1600200" indent="-228600" defTabSz="942975" eaLnBrk="0" hangingPunct="0">
              <a:defRPr sz="2800">
                <a:solidFill>
                  <a:schemeClr val="tx2"/>
                </a:solidFill>
                <a:latin typeface="Arial Unicode MS" pitchFamily="34" charset="-128"/>
              </a:defRPr>
            </a:lvl4pPr>
            <a:lvl5pPr marL="2057400" indent="-228600" defTabSz="942975" eaLnBrk="0" hangingPunct="0">
              <a:defRPr sz="2800">
                <a:solidFill>
                  <a:schemeClr val="tx2"/>
                </a:solidFill>
                <a:latin typeface="Arial Unicode MS" pitchFamily="34" charset="-128"/>
              </a:defRPr>
            </a:lvl5pPr>
            <a:lvl6pPr marL="2514600" indent="-228600" defTabSz="942975" eaLnBrk="0" fontAlgn="base" hangingPunct="0">
              <a:spcBef>
                <a:spcPct val="0"/>
              </a:spcBef>
              <a:spcAft>
                <a:spcPct val="0"/>
              </a:spcAft>
              <a:defRPr sz="2800">
                <a:solidFill>
                  <a:schemeClr val="tx2"/>
                </a:solidFill>
                <a:latin typeface="Arial Unicode MS" pitchFamily="34" charset="-128"/>
              </a:defRPr>
            </a:lvl6pPr>
            <a:lvl7pPr marL="2971800" indent="-228600" defTabSz="942975" eaLnBrk="0" fontAlgn="base" hangingPunct="0">
              <a:spcBef>
                <a:spcPct val="0"/>
              </a:spcBef>
              <a:spcAft>
                <a:spcPct val="0"/>
              </a:spcAft>
              <a:defRPr sz="2800">
                <a:solidFill>
                  <a:schemeClr val="tx2"/>
                </a:solidFill>
                <a:latin typeface="Arial Unicode MS" pitchFamily="34" charset="-128"/>
              </a:defRPr>
            </a:lvl7pPr>
            <a:lvl8pPr marL="3429000" indent="-228600" defTabSz="942975" eaLnBrk="0" fontAlgn="base" hangingPunct="0">
              <a:spcBef>
                <a:spcPct val="0"/>
              </a:spcBef>
              <a:spcAft>
                <a:spcPct val="0"/>
              </a:spcAft>
              <a:defRPr sz="2800">
                <a:solidFill>
                  <a:schemeClr val="tx2"/>
                </a:solidFill>
                <a:latin typeface="Arial Unicode MS" pitchFamily="34" charset="-128"/>
              </a:defRPr>
            </a:lvl8pPr>
            <a:lvl9pPr marL="3886200" indent="-228600" defTabSz="942975" eaLnBrk="0" fontAlgn="base" hangingPunct="0">
              <a:spcBef>
                <a:spcPct val="0"/>
              </a:spcBef>
              <a:spcAft>
                <a:spcPct val="0"/>
              </a:spcAft>
              <a:defRPr sz="2800">
                <a:solidFill>
                  <a:schemeClr val="tx2"/>
                </a:solidFill>
                <a:latin typeface="Arial Unicode MS" pitchFamily="34" charset="-128"/>
              </a:defRPr>
            </a:lvl9pPr>
          </a:lstStyle>
          <a:p>
            <a:pPr marL="0" marR="0" lvl="0" indent="0" algn="r" defTabSz="942975" rtl="0" eaLnBrk="1" fontAlgn="base" latinLnBrk="0" hangingPunct="1">
              <a:lnSpc>
                <a:spcPct val="100000"/>
              </a:lnSpc>
              <a:spcBef>
                <a:spcPct val="0"/>
              </a:spcBef>
              <a:spcAft>
                <a:spcPct val="0"/>
              </a:spcAft>
              <a:buClrTx/>
              <a:buSzTx/>
              <a:buFontTx/>
              <a:buNone/>
              <a:tabLst/>
              <a:defRPr/>
            </a:pPr>
            <a:fld id="{744862CD-B739-48BD-9C5E-2B57F75D2C09}" type="slidenum">
              <a:rPr kumimoji="0" lang="en-US" sz="1200" b="0" i="0" u="none" strike="noStrike" kern="1200" cap="none" spc="0" normalizeH="0" baseline="0" noProof="0">
                <a:ln>
                  <a:noFill/>
                </a:ln>
                <a:solidFill>
                  <a:prstClr val="black"/>
                </a:solidFill>
                <a:effectLst/>
                <a:uLnTx/>
                <a:uFillTx/>
                <a:latin typeface="Times New Roman" pitchFamily="18" charset="0"/>
              </a:rPr>
              <a:pPr marL="0" marR="0" lvl="0" indent="0" algn="r" defTabSz="942975"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Times New Roman" pitchFamily="18" charset="0"/>
            </a:endParaRPr>
          </a:p>
        </p:txBody>
      </p:sp>
      <p:sp>
        <p:nvSpPr>
          <p:cNvPr id="37895" name="Rectangle 2"/>
          <p:cNvSpPr>
            <a:spLocks noGrp="1" noRot="1" noChangeAspect="1" noChangeArrowheads="1" noTextEdit="1"/>
          </p:cNvSpPr>
          <p:nvPr>
            <p:ph type="sldImg"/>
          </p:nvPr>
        </p:nvSpPr>
        <p:spPr>
          <a:ln/>
        </p:spPr>
      </p:sp>
      <p:sp>
        <p:nvSpPr>
          <p:cNvPr id="378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480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628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804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212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solidFill>
                <a:schemeClr val="tx2"/>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977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38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558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1FCCC0E8-185B-4405-8412-F12ACC31B858}"/>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2195677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463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12055-0C2E-41FB-A266-B659A66E38E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404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https://www.technologyreview.com/s/514346/the-data-made-me-do-it/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DA6E1-290D-4D5F-BBA9-77853A92E3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9018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DA6E1-290D-4D5F-BBA9-77853A92E3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1840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FCEA3D9-8228-45CD-9A35-3799285BFB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05DE6815-B0DE-48FF-B154-C169EB0487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Request to focus on this area – deprivation, transport difficulties, known poorer health outcomes, active community ethos, failing primary care</a:t>
            </a:r>
          </a:p>
          <a:p>
            <a:r>
              <a:rPr lang="en-GB" altLang="en-US"/>
              <a:t>And this was all known before the needs assessment work began…</a:t>
            </a:r>
          </a:p>
        </p:txBody>
      </p:sp>
      <p:sp>
        <p:nvSpPr>
          <p:cNvPr id="27652" name="Slide Number Placeholder 3">
            <a:extLst>
              <a:ext uri="{FF2B5EF4-FFF2-40B4-BE49-F238E27FC236}">
                <a16:creationId xmlns:a16="http://schemas.microsoft.com/office/drawing/2014/main" id="{82AF5532-7AAA-4CD9-A985-534A0885F9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charset="-128"/>
              </a:defRPr>
            </a:lvl1pPr>
            <a:lvl2pPr marL="742950" indent="-285750" eaLnBrk="0" hangingPunct="0">
              <a:defRPr>
                <a:solidFill>
                  <a:schemeClr val="tx1"/>
                </a:solidFill>
                <a:latin typeface="Arial" panose="020B0604020202020204" pitchFamily="34" charset="0"/>
                <a:ea typeface="ヒラギノ角ゴ Pro W3" charset="-128"/>
              </a:defRPr>
            </a:lvl2pPr>
            <a:lvl3pPr marL="1143000" indent="-228600" eaLnBrk="0" hangingPunct="0">
              <a:defRPr>
                <a:solidFill>
                  <a:schemeClr val="tx1"/>
                </a:solidFill>
                <a:latin typeface="Arial" panose="020B0604020202020204" pitchFamily="34" charset="0"/>
                <a:ea typeface="ヒラギノ角ゴ Pro W3" charset="-128"/>
              </a:defRPr>
            </a:lvl3pPr>
            <a:lvl4pPr marL="1600200" indent="-228600" eaLnBrk="0" hangingPunct="0">
              <a:defRPr>
                <a:solidFill>
                  <a:schemeClr val="tx1"/>
                </a:solidFill>
                <a:latin typeface="Arial" panose="020B0604020202020204" pitchFamily="34" charset="0"/>
                <a:ea typeface="ヒラギノ角ゴ Pro W3" charset="-128"/>
              </a:defRPr>
            </a:lvl4pPr>
            <a:lvl5pPr marL="2057400" indent="-228600" eaLnBrk="0" hangingPunct="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82EAE20-ED48-41E1-A31C-7F5182EC2FA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140E0C60-1AF3-4E8E-B844-C1523AC3AF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F45F8BA-1C5E-4A67-B990-60E1B15A5F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Our first JSNA in Thurrock back in 2012 was bulky, very descriptive but not helpful in terms of linking the data to existing service offer, not very visual, and certainly not strong enough in terms of recommendations for future actions.</a:t>
            </a:r>
          </a:p>
          <a:p>
            <a:r>
              <a:rPr lang="en-GB" altLang="en-US"/>
              <a:t>So they did not want a repeat of this!</a:t>
            </a:r>
          </a:p>
          <a:p>
            <a:r>
              <a:rPr lang="en-GB" altLang="en-US"/>
              <a:t>Note – JSNAs between 2012 and this Tilbury one have been vastly improved on this….</a:t>
            </a:r>
          </a:p>
        </p:txBody>
      </p:sp>
      <p:sp>
        <p:nvSpPr>
          <p:cNvPr id="28676" name="Slide Number Placeholder 3">
            <a:extLst>
              <a:ext uri="{FF2B5EF4-FFF2-40B4-BE49-F238E27FC236}">
                <a16:creationId xmlns:a16="http://schemas.microsoft.com/office/drawing/2014/main" id="{C4E08584-A8FD-4AC3-A39F-8F9A01A73C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charset="-128"/>
              </a:defRPr>
            </a:lvl1pPr>
            <a:lvl2pPr marL="742950" indent="-285750" eaLnBrk="0" hangingPunct="0">
              <a:defRPr>
                <a:solidFill>
                  <a:schemeClr val="tx1"/>
                </a:solidFill>
                <a:latin typeface="Arial" panose="020B0604020202020204" pitchFamily="34" charset="0"/>
                <a:ea typeface="ヒラギノ角ゴ Pro W3" charset="-128"/>
              </a:defRPr>
            </a:lvl2pPr>
            <a:lvl3pPr marL="1143000" indent="-228600" eaLnBrk="0" hangingPunct="0">
              <a:defRPr>
                <a:solidFill>
                  <a:schemeClr val="tx1"/>
                </a:solidFill>
                <a:latin typeface="Arial" panose="020B0604020202020204" pitchFamily="34" charset="0"/>
                <a:ea typeface="ヒラギノ角ゴ Pro W3" charset="-128"/>
              </a:defRPr>
            </a:lvl3pPr>
            <a:lvl4pPr marL="1600200" indent="-228600" eaLnBrk="0" hangingPunct="0">
              <a:defRPr>
                <a:solidFill>
                  <a:schemeClr val="tx1"/>
                </a:solidFill>
                <a:latin typeface="Arial" panose="020B0604020202020204" pitchFamily="34" charset="0"/>
                <a:ea typeface="ヒラギノ角ゴ Pro W3" charset="-128"/>
              </a:defRPr>
            </a:lvl4pPr>
            <a:lvl5pPr marL="2057400" indent="-228600" eaLnBrk="0" hangingPunct="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2D1192C-C3D6-480E-857E-E6EFBA85124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AB9D5943-62CF-4059-9F6F-E4A0126519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526C8C5-9BDF-469F-A01E-720510D25ED2}"/>
              </a:ext>
            </a:extLst>
          </p:cNvPr>
          <p:cNvSpPr>
            <a:spLocks noGrp="1"/>
          </p:cNvSpPr>
          <p:nvPr>
            <p:ph type="body" idx="1"/>
          </p:nvPr>
        </p:nvSpPr>
        <p:spPr/>
        <p:txBody>
          <a:bodyPr/>
          <a:lstStyle/>
          <a:p>
            <a:pPr>
              <a:defRPr/>
            </a:pPr>
            <a:r>
              <a:rPr lang="en-GB" dirty="0"/>
              <a:t>Range of data sources used – some easier to get than others!</a:t>
            </a:r>
          </a:p>
          <a:p>
            <a:pPr>
              <a:defRPr/>
            </a:pPr>
            <a:r>
              <a:rPr lang="en-GB" dirty="0"/>
              <a:t>Challenge that this was a ‘locality’ as defined by GPs catchments, didn’t quite match the wards, but had to use as proxy. Also, some data not available at lower geography at all… All involved lots of Excel time!!</a:t>
            </a:r>
          </a:p>
          <a:p>
            <a:pPr>
              <a:defRPr/>
            </a:pPr>
            <a:endParaRPr lang="en-GB" dirty="0"/>
          </a:p>
          <a:p>
            <a:pPr marL="171450" indent="-171450">
              <a:buFontTx/>
              <a:buChar char="-"/>
              <a:defRPr/>
            </a:pPr>
            <a:r>
              <a:rPr lang="en-GB" dirty="0"/>
              <a:t>Demographic data – ONS Mid Year Estimates, IMD. Publically available and easy to source. Population projections slightly more tricky – Thurrock undergoing a lot of growth. So chose to consult Planning colleagues and obtain data on planning applications received for the area.</a:t>
            </a:r>
          </a:p>
          <a:p>
            <a:pPr marL="171450" indent="-171450">
              <a:buFontTx/>
              <a:buChar char="-"/>
              <a:defRPr/>
            </a:pPr>
            <a:r>
              <a:rPr lang="en-GB" dirty="0"/>
              <a:t>Local Health – supplied a lot of ward-level data – e.g. mortality ratios, lifestyle behaviours. Easy to group wards together to form the locality geography.</a:t>
            </a:r>
          </a:p>
          <a:p>
            <a:pPr marL="171450" indent="-171450">
              <a:buFontTx/>
              <a:buChar char="-"/>
              <a:defRPr/>
            </a:pPr>
            <a:r>
              <a:rPr lang="en-GB" dirty="0"/>
              <a:t>QOF – again publically available. Looked at diagnoses and management (more details next slide)</a:t>
            </a:r>
          </a:p>
          <a:p>
            <a:pPr marL="171450" indent="-171450">
              <a:buFontTx/>
              <a:buChar char="-"/>
              <a:defRPr/>
            </a:pPr>
            <a:r>
              <a:rPr lang="en-GB" dirty="0"/>
              <a:t>Primary Care workforce data – from NHS Digital (more details later)</a:t>
            </a:r>
          </a:p>
          <a:p>
            <a:pPr marL="171450" indent="-171450">
              <a:buFontTx/>
              <a:buChar char="-"/>
              <a:defRPr/>
            </a:pPr>
            <a:r>
              <a:rPr lang="en-GB" dirty="0"/>
              <a:t>Adult Social Care data – directly from Council colleagues. Looked at package use by demographics and COST.</a:t>
            </a:r>
          </a:p>
          <a:p>
            <a:pPr marL="171450" indent="-171450">
              <a:buFontTx/>
              <a:buChar char="-"/>
              <a:defRPr/>
            </a:pPr>
            <a:r>
              <a:rPr lang="en-GB" dirty="0"/>
              <a:t>Provider data – e.g. mental health services (IAPT / secondary care), LTC community services, community &amp; third sector info also – hard to obtain!</a:t>
            </a:r>
          </a:p>
          <a:p>
            <a:pPr marL="171450" indent="-171450">
              <a:buFontTx/>
              <a:buChar char="-"/>
              <a:defRPr/>
            </a:pPr>
            <a:r>
              <a:rPr lang="en-GB" dirty="0"/>
              <a:t>HES – including ACSC conditions</a:t>
            </a:r>
          </a:p>
        </p:txBody>
      </p:sp>
      <p:sp>
        <p:nvSpPr>
          <p:cNvPr id="29700" name="Slide Number Placeholder 3">
            <a:extLst>
              <a:ext uri="{FF2B5EF4-FFF2-40B4-BE49-F238E27FC236}">
                <a16:creationId xmlns:a16="http://schemas.microsoft.com/office/drawing/2014/main" id="{5722C9B6-E4D2-4E93-AFA0-3BCF6BE4F5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charset="-128"/>
              </a:defRPr>
            </a:lvl1pPr>
            <a:lvl2pPr marL="742950" indent="-285750" eaLnBrk="0" hangingPunct="0">
              <a:defRPr>
                <a:solidFill>
                  <a:schemeClr val="tx1"/>
                </a:solidFill>
                <a:latin typeface="Arial" panose="020B0604020202020204" pitchFamily="34" charset="0"/>
                <a:ea typeface="ヒラギノ角ゴ Pro W3" charset="-128"/>
              </a:defRPr>
            </a:lvl2pPr>
            <a:lvl3pPr marL="1143000" indent="-228600" eaLnBrk="0" hangingPunct="0">
              <a:defRPr>
                <a:solidFill>
                  <a:schemeClr val="tx1"/>
                </a:solidFill>
                <a:latin typeface="Arial" panose="020B0604020202020204" pitchFamily="34" charset="0"/>
                <a:ea typeface="ヒラギノ角ゴ Pro W3" charset="-128"/>
              </a:defRPr>
            </a:lvl3pPr>
            <a:lvl4pPr marL="1600200" indent="-228600" eaLnBrk="0" hangingPunct="0">
              <a:defRPr>
                <a:solidFill>
                  <a:schemeClr val="tx1"/>
                </a:solidFill>
                <a:latin typeface="Arial" panose="020B0604020202020204" pitchFamily="34" charset="0"/>
                <a:ea typeface="ヒラギノ角ゴ Pro W3" charset="-128"/>
              </a:defRPr>
            </a:lvl4pPr>
            <a:lvl5pPr marL="2057400" indent="-228600" eaLnBrk="0" hangingPunct="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19062BD-1BF2-4EE5-970A-CC7A69061C1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E18AE839-D05D-4EB2-BD53-E93665FA8E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ADB890B-AA89-44E5-8E63-6A77C69B62BA}"/>
              </a:ext>
            </a:extLst>
          </p:cNvPr>
          <p:cNvSpPr>
            <a:spLocks noGrp="1"/>
          </p:cNvSpPr>
          <p:nvPr>
            <p:ph type="body" idx="1"/>
          </p:nvPr>
        </p:nvSpPr>
        <p:spPr/>
        <p:txBody>
          <a:bodyPr/>
          <a:lstStyle/>
          <a:p>
            <a:pPr>
              <a:defRPr/>
            </a:pPr>
            <a:r>
              <a:rPr lang="en-GB" dirty="0"/>
              <a:t>Presentation of LTC management data (from QOF).</a:t>
            </a:r>
          </a:p>
          <a:p>
            <a:pPr>
              <a:defRPr/>
            </a:pPr>
            <a:endParaRPr lang="en-GB" dirty="0"/>
          </a:p>
          <a:p>
            <a:pPr>
              <a:defRPr/>
            </a:pPr>
            <a:r>
              <a:rPr lang="en-GB" dirty="0"/>
              <a:t>We built a tool which calculated, for each indicator:</a:t>
            </a:r>
          </a:p>
          <a:p>
            <a:pPr marL="171450" indent="-171450">
              <a:buFontTx/>
              <a:buChar char="-"/>
              <a:defRPr/>
            </a:pPr>
            <a:r>
              <a:rPr lang="en-GB" dirty="0"/>
              <a:t>The number who had received the intervention – i.e. who had been treated (green)</a:t>
            </a:r>
          </a:p>
          <a:p>
            <a:pPr marL="171450" indent="-171450">
              <a:buFontTx/>
              <a:buChar char="-"/>
              <a:defRPr/>
            </a:pPr>
            <a:r>
              <a:rPr lang="en-GB" dirty="0"/>
              <a:t>The number who did not receive the intervention but who were Exception Reported (blue)</a:t>
            </a:r>
          </a:p>
          <a:p>
            <a:pPr marL="171450" indent="-171450">
              <a:buFontTx/>
              <a:buChar char="-"/>
              <a:defRPr/>
            </a:pPr>
            <a:endParaRPr lang="en-GB" dirty="0"/>
          </a:p>
          <a:p>
            <a:pPr>
              <a:defRPr/>
            </a:pPr>
            <a:r>
              <a:rPr lang="en-GB" dirty="0"/>
              <a:t>Then we applied the QOF threshold for each indicator (around 80%), and calculated:</a:t>
            </a:r>
          </a:p>
          <a:p>
            <a:pPr marL="171450" indent="-171450">
              <a:buFontTx/>
              <a:buChar char="-"/>
              <a:defRPr/>
            </a:pPr>
            <a:r>
              <a:rPr lang="en-GB" dirty="0"/>
              <a:t>Those who did not receive the intervention but for whom the GP was incentivised (yellow) – i.e. the GP did not make their QOF maximum thresholds</a:t>
            </a:r>
          </a:p>
          <a:p>
            <a:pPr marL="171450" indent="-171450">
              <a:buFontTx/>
              <a:buChar char="-"/>
              <a:defRPr/>
            </a:pPr>
            <a:r>
              <a:rPr lang="en-GB" dirty="0"/>
              <a:t>Those who did not receive the intervention, were not Exception Reported and for whom the GP was not incentivised – therefore the GP would not receive payment even if they had treated them (red)</a:t>
            </a:r>
          </a:p>
        </p:txBody>
      </p:sp>
      <p:sp>
        <p:nvSpPr>
          <p:cNvPr id="30724" name="Slide Number Placeholder 3">
            <a:extLst>
              <a:ext uri="{FF2B5EF4-FFF2-40B4-BE49-F238E27FC236}">
                <a16:creationId xmlns:a16="http://schemas.microsoft.com/office/drawing/2014/main" id="{B015CFC8-B31E-4697-9ECD-309175C6F5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charset="-128"/>
              </a:defRPr>
            </a:lvl1pPr>
            <a:lvl2pPr marL="742950" indent="-285750" eaLnBrk="0" hangingPunct="0">
              <a:defRPr>
                <a:solidFill>
                  <a:schemeClr val="tx1"/>
                </a:solidFill>
                <a:latin typeface="Arial" panose="020B0604020202020204" pitchFamily="34" charset="0"/>
                <a:ea typeface="ヒラギノ角ゴ Pro W3" charset="-128"/>
              </a:defRPr>
            </a:lvl2pPr>
            <a:lvl3pPr marL="1143000" indent="-228600" eaLnBrk="0" hangingPunct="0">
              <a:defRPr>
                <a:solidFill>
                  <a:schemeClr val="tx1"/>
                </a:solidFill>
                <a:latin typeface="Arial" panose="020B0604020202020204" pitchFamily="34" charset="0"/>
                <a:ea typeface="ヒラギノ角ゴ Pro W3" charset="-128"/>
              </a:defRPr>
            </a:lvl3pPr>
            <a:lvl4pPr marL="1600200" indent="-228600" eaLnBrk="0" hangingPunct="0">
              <a:defRPr>
                <a:solidFill>
                  <a:schemeClr val="tx1"/>
                </a:solidFill>
                <a:latin typeface="Arial" panose="020B0604020202020204" pitchFamily="34" charset="0"/>
                <a:ea typeface="ヒラギノ角ゴ Pro W3" charset="-128"/>
              </a:defRPr>
            </a:lvl4pPr>
            <a:lvl5pPr marL="2057400" indent="-228600" eaLnBrk="0" hangingPunct="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19810C6-3A1C-465A-9503-65EB09655C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F34F672A-A3D4-4532-8CC3-A917AAA72D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4ED15DA-C7CE-4BB5-A8F9-08993070BB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We used practice level estimates developed by Imperial College (commissioned by PHE) to quantify the estimated total numbers of patients with certain long term conditions, and then compared these to patients diagnosed and on the QOF registers. </a:t>
            </a:r>
          </a:p>
          <a:p>
            <a:r>
              <a:rPr lang="en-GB" altLang="en-US"/>
              <a:t>We also showed these as absolute numbers.</a:t>
            </a:r>
          </a:p>
          <a:p>
            <a:endParaRPr lang="en-GB" altLang="en-US"/>
          </a:p>
          <a:p>
            <a:r>
              <a:rPr lang="en-GB" altLang="en-US"/>
              <a:t>This highlighted the need to prioritise case-finding activities in this area..</a:t>
            </a:r>
          </a:p>
        </p:txBody>
      </p:sp>
      <p:sp>
        <p:nvSpPr>
          <p:cNvPr id="31748" name="Slide Number Placeholder 3">
            <a:extLst>
              <a:ext uri="{FF2B5EF4-FFF2-40B4-BE49-F238E27FC236}">
                <a16:creationId xmlns:a16="http://schemas.microsoft.com/office/drawing/2014/main" id="{E6CAB952-D3EE-4350-8CC6-C49A10C97E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charset="-128"/>
              </a:defRPr>
            </a:lvl1pPr>
            <a:lvl2pPr marL="742950" indent="-285750" eaLnBrk="0" hangingPunct="0">
              <a:defRPr>
                <a:solidFill>
                  <a:schemeClr val="tx1"/>
                </a:solidFill>
                <a:latin typeface="Arial" panose="020B0604020202020204" pitchFamily="34" charset="0"/>
                <a:ea typeface="ヒラギノ角ゴ Pro W3" charset="-128"/>
              </a:defRPr>
            </a:lvl2pPr>
            <a:lvl3pPr marL="1143000" indent="-228600" eaLnBrk="0" hangingPunct="0">
              <a:defRPr>
                <a:solidFill>
                  <a:schemeClr val="tx1"/>
                </a:solidFill>
                <a:latin typeface="Arial" panose="020B0604020202020204" pitchFamily="34" charset="0"/>
                <a:ea typeface="ヒラギノ角ゴ Pro W3" charset="-128"/>
              </a:defRPr>
            </a:lvl3pPr>
            <a:lvl4pPr marL="1600200" indent="-228600" eaLnBrk="0" hangingPunct="0">
              <a:defRPr>
                <a:solidFill>
                  <a:schemeClr val="tx1"/>
                </a:solidFill>
                <a:latin typeface="Arial" panose="020B0604020202020204" pitchFamily="34" charset="0"/>
                <a:ea typeface="ヒラギノ角ゴ Pro W3" charset="-128"/>
              </a:defRPr>
            </a:lvl4pPr>
            <a:lvl5pPr marL="2057400" indent="-228600" eaLnBrk="0" hangingPunct="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AC0A6F-37E1-40EB-8349-47D1077845F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6076950"/>
            <a:ext cx="9129600" cy="7810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4717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4034" y="2222288"/>
            <a:ext cx="3889405"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62" y="2222287"/>
            <a:ext cx="3895937"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FB144E-5D0A-4B05-A1AA-5D8992EBF034}" type="datetimeFigureOut">
              <a:rPr lang="en-GB" smtClean="0"/>
              <a:t>03/12/2018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1389051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11046" y="2174875"/>
            <a:ext cx="389239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11047" y="2751139"/>
            <a:ext cx="3892392"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62" y="2174875"/>
            <a:ext cx="3895937"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0562" y="2751139"/>
            <a:ext cx="3895937"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FB144E-5D0A-4B05-A1AA-5D8992EBF034}" type="datetimeFigureOut">
              <a:rPr lang="en-GB" smtClean="0"/>
              <a:t>03/12/2018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3033700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FB144E-5D0A-4B05-A1AA-5D8992EBF034}" type="datetimeFigureOut">
              <a:rPr lang="en-GB" smtClean="0"/>
              <a:t>03/12/2018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294661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B144E-5D0A-4B05-A1AA-5D8992EBF034}" type="datetimeFigureOut">
              <a:rPr lang="en-GB" smtClean="0"/>
              <a:t>03/12/2018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2729230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44608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446088"/>
            <a:ext cx="2660650" cy="1618396"/>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641725" y="446089"/>
            <a:ext cx="4689475"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4" y="2260739"/>
            <a:ext cx="2660650"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E7FB144E-5D0A-4B05-A1AA-5D8992EBF034}" type="datetimeFigureOut">
              <a:rPr lang="en-GB" smtClean="0"/>
              <a:t>03/12/2018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4166235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6" y="727523"/>
            <a:ext cx="3639741" cy="1617163"/>
          </a:xfrm>
        </p:spPr>
        <p:txBody>
          <a:bodyPr anchor="b">
            <a:normAutofit/>
          </a:bodyPr>
          <a:lstStyle>
            <a:lvl1pPr algn="l">
              <a:defRPr sz="18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en-US"/>
              <a:t>Click icon to add picture</a:t>
            </a:r>
            <a:endParaRPr lang="en-US" dirty="0"/>
          </a:p>
        </p:txBody>
      </p:sp>
      <p:sp>
        <p:nvSpPr>
          <p:cNvPr id="4" name="Text Placeholder 3"/>
          <p:cNvSpPr>
            <a:spLocks noGrp="1"/>
          </p:cNvSpPr>
          <p:nvPr>
            <p:ph type="body" sz="half" idx="2"/>
          </p:nvPr>
        </p:nvSpPr>
        <p:spPr>
          <a:xfrm>
            <a:off x="611046" y="2344684"/>
            <a:ext cx="3639741"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2914358" y="6041363"/>
            <a:ext cx="732659" cy="365125"/>
          </a:xfrm>
        </p:spPr>
        <p:txBody>
          <a:bodyPr/>
          <a:lstStyle/>
          <a:p>
            <a:fld id="{E7FB144E-5D0A-4B05-A1AA-5D8992EBF034}" type="datetimeFigureOut">
              <a:rPr lang="en-GB" smtClean="0"/>
              <a:t>03/12/2018</a:t>
            </a:fld>
            <a:endParaRPr lang="en-GB"/>
          </a:p>
        </p:txBody>
      </p:sp>
      <p:sp>
        <p:nvSpPr>
          <p:cNvPr id="6" name="Footer Placeholder 5"/>
          <p:cNvSpPr>
            <a:spLocks noGrp="1"/>
          </p:cNvSpPr>
          <p:nvPr>
            <p:ph type="ftr" sz="quarter" idx="11"/>
          </p:nvPr>
        </p:nvSpPr>
        <p:spPr>
          <a:xfrm>
            <a:off x="442797" y="6041363"/>
            <a:ext cx="2471560" cy="365125"/>
          </a:xfrm>
        </p:spPr>
        <p:txBody>
          <a:bodyPr/>
          <a:lstStyle/>
          <a:p>
            <a:endParaRPr lang="en-GB"/>
          </a:p>
        </p:txBody>
      </p:sp>
      <p:sp>
        <p:nvSpPr>
          <p:cNvPr id="7" name="Slide Number Placeholder 6"/>
          <p:cNvSpPr>
            <a:spLocks noGrp="1"/>
          </p:cNvSpPr>
          <p:nvPr>
            <p:ph type="sldNum" sz="quarter" idx="12"/>
          </p:nvPr>
        </p:nvSpPr>
        <p:spPr>
          <a:xfrm>
            <a:off x="3647017" y="5915889"/>
            <a:ext cx="796616" cy="490599"/>
          </a:xfrm>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888568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500" y="4800600"/>
            <a:ext cx="7921064" cy="566738"/>
          </a:xfrm>
        </p:spPr>
        <p:txBody>
          <a:bodyPr anchor="b">
            <a:normAutofit/>
          </a:bodyPr>
          <a:lstStyle>
            <a:lvl1pPr algn="l">
              <a:defRPr sz="18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Click icon to add picture</a:t>
            </a:r>
            <a:endParaRPr lang="en-US" dirty="0"/>
          </a:p>
        </p:txBody>
      </p:sp>
      <p:sp>
        <p:nvSpPr>
          <p:cNvPr id="4" name="Text Placeholder 3"/>
          <p:cNvSpPr>
            <a:spLocks noGrp="1"/>
          </p:cNvSpPr>
          <p:nvPr>
            <p:ph type="body" sz="half" idx="2"/>
          </p:nvPr>
        </p:nvSpPr>
        <p:spPr>
          <a:xfrm>
            <a:off x="607500" y="5367338"/>
            <a:ext cx="7921064"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E7FB144E-5D0A-4B05-A1AA-5D8992EBF034}" type="datetimeFigureOut">
              <a:rPr lang="en-GB" smtClean="0"/>
              <a:t>03/12/2018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3109156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1081456"/>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1238502"/>
            <a:ext cx="4420380" cy="2645912"/>
          </a:xfrm>
        </p:spPr>
        <p:txBody>
          <a:bodyPr anchor="b"/>
          <a:lstStyle>
            <a:lvl1pPr algn="l">
              <a:defRPr sz="3150" b="1" cap="none"/>
            </a:lvl1pPr>
          </a:lstStyle>
          <a:p>
            <a:r>
              <a:rPr lang="en-US"/>
              <a:t>Click to edit Master title style</a:t>
            </a:r>
            <a:endParaRPr lang="en-US" dirty="0"/>
          </a:p>
        </p:txBody>
      </p:sp>
      <p:sp>
        <p:nvSpPr>
          <p:cNvPr id="3" name="Text Placeholder 2"/>
          <p:cNvSpPr>
            <a:spLocks noGrp="1"/>
          </p:cNvSpPr>
          <p:nvPr>
            <p:ph type="body" idx="1"/>
          </p:nvPr>
        </p:nvSpPr>
        <p:spPr>
          <a:xfrm>
            <a:off x="639893" y="4443681"/>
            <a:ext cx="4418727"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5680982" y="1081457"/>
            <a:ext cx="28575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E7FB144E-5D0A-4B05-A1AA-5D8992EBF034}" type="datetimeFigureOut">
              <a:rPr lang="en-GB" smtClean="0"/>
              <a:t>03/12/2018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2584270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2435958"/>
            <a:ext cx="3286891" cy="2007789"/>
          </a:xfrm>
        </p:spPr>
        <p:txBody>
          <a:bodyPr/>
          <a:lstStyle>
            <a:lvl1pPr>
              <a:defRPr sz="2400"/>
            </a:lvl1pPr>
          </a:lstStyle>
          <a:p>
            <a:r>
              <a:rPr lang="en-US"/>
              <a:t>Click to edit Master title style</a:t>
            </a:r>
            <a:endParaRPr lang="en-US" dirty="0"/>
          </a:p>
        </p:txBody>
      </p:sp>
      <p:sp>
        <p:nvSpPr>
          <p:cNvPr id="6" name="Text Placeholder 5"/>
          <p:cNvSpPr>
            <a:spLocks noGrp="1"/>
          </p:cNvSpPr>
          <p:nvPr>
            <p:ph type="body" sz="quarter" idx="16"/>
          </p:nvPr>
        </p:nvSpPr>
        <p:spPr>
          <a:xfrm>
            <a:off x="4617000" y="2286001"/>
            <a:ext cx="3660225"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E7FB144E-5D0A-4B05-A1AA-5D8992EBF034}" type="datetimeFigureOut">
              <a:rPr lang="en-GB" smtClean="0"/>
              <a:t>03/12/2018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683402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FB144E-5D0A-4B05-A1AA-5D8992EBF034}" type="datetimeFigureOut">
              <a:rPr lang="en-GB" smtClean="0"/>
              <a:t>03/12/2018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75991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457200" y="1954924"/>
            <a:ext cx="7839075" cy="3720662"/>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41937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586171"/>
            <a:ext cx="1871093"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7501" y="446089"/>
            <a:ext cx="4958655"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FB144E-5D0A-4B05-A1AA-5D8992EBF034}" type="datetimeFigureOut">
              <a:rPr lang="en-GB" smtClean="0"/>
              <a:t>03/12/2018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1551790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2133303"/>
            <a:ext cx="9144000" cy="47246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a:spLocks noChangeArrowheads="1"/>
          </p:cNvSpPr>
          <p:nvPr/>
        </p:nvSpPr>
        <p:spPr bwMode="auto">
          <a:xfrm>
            <a:off x="0" y="1988840"/>
            <a:ext cx="9144000" cy="144463"/>
          </a:xfrm>
          <a:prstGeom prst="rect">
            <a:avLst/>
          </a:prstGeom>
          <a:solidFill>
            <a:srgbClr val="00AE9E"/>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dirty="0">
              <a:solidFill>
                <a:schemeClr val="lt1"/>
              </a:solidFill>
              <a:latin typeface="+mn-lt"/>
              <a:ea typeface="+mn-ea"/>
              <a:cs typeface="+mn-cs"/>
            </a:endParaRPr>
          </a:p>
        </p:txBody>
      </p:sp>
      <p:sp>
        <p:nvSpPr>
          <p:cNvPr id="2" name="Title 1"/>
          <p:cNvSpPr>
            <a:spLocks noGrp="1"/>
          </p:cNvSpPr>
          <p:nvPr>
            <p:ph type="ctrTitle"/>
          </p:nvPr>
        </p:nvSpPr>
        <p:spPr>
          <a:xfrm>
            <a:off x="558000" y="2492896"/>
            <a:ext cx="7633648" cy="1724503"/>
          </a:xfrm>
          <a:ln>
            <a:noFill/>
          </a:ln>
        </p:spPr>
        <p:txBody>
          <a:bodyPr anchor="t">
            <a:noAutofit/>
          </a:bodyPr>
          <a:lstStyle>
            <a:lvl1pPr algn="l">
              <a:defRPr sz="4500" baseline="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558000" y="6021288"/>
            <a:ext cx="7633648" cy="338336"/>
          </a:xfrm>
        </p:spPr>
        <p:txBody>
          <a:bodyPr anchor="b">
            <a:normAutofit/>
          </a:bodyPr>
          <a:lstStyle>
            <a:lvl1pPr marL="0" indent="0" algn="l">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pic>
        <p:nvPicPr>
          <p:cNvPr id="9" name="Picture 8" descr="\\colhpafil004\Colindale_Data\HQ Group and LARS\Group Data\Design\Branding and logos\PHE logos with strapline\Small without Old French text\PHE small logo for A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74110" cy="1812290"/>
          </a:xfrm>
          <a:prstGeom prst="rect">
            <a:avLst/>
          </a:prstGeom>
          <a:noFill/>
          <a:ln>
            <a:noFill/>
          </a:ln>
        </p:spPr>
      </p:pic>
      <p:sp>
        <p:nvSpPr>
          <p:cNvPr id="7" name="Rectangle 6"/>
          <p:cNvSpPr/>
          <p:nvPr userDrawn="1"/>
        </p:nvSpPr>
        <p:spPr>
          <a:xfrm>
            <a:off x="0" y="2060848"/>
            <a:ext cx="9144000" cy="479715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8"/>
          <p:cNvSpPr>
            <a:spLocks noChangeArrowheads="1"/>
          </p:cNvSpPr>
          <p:nvPr userDrawn="1"/>
        </p:nvSpPr>
        <p:spPr bwMode="auto">
          <a:xfrm>
            <a:off x="0" y="1988840"/>
            <a:ext cx="9144000" cy="144463"/>
          </a:xfrm>
          <a:prstGeom prst="rect">
            <a:avLst/>
          </a:prstGeom>
          <a:solidFill>
            <a:srgbClr val="00AE9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hangingPunct="1"/>
            <a:endParaRPr lang="en-US" altLang="en-US" sz="1800" dirty="0">
              <a:solidFill>
                <a:srgbClr val="FFFFFF"/>
              </a:solidFill>
            </a:endParaRPr>
          </a:p>
        </p:txBody>
      </p:sp>
    </p:spTree>
    <p:extLst>
      <p:ext uri="{BB962C8B-B14F-4D97-AF65-F5344CB8AC3E}">
        <p14:creationId xmlns:p14="http://schemas.microsoft.com/office/powerpoint/2010/main" val="1897380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702" y="548680"/>
            <a:ext cx="8028000" cy="648072"/>
          </a:xfrm>
        </p:spPr>
        <p:txBody>
          <a:bodyPr anchor="t" anchorCtr="0"/>
          <a:lstStyle>
            <a:lvl1pPr>
              <a:defRPr sz="4000" baseline="0">
                <a:solidFill>
                  <a:srgbClr val="00AE9E"/>
                </a:solidFill>
                <a:latin typeface="Arial" pitchFamily="34" charset="0"/>
              </a:defRPr>
            </a:lvl1pPr>
          </a:lstStyle>
          <a:p>
            <a:r>
              <a:rPr lang="en-GB"/>
              <a:t>Click to edit Master title style</a:t>
            </a:r>
            <a:endParaRPr lang="en-US" dirty="0"/>
          </a:p>
        </p:txBody>
      </p:sp>
      <p:sp>
        <p:nvSpPr>
          <p:cNvPr id="3" name="Content Placeholder 2"/>
          <p:cNvSpPr>
            <a:spLocks noGrp="1"/>
          </p:cNvSpPr>
          <p:nvPr>
            <p:ph idx="1" hasCustomPrompt="1"/>
          </p:nvPr>
        </p:nvSpPr>
        <p:spPr>
          <a:xfrm>
            <a:off x="558000" y="1412776"/>
            <a:ext cx="8028000" cy="4739679"/>
          </a:xfrm>
        </p:spPr>
        <p:txBody>
          <a:bodyPr/>
          <a:lstStyle>
            <a:lvl1pPr>
              <a:spcBef>
                <a:spcPts val="1200"/>
              </a:spcBef>
              <a:defRPr sz="1800" b="0" baseline="0">
                <a:solidFill>
                  <a:schemeClr val="tx1"/>
                </a:solidFill>
              </a:defRPr>
            </a:lvl1pPr>
          </a:lstStyle>
          <a:p>
            <a:pPr lvl="0"/>
            <a:r>
              <a:rPr lang="en-US" dirty="0"/>
              <a:t>Text should be 12-18pt Arial. Do not use other fonts.</a:t>
            </a:r>
          </a:p>
        </p:txBody>
      </p:sp>
      <p:sp>
        <p:nvSpPr>
          <p:cNvPr id="5" name="Slide Number Placeholder 5"/>
          <p:cNvSpPr>
            <a:spLocks noGrp="1"/>
          </p:cNvSpPr>
          <p:nvPr>
            <p:ph type="sldNum" sz="quarter" idx="10"/>
          </p:nvPr>
        </p:nvSpPr>
        <p:spPr>
          <a:xfrm>
            <a:off x="0" y="6308725"/>
            <a:ext cx="9144000" cy="549275"/>
          </a:xfrm>
        </p:spPr>
        <p:txBody>
          <a:bodyPr/>
          <a:lstStyle>
            <a:lvl1pPr>
              <a:defRPr/>
            </a:lvl1pPr>
          </a:lstStyle>
          <a:p>
            <a:pPr>
              <a:defRPr/>
            </a:pPr>
            <a:r>
              <a:rPr lang="en-US" dirty="0"/>
              <a:t>  </a:t>
            </a:r>
            <a:fld id="{2040B341-26A2-4862-9F3F-01D3EB913233}" type="slidenum">
              <a:rPr lang="en-US" smtClean="0"/>
              <a:pPr>
                <a:defRPr/>
              </a:pPr>
              <a:t>‹#›</a:t>
            </a:fld>
            <a:r>
              <a:rPr lang="en-US" dirty="0"/>
              <a:t> </a:t>
            </a:r>
          </a:p>
        </p:txBody>
      </p:sp>
      <p:sp>
        <p:nvSpPr>
          <p:cNvPr id="6" name="Footer Placeholder 5"/>
          <p:cNvSpPr>
            <a:spLocks noGrp="1"/>
          </p:cNvSpPr>
          <p:nvPr>
            <p:ph type="ftr" sz="quarter" idx="11"/>
          </p:nvPr>
        </p:nvSpPr>
        <p:spPr/>
        <p:txBody>
          <a:bodyPr/>
          <a:lstStyle>
            <a:lvl1pPr marL="173038" indent="0" algn="l">
              <a:defRPr sz="1200" baseline="0">
                <a:solidFill>
                  <a:schemeClr val="bg1"/>
                </a:solidFill>
                <a:latin typeface="Arial" pitchFamily="34" charset="0"/>
              </a:defRPr>
            </a:lvl1pPr>
          </a:lstStyle>
          <a:p>
            <a:pPr>
              <a:defRPr/>
            </a:pPr>
            <a:endParaRPr lang="en-US" dirty="0"/>
          </a:p>
        </p:txBody>
      </p:sp>
    </p:spTree>
    <p:extLst>
      <p:ext uri="{BB962C8B-B14F-4D97-AF65-F5344CB8AC3E}">
        <p14:creationId xmlns:p14="http://schemas.microsoft.com/office/powerpoint/2010/main" val="2570354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308725"/>
          </a:xfrm>
        </p:spPr>
        <p:txBody>
          <a:bodyPr rtlCol="0">
            <a:normAutofit/>
          </a:bodyPr>
          <a:lstStyle/>
          <a:p>
            <a:pPr lvl="0"/>
            <a:endParaRPr lang="en-US" noProof="0" dirty="0"/>
          </a:p>
        </p:txBody>
      </p:sp>
      <p:sp>
        <p:nvSpPr>
          <p:cNvPr id="3" name="Slide Number Placeholder 5"/>
          <p:cNvSpPr>
            <a:spLocks noGrp="1"/>
          </p:cNvSpPr>
          <p:nvPr>
            <p:ph type="sldNum" sz="quarter" idx="14"/>
          </p:nvPr>
        </p:nvSpPr>
        <p:spPr/>
        <p:txBody>
          <a:bodyPr/>
          <a:lstStyle>
            <a:lvl1pPr>
              <a:defRPr dirty="0" smtClean="0"/>
            </a:lvl1pPr>
          </a:lstStyle>
          <a:p>
            <a:pPr>
              <a:defRPr/>
            </a:pPr>
            <a:r>
              <a:rPr lang="en-US" dirty="0"/>
              <a:t>  </a:t>
            </a:r>
            <a:fld id="{726E633E-DF25-406C-B7C4-BC3A2D09E1D7}" type="slidenum">
              <a:rPr lang="en-US"/>
              <a:pPr>
                <a:defRPr/>
              </a:pPr>
              <a:t>‹#›</a:t>
            </a:fld>
            <a:endParaRPr lang="en-US" dirty="0"/>
          </a:p>
        </p:txBody>
      </p:sp>
      <p:sp>
        <p:nvSpPr>
          <p:cNvPr id="4" name="Footer Placeholder 5"/>
          <p:cNvSpPr>
            <a:spLocks noGrp="1"/>
          </p:cNvSpPr>
          <p:nvPr>
            <p:ph type="ftr" sz="quarter" idx="15"/>
          </p:nvPr>
        </p:nvSpPr>
        <p:spPr/>
        <p:txBody>
          <a:bodyPr/>
          <a:lstStyle>
            <a:lvl1pPr algn="l">
              <a:defRPr sz="1200" baseline="0">
                <a:solidFill>
                  <a:schemeClr val="bg1"/>
                </a:solidFill>
                <a:latin typeface="Arial" pitchFamily="34" charset="0"/>
              </a:defRPr>
            </a:lvl1pPr>
          </a:lstStyle>
          <a:p>
            <a:pPr>
              <a:defRPr/>
            </a:pPr>
            <a:endParaRPr lang="en-US" dirty="0"/>
          </a:p>
        </p:txBody>
      </p:sp>
    </p:spTree>
    <p:extLst>
      <p:ext uri="{BB962C8B-B14F-4D97-AF65-F5344CB8AC3E}">
        <p14:creationId xmlns:p14="http://schemas.microsoft.com/office/powerpoint/2010/main" val="621973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52F84F-6AAB-4D08-A17D-C84C90F74E88}"/>
              </a:ext>
            </a:extLst>
          </p:cNvPr>
          <p:cNvSpPr/>
          <p:nvPr/>
        </p:nvSpPr>
        <p:spPr>
          <a:xfrm>
            <a:off x="0" y="0"/>
            <a:ext cx="9144000" cy="6858000"/>
          </a:xfrm>
          <a:prstGeom prst="rect">
            <a:avLst/>
          </a:prstGeom>
          <a:solidFill>
            <a:srgbClr val="575054"/>
          </a:solidFill>
          <a:ln>
            <a:noFill/>
          </a:ln>
          <a:effectLst/>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defRPr/>
            </a:pPr>
            <a:endParaRPr lang="en-US" dirty="0"/>
          </a:p>
        </p:txBody>
      </p:sp>
      <p:pic>
        <p:nvPicPr>
          <p:cNvPr id="3" name="Picture 4" descr="thurrock.gov.uk_white.eps">
            <a:extLst>
              <a:ext uri="{FF2B5EF4-FFF2-40B4-BE49-F238E27FC236}">
                <a16:creationId xmlns:a16="http://schemas.microsoft.com/office/drawing/2014/main" id="{7ADDADE5-6EE8-4891-AE33-5DB009C41F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84400" y="3067050"/>
            <a:ext cx="47752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584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9F31F1-67A3-4124-A36D-BCBD886C13B8}"/>
              </a:ext>
            </a:extLst>
          </p:cNvPr>
          <p:cNvSpPr/>
          <p:nvPr userDrawn="1"/>
        </p:nvSpPr>
        <p:spPr>
          <a:xfrm>
            <a:off x="0" y="0"/>
            <a:ext cx="9144000" cy="3556000"/>
          </a:xfrm>
          <a:prstGeom prst="rect">
            <a:avLst/>
          </a:prstGeom>
          <a:solidFill>
            <a:srgbClr val="575054"/>
          </a:solidFill>
          <a:ln>
            <a:noFill/>
          </a:ln>
          <a:effectLst/>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defRPr/>
            </a:pPr>
            <a:endParaRPr lang="en-US"/>
          </a:p>
        </p:txBody>
      </p:sp>
      <p:sp>
        <p:nvSpPr>
          <p:cNvPr id="7" name="Rectangle 6">
            <a:extLst>
              <a:ext uri="{FF2B5EF4-FFF2-40B4-BE49-F238E27FC236}">
                <a16:creationId xmlns:a16="http://schemas.microsoft.com/office/drawing/2014/main" id="{C44D3158-651E-4DA9-8105-87E0EF6A02D5}"/>
              </a:ext>
            </a:extLst>
          </p:cNvPr>
          <p:cNvSpPr/>
          <p:nvPr userDrawn="1"/>
        </p:nvSpPr>
        <p:spPr>
          <a:xfrm>
            <a:off x="7902575" y="2098675"/>
            <a:ext cx="1241425" cy="828675"/>
          </a:xfrm>
          <a:prstGeom prst="rect">
            <a:avLst/>
          </a:prstGeom>
          <a:solidFill>
            <a:srgbClr val="009239"/>
          </a:solidFill>
          <a:ln>
            <a:noFill/>
          </a:ln>
          <a:effectLst/>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defRPr/>
            </a:pPr>
            <a:endParaRPr lang="en-US"/>
          </a:p>
        </p:txBody>
      </p:sp>
      <p:sp>
        <p:nvSpPr>
          <p:cNvPr id="8" name="Rectangle 7">
            <a:extLst>
              <a:ext uri="{FF2B5EF4-FFF2-40B4-BE49-F238E27FC236}">
                <a16:creationId xmlns:a16="http://schemas.microsoft.com/office/drawing/2014/main" id="{BDCE11C2-F1EE-4383-8159-DB5A23E597F6}"/>
              </a:ext>
            </a:extLst>
          </p:cNvPr>
          <p:cNvSpPr/>
          <p:nvPr userDrawn="1"/>
        </p:nvSpPr>
        <p:spPr>
          <a:xfrm>
            <a:off x="0" y="3556000"/>
            <a:ext cx="2859088" cy="1984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defRPr/>
            </a:pPr>
            <a:endParaRPr lang="en-US"/>
          </a:p>
        </p:txBody>
      </p:sp>
      <p:pic>
        <p:nvPicPr>
          <p:cNvPr id="10" name="Picture 6" descr="thurrock.gov.uk_greyband.eps">
            <a:extLst>
              <a:ext uri="{FF2B5EF4-FFF2-40B4-BE49-F238E27FC236}">
                <a16:creationId xmlns:a16="http://schemas.microsoft.com/office/drawing/2014/main" id="{80CFF6EC-0A39-4F12-9688-9BB719701D25}"/>
              </a:ext>
            </a:extLst>
          </p:cNvPr>
          <p:cNvPicPr>
            <a:picLocks noChangeAspect="1"/>
          </p:cNvPicPr>
          <p:nvPr userDrawn="1"/>
        </p:nvPicPr>
        <p:blipFill>
          <a:blip r:embed="rId2">
            <a:extLst>
              <a:ext uri="{28A0092B-C50C-407E-A947-70E740481C1C}">
                <a14:useLocalDpi xmlns:a14="http://schemas.microsoft.com/office/drawing/2010/main" val="0"/>
              </a:ext>
            </a:extLst>
          </a:blip>
          <a:srcRect l="24428" r="6580"/>
          <a:stretch>
            <a:fillRect/>
          </a:stretch>
        </p:blipFill>
        <p:spPr bwMode="auto">
          <a:xfrm>
            <a:off x="0" y="612457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2859088" y="3555829"/>
            <a:ext cx="6284912" cy="2578271"/>
          </a:xfrm>
        </p:spPr>
        <p:txBody>
          <a:bodyPr rtlCol="0">
            <a:normAutofit/>
          </a:bodyPr>
          <a:lstStyle/>
          <a:p>
            <a:pPr lvl="0"/>
            <a:r>
              <a:rPr lang="en-GB" noProof="0" dirty="0"/>
              <a:t>Drag picture to placeholder or click icon to add</a:t>
            </a:r>
            <a:endParaRPr lang="en-US" noProof="0" dirty="0"/>
          </a:p>
        </p:txBody>
      </p:sp>
      <p:sp>
        <p:nvSpPr>
          <p:cNvPr id="13" name="Text Placeholder 12"/>
          <p:cNvSpPr>
            <a:spLocks noGrp="1"/>
          </p:cNvSpPr>
          <p:nvPr>
            <p:ph type="body" sz="quarter" idx="11"/>
          </p:nvPr>
        </p:nvSpPr>
        <p:spPr>
          <a:xfrm>
            <a:off x="3143250" y="2197102"/>
            <a:ext cx="4689475" cy="685525"/>
          </a:xfrm>
          <a:noFill/>
          <a:ln>
            <a:solidFill>
              <a:schemeClr val="tx1"/>
            </a:solidFill>
          </a:ln>
        </p:spPr>
        <p:style>
          <a:lnRef idx="2">
            <a:schemeClr val="dk1"/>
          </a:lnRef>
          <a:fillRef idx="1">
            <a:schemeClr val="lt1"/>
          </a:fillRef>
          <a:effectRef idx="0">
            <a:schemeClr val="dk1"/>
          </a:effectRef>
          <a:fontRef idx="none"/>
        </p:style>
        <p:txBody>
          <a:bodyPr/>
          <a:lstStyle>
            <a:lvl1pPr marL="0" indent="0">
              <a:buNone/>
              <a:defRPr b="1" i="0" baseline="0">
                <a:ln>
                  <a:noFill/>
                </a:ln>
                <a:solidFill>
                  <a:schemeClr val="bg1"/>
                </a:solidFill>
                <a:effectLst/>
                <a:latin typeface="Arial"/>
                <a:cs typeface="Arial"/>
              </a:defRPr>
            </a:lvl1pPr>
          </a:lstStyle>
          <a:p>
            <a:pPr lvl="0"/>
            <a:r>
              <a:rPr lang="en-GB"/>
              <a:t>Click to edit Master text styles</a:t>
            </a:r>
          </a:p>
        </p:txBody>
      </p:sp>
      <p:sp>
        <p:nvSpPr>
          <p:cNvPr id="20" name="Text Placeholder 19"/>
          <p:cNvSpPr>
            <a:spLocks noGrp="1"/>
          </p:cNvSpPr>
          <p:nvPr>
            <p:ph type="body" sz="quarter" idx="12"/>
          </p:nvPr>
        </p:nvSpPr>
        <p:spPr>
          <a:xfrm>
            <a:off x="257175" y="4293209"/>
            <a:ext cx="2354263" cy="984031"/>
          </a:xfrm>
          <a:noFill/>
          <a:ln>
            <a:solidFill>
              <a:schemeClr val="bg1"/>
            </a:solidFill>
          </a:ln>
        </p:spPr>
        <p:txBody>
          <a:bodyPr>
            <a:normAutofit/>
          </a:bodyPr>
          <a:lstStyle>
            <a:lvl1pPr marL="0" indent="0">
              <a:buNone/>
              <a:defRPr sz="1600" b="1" i="0" baseline="0">
                <a:solidFill>
                  <a:schemeClr val="tx1"/>
                </a:solidFill>
                <a:latin typeface="Arial"/>
                <a:cs typeface="Arial"/>
              </a:defRPr>
            </a:lvl1pPr>
          </a:lstStyle>
          <a:p>
            <a:pPr lvl="0"/>
            <a:r>
              <a:rPr lang="en-GB"/>
              <a:t>Click to edit Master text styles</a:t>
            </a:r>
          </a:p>
          <a:p>
            <a:pPr lvl="1"/>
            <a:r>
              <a:rPr lang="en-GB"/>
              <a:t>Second level</a:t>
            </a:r>
          </a:p>
        </p:txBody>
      </p:sp>
      <p:sp>
        <p:nvSpPr>
          <p:cNvPr id="21" name="Text Placeholder 19"/>
          <p:cNvSpPr>
            <a:spLocks noGrp="1"/>
          </p:cNvSpPr>
          <p:nvPr>
            <p:ph type="body" sz="quarter" idx="13"/>
          </p:nvPr>
        </p:nvSpPr>
        <p:spPr>
          <a:xfrm>
            <a:off x="257175" y="5438838"/>
            <a:ext cx="2354263" cy="302610"/>
          </a:xfrm>
          <a:noFill/>
          <a:ln>
            <a:solidFill>
              <a:schemeClr val="bg1"/>
            </a:solidFill>
          </a:ln>
        </p:spPr>
        <p:txBody>
          <a:bodyPr>
            <a:normAutofit/>
          </a:bodyPr>
          <a:lstStyle>
            <a:lvl1pPr marL="0" indent="0">
              <a:buNone/>
              <a:defRPr sz="1400" b="0" i="0" baseline="0">
                <a:solidFill>
                  <a:schemeClr val="tx1"/>
                </a:solidFill>
                <a:latin typeface="Arial"/>
                <a:cs typeface="Arial"/>
              </a:defRPr>
            </a:lvl1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44353106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pic>
        <p:nvPicPr>
          <p:cNvPr id="5" name="Picture 3" descr="thurrock.gov.uk_greyband.eps">
            <a:extLst>
              <a:ext uri="{FF2B5EF4-FFF2-40B4-BE49-F238E27FC236}">
                <a16:creationId xmlns:a16="http://schemas.microsoft.com/office/drawing/2014/main" id="{021BF541-8009-498D-AAA8-0D84B684E30A}"/>
              </a:ext>
            </a:extLst>
          </p:cNvPr>
          <p:cNvPicPr>
            <a:picLocks noChangeAspect="1"/>
          </p:cNvPicPr>
          <p:nvPr userDrawn="1"/>
        </p:nvPicPr>
        <p:blipFill>
          <a:blip r:embed="rId2">
            <a:extLst>
              <a:ext uri="{28A0092B-C50C-407E-A947-70E740481C1C}">
                <a14:useLocalDpi xmlns:a14="http://schemas.microsoft.com/office/drawing/2010/main" val="0"/>
              </a:ext>
            </a:extLst>
          </a:blip>
          <a:srcRect l="24428" r="6580"/>
          <a:stretch>
            <a:fillRect/>
          </a:stretch>
        </p:blipFill>
        <p:spPr bwMode="auto">
          <a:xfrm>
            <a:off x="0" y="612457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457200" y="1600200"/>
            <a:ext cx="8229600" cy="42735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2393873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Layout With Picture">
    <p:spTree>
      <p:nvGrpSpPr>
        <p:cNvPr id="1" name=""/>
        <p:cNvGrpSpPr/>
        <p:nvPr/>
      </p:nvGrpSpPr>
      <p:grpSpPr>
        <a:xfrm>
          <a:off x="0" y="0"/>
          <a:ext cx="0" cy="0"/>
          <a:chOff x="0" y="0"/>
          <a:chExt cx="0" cy="0"/>
        </a:xfrm>
      </p:grpSpPr>
      <p:pic>
        <p:nvPicPr>
          <p:cNvPr id="8" name="Picture 3" descr="thurrock.gov.uk_greyband.eps">
            <a:extLst>
              <a:ext uri="{FF2B5EF4-FFF2-40B4-BE49-F238E27FC236}">
                <a16:creationId xmlns:a16="http://schemas.microsoft.com/office/drawing/2014/main" id="{02A5D021-278B-4807-B6F2-BB5FEF1FAE4E}"/>
              </a:ext>
            </a:extLst>
          </p:cNvPr>
          <p:cNvPicPr>
            <a:picLocks noChangeAspect="1"/>
          </p:cNvPicPr>
          <p:nvPr userDrawn="1"/>
        </p:nvPicPr>
        <p:blipFill>
          <a:blip r:embed="rId2">
            <a:extLst>
              <a:ext uri="{28A0092B-C50C-407E-A947-70E740481C1C}">
                <a14:useLocalDpi xmlns:a14="http://schemas.microsoft.com/office/drawing/2010/main" val="0"/>
              </a:ext>
            </a:extLst>
          </a:blip>
          <a:srcRect l="24428" r="6580"/>
          <a:stretch>
            <a:fillRect/>
          </a:stretch>
        </p:blipFill>
        <p:spPr bwMode="auto">
          <a:xfrm>
            <a:off x="0" y="612457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p>
            <a:r>
              <a:rPr lang="en-GB" dirty="0"/>
              <a:t>Click to edit Master title style</a:t>
            </a:r>
            <a:endParaRPr lang="en-US" dirty="0"/>
          </a:p>
        </p:txBody>
      </p:sp>
      <p:sp>
        <p:nvSpPr>
          <p:cNvPr id="3" name="Content Placeholder 2"/>
          <p:cNvSpPr>
            <a:spLocks noGrp="1"/>
          </p:cNvSpPr>
          <p:nvPr>
            <p:ph idx="1"/>
          </p:nvPr>
        </p:nvSpPr>
        <p:spPr>
          <a:xfrm>
            <a:off x="3344333" y="1600200"/>
            <a:ext cx="5342467" cy="4285419"/>
          </a:xfrm>
        </p:spPr>
        <p:txBody>
          <a:bodyPr/>
          <a:lstStyle/>
          <a:p>
            <a:pPr lvl="0"/>
            <a:r>
              <a:rPr lang="en-GB" dirty="0"/>
              <a:t>Click to edit</a:t>
            </a:r>
            <a:endParaRPr lang="en-US" dirty="0"/>
          </a:p>
        </p:txBody>
      </p:sp>
      <p:sp>
        <p:nvSpPr>
          <p:cNvPr id="9" name="Content Placeholder 7"/>
          <p:cNvSpPr>
            <a:spLocks noGrp="1"/>
          </p:cNvSpPr>
          <p:nvPr>
            <p:ph sz="quarter" idx="13"/>
          </p:nvPr>
        </p:nvSpPr>
        <p:spPr>
          <a:xfrm>
            <a:off x="457200" y="3833292"/>
            <a:ext cx="2670175" cy="1449527"/>
          </a:xfrm>
        </p:spPr>
        <p:txBody>
          <a:bodyPr/>
          <a:lstStyle/>
          <a:p>
            <a:pPr lvl="0"/>
            <a:r>
              <a:rPr lang="en-GB" dirty="0"/>
              <a:t>Click to edit</a:t>
            </a:r>
            <a:endParaRPr lang="en-US" dirty="0"/>
          </a:p>
        </p:txBody>
      </p:sp>
      <p:sp>
        <p:nvSpPr>
          <p:cNvPr id="13" name="Content Placeholder 12"/>
          <p:cNvSpPr>
            <a:spLocks noGrp="1"/>
          </p:cNvSpPr>
          <p:nvPr>
            <p:ph sz="quarter" idx="15"/>
          </p:nvPr>
        </p:nvSpPr>
        <p:spPr>
          <a:xfrm>
            <a:off x="457201" y="3038191"/>
            <a:ext cx="2670174" cy="630212"/>
          </a:xfrm>
          <a:solidFill>
            <a:schemeClr val="accent4"/>
          </a:solidFill>
        </p:spPr>
        <p:txBody>
          <a:bodyPr>
            <a:noAutofit/>
          </a:bodyPr>
          <a:lstStyle>
            <a:lvl1pPr marL="0" indent="0">
              <a:buNone/>
              <a:defRPr sz="1000" baseline="0">
                <a:solidFill>
                  <a:srgbClr val="FFFFFF"/>
                </a:solidFill>
              </a:defRPr>
            </a:lvl1pPr>
            <a:lvl2pPr>
              <a:defRPr sz="1000"/>
            </a:lvl2pPr>
            <a:lvl3pPr>
              <a:defRPr sz="1000"/>
            </a:lvl3pPr>
            <a:lvl4pPr>
              <a:defRPr sz="1000"/>
            </a:lvl4pPr>
            <a:lvl5pPr>
              <a:defRPr sz="1000"/>
            </a:lvl5pPr>
          </a:lstStyle>
          <a:p>
            <a:pPr lvl="0"/>
            <a:r>
              <a:rPr lang="en-GB"/>
              <a:t>Click to edit Master text styles</a:t>
            </a:r>
          </a:p>
        </p:txBody>
      </p:sp>
      <p:sp>
        <p:nvSpPr>
          <p:cNvPr id="15" name="Content Placeholder 12"/>
          <p:cNvSpPr>
            <a:spLocks noGrp="1"/>
          </p:cNvSpPr>
          <p:nvPr>
            <p:ph sz="quarter" idx="16"/>
          </p:nvPr>
        </p:nvSpPr>
        <p:spPr>
          <a:xfrm>
            <a:off x="457201" y="5282819"/>
            <a:ext cx="2670173" cy="602801"/>
          </a:xfrm>
          <a:solidFill>
            <a:schemeClr val="accent1"/>
          </a:solidFill>
        </p:spPr>
        <p:txBody>
          <a:bodyPr>
            <a:noAutofit/>
          </a:bodyPr>
          <a:lstStyle>
            <a:lvl1pPr marL="0" indent="0">
              <a:buNone/>
              <a:defRPr sz="1000" baseline="0">
                <a:solidFill>
                  <a:schemeClr val="bg1"/>
                </a:solidFill>
              </a:defRPr>
            </a:lvl1pPr>
            <a:lvl2pPr>
              <a:defRPr sz="1000"/>
            </a:lvl2pPr>
            <a:lvl3pPr>
              <a:defRPr sz="1000"/>
            </a:lvl3pPr>
            <a:lvl4pPr>
              <a:defRPr sz="1000"/>
            </a:lvl4pPr>
            <a:lvl5pPr>
              <a:defRPr sz="1000"/>
            </a:lvl5pPr>
          </a:lstStyle>
          <a:p>
            <a:pPr lvl="0"/>
            <a:r>
              <a:rPr lang="en-GB"/>
              <a:t>Click to edit Master text styles</a:t>
            </a:r>
          </a:p>
        </p:txBody>
      </p:sp>
      <p:sp>
        <p:nvSpPr>
          <p:cNvPr id="14" name="Content Placeholder 7"/>
          <p:cNvSpPr>
            <a:spLocks noGrp="1"/>
          </p:cNvSpPr>
          <p:nvPr>
            <p:ph sz="quarter" idx="17"/>
          </p:nvPr>
        </p:nvSpPr>
        <p:spPr>
          <a:xfrm>
            <a:off x="457199" y="1600200"/>
            <a:ext cx="2670175" cy="1437991"/>
          </a:xfrm>
        </p:spPr>
        <p:txBody>
          <a:bodyPr/>
          <a:lstStyle/>
          <a:p>
            <a:pPr lvl="0"/>
            <a:r>
              <a:rPr lang="en-GB" dirty="0"/>
              <a:t>Click to edit</a:t>
            </a:r>
            <a:endParaRPr lang="en-US" dirty="0"/>
          </a:p>
        </p:txBody>
      </p:sp>
    </p:spTree>
    <p:extLst>
      <p:ext uri="{BB962C8B-B14F-4D97-AF65-F5344CB8AC3E}">
        <p14:creationId xmlns:p14="http://schemas.microsoft.com/office/powerpoint/2010/main" val="3298275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or Section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1709F3-6543-41BF-8FAC-F43454423E5F}"/>
              </a:ext>
            </a:extLst>
          </p:cNvPr>
          <p:cNvSpPr/>
          <p:nvPr userDrawn="1"/>
        </p:nvSpPr>
        <p:spPr>
          <a:xfrm>
            <a:off x="0" y="0"/>
            <a:ext cx="9144000" cy="6858000"/>
          </a:xfrm>
          <a:prstGeom prst="rect">
            <a:avLst/>
          </a:prstGeom>
          <a:solidFill>
            <a:srgbClr val="575054"/>
          </a:solidFill>
          <a:ln>
            <a:noFill/>
          </a:ln>
          <a:effectLst/>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defRPr/>
            </a:pPr>
            <a:endParaRPr lang="en-US" dirty="0"/>
          </a:p>
        </p:txBody>
      </p:sp>
      <p:sp>
        <p:nvSpPr>
          <p:cNvPr id="4" name="Rectangle 3">
            <a:extLst>
              <a:ext uri="{FF2B5EF4-FFF2-40B4-BE49-F238E27FC236}">
                <a16:creationId xmlns:a16="http://schemas.microsoft.com/office/drawing/2014/main" id="{8FBF1FAD-AC84-4CB2-9761-31D63A7CA520}"/>
              </a:ext>
            </a:extLst>
          </p:cNvPr>
          <p:cNvSpPr/>
          <p:nvPr userDrawn="1"/>
        </p:nvSpPr>
        <p:spPr>
          <a:xfrm>
            <a:off x="0" y="3014663"/>
            <a:ext cx="1241425" cy="827087"/>
          </a:xfrm>
          <a:prstGeom prst="rect">
            <a:avLst/>
          </a:prstGeom>
          <a:solidFill>
            <a:srgbClr val="009239"/>
          </a:solidFill>
          <a:ln>
            <a:noFill/>
          </a:ln>
          <a:effectLst/>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defRPr/>
            </a:pPr>
            <a:endParaRPr lang="en-US"/>
          </a:p>
        </p:txBody>
      </p:sp>
      <p:pic>
        <p:nvPicPr>
          <p:cNvPr id="5" name="Picture 5" descr="thurrock.gov.uk_white.eps">
            <a:extLst>
              <a:ext uri="{FF2B5EF4-FFF2-40B4-BE49-F238E27FC236}">
                <a16:creationId xmlns:a16="http://schemas.microsoft.com/office/drawing/2014/main" id="{19024A99-B6A3-4055-9221-8B337FE73C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0900" y="6186488"/>
            <a:ext cx="16414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2"/>
          <p:cNvSpPr>
            <a:spLocks noGrp="1"/>
          </p:cNvSpPr>
          <p:nvPr>
            <p:ph type="body" sz="quarter" idx="11"/>
          </p:nvPr>
        </p:nvSpPr>
        <p:spPr>
          <a:xfrm>
            <a:off x="1778000" y="3095989"/>
            <a:ext cx="4689475" cy="685525"/>
          </a:xfrm>
          <a:noFill/>
          <a:ln>
            <a:solidFill>
              <a:schemeClr val="tx1"/>
            </a:solidFill>
          </a:ln>
        </p:spPr>
        <p:style>
          <a:lnRef idx="2">
            <a:schemeClr val="dk1"/>
          </a:lnRef>
          <a:fillRef idx="1">
            <a:schemeClr val="lt1"/>
          </a:fillRef>
          <a:effectRef idx="0">
            <a:schemeClr val="dk1"/>
          </a:effectRef>
          <a:fontRef idx="none"/>
        </p:style>
        <p:txBody>
          <a:bodyPr/>
          <a:lstStyle>
            <a:lvl1pPr marL="0" indent="0">
              <a:buNone/>
              <a:defRPr b="1" i="0" baseline="0">
                <a:ln>
                  <a:noFill/>
                </a:ln>
                <a:solidFill>
                  <a:schemeClr val="bg1"/>
                </a:solidFill>
                <a:effectLst/>
                <a:latin typeface="Arial"/>
                <a:cs typeface="Arial"/>
              </a:defRPr>
            </a:lvl1pPr>
          </a:lstStyle>
          <a:p>
            <a:pPr lvl="0"/>
            <a:r>
              <a:rPr lang="en-GB"/>
              <a:t>Click to edit Master text styles</a:t>
            </a:r>
          </a:p>
        </p:txBody>
      </p:sp>
    </p:spTree>
    <p:extLst>
      <p:ext uri="{BB962C8B-B14F-4D97-AF65-F5344CB8AC3E}">
        <p14:creationId xmlns:p14="http://schemas.microsoft.com/office/powerpoint/2010/main" val="3954496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CF750E9-672B-4393-99AD-34AC54B61C33}" type="datetimeFigureOut">
              <a:rPr lang="en-US" altLang="en-US"/>
              <a:pPr>
                <a:defRPr/>
              </a:pPr>
              <a:t>12/3/2018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D1AFFA-E811-41CF-968F-825695A78D11}" type="slidenum">
              <a:rPr lang="en-US" altLang="en-US"/>
              <a:pPr>
                <a:defRPr/>
              </a:pPr>
              <a:t>‹#›</a:t>
            </a:fld>
            <a:endParaRPr lang="en-US" altLang="en-US"/>
          </a:p>
        </p:txBody>
      </p:sp>
    </p:spTree>
    <p:extLst>
      <p:ext uri="{BB962C8B-B14F-4D97-AF65-F5344CB8AC3E}">
        <p14:creationId xmlns:p14="http://schemas.microsoft.com/office/powerpoint/2010/main" val="2289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text and photo">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457200" y="1954924"/>
            <a:ext cx="4619297" cy="3720662"/>
          </a:xfrm>
          <a:prstGeom prst="rect">
            <a:avLst/>
          </a:prstGeom>
        </p:spPr>
        <p:txBody>
          <a:bodyPr/>
          <a:lstStyle>
            <a:lvl1pPr marL="342900" indent="-342900">
              <a:buFont typeface="Arial" panose="020B0604020202020204" pitchFamily="34" charset="0"/>
              <a:buChar cha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hasCustomPrompt="1"/>
          </p:nvPr>
        </p:nvSpPr>
        <p:spPr>
          <a:xfrm>
            <a:off x="5218113" y="1954213"/>
            <a:ext cx="3673475" cy="3721100"/>
          </a:xfrm>
          <a:prstGeom prst="rect">
            <a:avLst/>
          </a:prstGeom>
        </p:spPr>
        <p:txBody>
          <a:bodyPr/>
          <a:lstStyle>
            <a:lvl1pPr marL="0" indent="0" algn="ctr">
              <a:buNone/>
              <a:defRPr sz="2400"/>
            </a:lvl1pPr>
          </a:lstStyle>
          <a:p>
            <a:r>
              <a:rPr lang="en-GB"/>
              <a:t>Click here to insert your photograph</a:t>
            </a:r>
          </a:p>
        </p:txBody>
      </p:sp>
      <p:sp>
        <p:nvSpPr>
          <p:cNvPr id="5"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2576738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E6FEB3-914C-4A7A-83B5-652AAA031FBD}" type="datetimeFigureOut">
              <a:rPr lang="en-US" altLang="en-US"/>
              <a:pPr>
                <a:defRPr/>
              </a:pPr>
              <a:t>12/3/2018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48FC36-914C-4D1F-9CDA-EDAC018D4AA5}" type="slidenum">
              <a:rPr lang="en-US" altLang="en-US"/>
              <a:pPr>
                <a:defRPr/>
              </a:pPr>
              <a:t>‹#›</a:t>
            </a:fld>
            <a:endParaRPr lang="en-US" altLang="en-US"/>
          </a:p>
        </p:txBody>
      </p:sp>
    </p:spTree>
    <p:extLst>
      <p:ext uri="{BB962C8B-B14F-4D97-AF65-F5344CB8AC3E}">
        <p14:creationId xmlns:p14="http://schemas.microsoft.com/office/powerpoint/2010/main" val="1048315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A2FD6CD7-91FE-4834-A41B-C3329926E404}" type="datetimeFigureOut">
              <a:rPr lang="en-US" altLang="en-US"/>
              <a:pPr>
                <a:defRPr/>
              </a:pPr>
              <a:t>12/3/2018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1FA99B-5BA2-485F-B3C6-E853F35BA1AB}" type="slidenum">
              <a:rPr lang="en-US" altLang="en-US"/>
              <a:pPr>
                <a:defRPr/>
              </a:pPr>
              <a:t>‹#›</a:t>
            </a:fld>
            <a:endParaRPr lang="en-US" altLang="en-US"/>
          </a:p>
        </p:txBody>
      </p:sp>
    </p:spTree>
    <p:extLst>
      <p:ext uri="{BB962C8B-B14F-4D97-AF65-F5344CB8AC3E}">
        <p14:creationId xmlns:p14="http://schemas.microsoft.com/office/powerpoint/2010/main" val="1542127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48F579D-2FDD-404D-B81C-19D276625CB8}" type="datetimeFigureOut">
              <a:rPr lang="en-US" altLang="en-US"/>
              <a:pPr>
                <a:defRPr/>
              </a:pPr>
              <a:t>12/3/2018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10459B-714E-496B-9FAE-ECA12E8F575B}" type="slidenum">
              <a:rPr lang="en-US" altLang="en-US"/>
              <a:pPr>
                <a:defRPr/>
              </a:pPr>
              <a:t>‹#›</a:t>
            </a:fld>
            <a:endParaRPr lang="en-US" altLang="en-US"/>
          </a:p>
        </p:txBody>
      </p:sp>
    </p:spTree>
    <p:extLst>
      <p:ext uri="{BB962C8B-B14F-4D97-AF65-F5344CB8AC3E}">
        <p14:creationId xmlns:p14="http://schemas.microsoft.com/office/powerpoint/2010/main" val="2614361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23E3B04-9DC3-4114-BD3B-2E5DE259ADD2}" type="datetimeFigureOut">
              <a:rPr lang="en-US" altLang="en-US"/>
              <a:pPr>
                <a:defRPr/>
              </a:pPr>
              <a:t>12/3/2018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8B9E3B3-6299-40AA-ADD4-243C38538A9C}" type="slidenum">
              <a:rPr lang="en-US" altLang="en-US"/>
              <a:pPr>
                <a:defRPr/>
              </a:pPr>
              <a:t>‹#›</a:t>
            </a:fld>
            <a:endParaRPr lang="en-US" altLang="en-US"/>
          </a:p>
        </p:txBody>
      </p:sp>
    </p:spTree>
    <p:extLst>
      <p:ext uri="{BB962C8B-B14F-4D97-AF65-F5344CB8AC3E}">
        <p14:creationId xmlns:p14="http://schemas.microsoft.com/office/powerpoint/2010/main" val="1523323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1E5D745-F49F-4D47-B86A-3F0AF7EDD440}" type="datetimeFigureOut">
              <a:rPr lang="en-US" altLang="en-US"/>
              <a:pPr>
                <a:defRPr/>
              </a:pPr>
              <a:t>12/3/2018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EB9DAA-A7F5-44F6-A77F-F3832EDBCF70}" type="slidenum">
              <a:rPr lang="en-US" altLang="en-US"/>
              <a:pPr>
                <a:defRPr/>
              </a:pPr>
              <a:t>‹#›</a:t>
            </a:fld>
            <a:endParaRPr lang="en-US" altLang="en-US"/>
          </a:p>
        </p:txBody>
      </p:sp>
    </p:spTree>
    <p:extLst>
      <p:ext uri="{BB962C8B-B14F-4D97-AF65-F5344CB8AC3E}">
        <p14:creationId xmlns:p14="http://schemas.microsoft.com/office/powerpoint/2010/main" val="564847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240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AD0E299-2682-4223-A4EC-3FF21D1CE371}" type="datetimeFigureOut">
              <a:rPr lang="en-US" altLang="en-US"/>
              <a:pPr>
                <a:defRPr/>
              </a:pPr>
              <a:t>12/3/2018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45159A-9851-4C3C-9BA0-A2116F8C7866}" type="slidenum">
              <a:rPr lang="en-US" altLang="en-US"/>
              <a:pPr>
                <a:defRPr/>
              </a:pPr>
              <a:t>‹#›</a:t>
            </a:fld>
            <a:endParaRPr lang="en-US" altLang="en-US"/>
          </a:p>
        </p:txBody>
      </p:sp>
    </p:spTree>
    <p:extLst>
      <p:ext uri="{BB962C8B-B14F-4D97-AF65-F5344CB8AC3E}">
        <p14:creationId xmlns:p14="http://schemas.microsoft.com/office/powerpoint/2010/main" val="4211591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13DA388-2505-4235-BC0A-7022DA81ECD3}" type="datetimeFigureOut">
              <a:rPr lang="en-US" altLang="en-US"/>
              <a:pPr>
                <a:defRPr/>
              </a:pPr>
              <a:t>12/3/2018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5D28BE-6737-4DAB-990F-33D90BEC305B}" type="slidenum">
              <a:rPr lang="en-US" altLang="en-US"/>
              <a:pPr>
                <a:defRPr/>
              </a:pPr>
              <a:t>‹#›</a:t>
            </a:fld>
            <a:endParaRPr lang="en-US" altLang="en-US"/>
          </a:p>
        </p:txBody>
      </p:sp>
    </p:spTree>
    <p:extLst>
      <p:ext uri="{BB962C8B-B14F-4D97-AF65-F5344CB8AC3E}">
        <p14:creationId xmlns:p14="http://schemas.microsoft.com/office/powerpoint/2010/main" val="4246192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AAFC8C-2091-4EC5-B556-8F6BFCEE9EDE}" type="datetimeFigureOut">
              <a:rPr lang="en-US" altLang="en-US"/>
              <a:pPr>
                <a:defRPr/>
              </a:pPr>
              <a:t>12/3/2018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BCF925-537E-478B-840A-F560566F4B44}" type="slidenum">
              <a:rPr lang="en-US" altLang="en-US"/>
              <a:pPr>
                <a:defRPr/>
              </a:pPr>
              <a:t>‹#›</a:t>
            </a:fld>
            <a:endParaRPr lang="en-US" altLang="en-US"/>
          </a:p>
        </p:txBody>
      </p:sp>
    </p:spTree>
    <p:extLst>
      <p:ext uri="{BB962C8B-B14F-4D97-AF65-F5344CB8AC3E}">
        <p14:creationId xmlns:p14="http://schemas.microsoft.com/office/powerpoint/2010/main" val="3584748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58C81BF-B595-4B7B-8DC1-1F36DED8E39B}" type="datetimeFigureOut">
              <a:rPr lang="en-US" altLang="en-US"/>
              <a:pPr>
                <a:defRPr/>
              </a:pPr>
              <a:t>12/3/2018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4B14CA-315A-4882-A17E-505ED45CC09F}" type="slidenum">
              <a:rPr lang="en-US" altLang="en-US"/>
              <a:pPr>
                <a:defRPr/>
              </a:pPr>
              <a:t>‹#›</a:t>
            </a:fld>
            <a:endParaRPr lang="en-US" altLang="en-US"/>
          </a:p>
        </p:txBody>
      </p:sp>
    </p:spTree>
    <p:extLst>
      <p:ext uri="{BB962C8B-B14F-4D97-AF65-F5344CB8AC3E}">
        <p14:creationId xmlns:p14="http://schemas.microsoft.com/office/powerpoint/2010/main" val="290576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ubtitle and tex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19097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Slide subtitle – Arial, 28, Bold</a:t>
            </a:r>
          </a:p>
        </p:txBody>
      </p:sp>
      <p:sp>
        <p:nvSpPr>
          <p:cNvPr id="8" name="Text Placeholder 7"/>
          <p:cNvSpPr>
            <a:spLocks noGrp="1"/>
          </p:cNvSpPr>
          <p:nvPr>
            <p:ph type="body" sz="quarter" idx="13" hasCustomPrompt="1"/>
          </p:nvPr>
        </p:nvSpPr>
        <p:spPr>
          <a:xfrm>
            <a:off x="457200" y="2619375"/>
            <a:ext cx="7839075"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20933617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685800" y="2057400"/>
            <a:ext cx="3429000" cy="3124200"/>
          </a:xfrm>
        </p:spPr>
        <p:txBody>
          <a:bodyPr>
            <a:normAutofit/>
          </a:bodyPr>
          <a:lstStyle>
            <a:lvl1pPr>
              <a:buNone/>
              <a:defRPr sz="1400">
                <a:latin typeface="FRutiga"/>
                <a:cs typeface="FRutiga"/>
              </a:defRPr>
            </a:lvl1pPr>
            <a:lvl2pPr>
              <a:defRPr sz="1400">
                <a:latin typeface="FRutiga"/>
                <a:cs typeface="FRutiga"/>
              </a:defRPr>
            </a:lvl2pPr>
            <a:lvl3pPr>
              <a:defRPr sz="1400">
                <a:latin typeface="FRutiga"/>
                <a:cs typeface="FRutiga"/>
              </a:defRPr>
            </a:lvl3pPr>
            <a:lvl4pPr>
              <a:defRPr sz="1400">
                <a:latin typeface="FRutiga"/>
                <a:cs typeface="FRutiga"/>
              </a:defRPr>
            </a:lvl4pPr>
            <a:lvl5pPr>
              <a:defRPr sz="1400">
                <a:latin typeface="FRutiga"/>
                <a:cs typeface="FRutiga"/>
              </a:defRPr>
            </a:lvl5pPr>
          </a:lstStyle>
          <a:p>
            <a:pPr lvl="0"/>
            <a:r>
              <a:rPr lang="en-GB" dirty="0"/>
              <a:t>Header 2</a:t>
            </a:r>
          </a:p>
          <a:p>
            <a:pPr lvl="0"/>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11"/>
          <p:cNvSpPr>
            <a:spLocks noGrp="1"/>
          </p:cNvSpPr>
          <p:nvPr>
            <p:ph type="body" sz="quarter" idx="11" hasCustomPrompt="1"/>
          </p:nvPr>
        </p:nvSpPr>
        <p:spPr>
          <a:xfrm>
            <a:off x="4724400" y="2057400"/>
            <a:ext cx="3429000" cy="3124200"/>
          </a:xfrm>
        </p:spPr>
        <p:txBody>
          <a:bodyPr>
            <a:normAutofit/>
          </a:bodyPr>
          <a:lstStyle>
            <a:lvl1pPr>
              <a:buNone/>
              <a:defRPr sz="1400">
                <a:latin typeface="FRutiga"/>
                <a:cs typeface="FRutiga"/>
              </a:defRPr>
            </a:lvl1pPr>
            <a:lvl2pPr>
              <a:defRPr sz="1400">
                <a:latin typeface="FRutiga"/>
                <a:cs typeface="FRutiga"/>
              </a:defRPr>
            </a:lvl2pPr>
            <a:lvl3pPr>
              <a:defRPr sz="1400">
                <a:latin typeface="FRutiga"/>
                <a:cs typeface="FRutiga"/>
              </a:defRPr>
            </a:lvl3pPr>
            <a:lvl4pPr>
              <a:defRPr sz="1400">
                <a:latin typeface="FRutiga"/>
                <a:cs typeface="FRutiga"/>
              </a:defRPr>
            </a:lvl4pPr>
            <a:lvl5pPr>
              <a:defRPr sz="1400">
                <a:latin typeface="FRutiga"/>
                <a:cs typeface="FRutiga"/>
              </a:defRPr>
            </a:lvl5pPr>
          </a:lstStyle>
          <a:p>
            <a:pPr lvl="0"/>
            <a:r>
              <a:rPr lang="en-GB" dirty="0"/>
              <a:t>Header 2</a:t>
            </a:r>
          </a:p>
          <a:p>
            <a:pPr lvl="0"/>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8"/>
          <p:cNvSpPr>
            <a:spLocks noGrp="1"/>
          </p:cNvSpPr>
          <p:nvPr>
            <p:ph type="title" hasCustomPrompt="1"/>
          </p:nvPr>
        </p:nvSpPr>
        <p:spPr>
          <a:xfrm>
            <a:off x="681487" y="1066800"/>
            <a:ext cx="7471913" cy="922338"/>
          </a:xfrm>
          <a:prstGeom prst="rect">
            <a:avLst/>
          </a:prstGeom>
        </p:spPr>
        <p:txBody>
          <a:bodyPr vert="horz"/>
          <a:lstStyle>
            <a:lvl1pPr algn="l">
              <a:defRPr sz="4800">
                <a:solidFill>
                  <a:srgbClr val="009CD5"/>
                </a:solidFill>
                <a:latin typeface="Frutiga"/>
                <a:cs typeface="Frutiga"/>
              </a:defRPr>
            </a:lvl1pPr>
          </a:lstStyle>
          <a:p>
            <a:r>
              <a:rPr lang="en-GB" dirty="0"/>
              <a:t>Header 1</a:t>
            </a:r>
            <a:endParaRPr lang="en-US" dirty="0"/>
          </a:p>
        </p:txBody>
      </p:sp>
    </p:spTree>
    <p:extLst>
      <p:ext uri="{BB962C8B-B14F-4D97-AF65-F5344CB8AC3E}">
        <p14:creationId xmlns:p14="http://schemas.microsoft.com/office/powerpoint/2010/main" val="3765562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Text Placeholder 11"/>
          <p:cNvSpPr>
            <a:spLocks noGrp="1"/>
          </p:cNvSpPr>
          <p:nvPr>
            <p:ph type="body" sz="quarter" idx="11" hasCustomPrompt="1"/>
          </p:nvPr>
        </p:nvSpPr>
        <p:spPr>
          <a:xfrm>
            <a:off x="762000" y="1378248"/>
            <a:ext cx="8058472" cy="4282999"/>
          </a:xfrm>
        </p:spPr>
        <p:txBody>
          <a:bodyPr>
            <a:normAutofit/>
          </a:bodyPr>
          <a:lstStyle>
            <a:lvl1pPr>
              <a:buNone/>
              <a:defRPr sz="1400" baseline="0">
                <a:latin typeface="FRutiga"/>
                <a:cs typeface="FRutiga"/>
              </a:defRPr>
            </a:lvl1pPr>
            <a:lvl2pPr>
              <a:defRPr sz="1400">
                <a:latin typeface="FRutiga"/>
                <a:cs typeface="FRutiga"/>
              </a:defRPr>
            </a:lvl2pPr>
            <a:lvl3pPr>
              <a:defRPr sz="1400">
                <a:latin typeface="FRutiga"/>
                <a:cs typeface="FRutiga"/>
              </a:defRPr>
            </a:lvl3pPr>
            <a:lvl4pPr>
              <a:defRPr sz="1400">
                <a:latin typeface="FRutiga"/>
                <a:cs typeface="FRutiga"/>
              </a:defRPr>
            </a:lvl4pPr>
            <a:lvl5pPr>
              <a:defRPr sz="1400">
                <a:latin typeface="FRutiga"/>
                <a:cs typeface="FRutiga"/>
              </a:defRPr>
            </a:lvl5pPr>
          </a:lstStyle>
          <a:p>
            <a:pPr lvl="0"/>
            <a:r>
              <a:rPr lang="en-GB" dirty="0"/>
              <a:t>Header 2</a:t>
            </a:r>
          </a:p>
          <a:p>
            <a:pPr lvl="0"/>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8"/>
          <p:cNvSpPr>
            <a:spLocks noGrp="1"/>
          </p:cNvSpPr>
          <p:nvPr>
            <p:ph type="title" hasCustomPrompt="1"/>
          </p:nvPr>
        </p:nvSpPr>
        <p:spPr>
          <a:xfrm>
            <a:off x="762001" y="225135"/>
            <a:ext cx="5754216" cy="922338"/>
          </a:xfrm>
          <a:prstGeom prst="rect">
            <a:avLst/>
          </a:prstGeom>
        </p:spPr>
        <p:txBody>
          <a:bodyPr vert="horz"/>
          <a:lstStyle>
            <a:lvl1pPr algn="l">
              <a:defRPr sz="4800">
                <a:solidFill>
                  <a:srgbClr val="009CD5"/>
                </a:solidFill>
                <a:latin typeface="Frutiga"/>
                <a:cs typeface="Frutiga"/>
              </a:defRPr>
            </a:lvl1pPr>
          </a:lstStyle>
          <a:p>
            <a:r>
              <a:rPr lang="en-GB" dirty="0"/>
              <a:t>Header 1</a:t>
            </a:r>
            <a:endParaRPr lang="en-US" dirty="0"/>
          </a:p>
        </p:txBody>
      </p:sp>
    </p:spTree>
    <p:extLst>
      <p:ext uri="{BB962C8B-B14F-4D97-AF65-F5344CB8AC3E}">
        <p14:creationId xmlns:p14="http://schemas.microsoft.com/office/powerpoint/2010/main" val="3719729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5105400" y="2507397"/>
            <a:ext cx="3124200" cy="2590800"/>
          </a:xfrm>
        </p:spPr>
        <p:txBody>
          <a:bodyPr/>
          <a:lstStyle/>
          <a:p>
            <a:endParaRPr lang="en-US"/>
          </a:p>
        </p:txBody>
      </p:sp>
      <p:sp>
        <p:nvSpPr>
          <p:cNvPr id="18" name="Text Placeholder 11"/>
          <p:cNvSpPr>
            <a:spLocks noGrp="1"/>
          </p:cNvSpPr>
          <p:nvPr>
            <p:ph type="body" sz="quarter" idx="11" hasCustomPrompt="1"/>
          </p:nvPr>
        </p:nvSpPr>
        <p:spPr>
          <a:xfrm>
            <a:off x="762000" y="2126397"/>
            <a:ext cx="3429000" cy="2971800"/>
          </a:xfrm>
        </p:spPr>
        <p:txBody>
          <a:bodyPr>
            <a:normAutofit/>
          </a:bodyPr>
          <a:lstStyle>
            <a:lvl1pPr>
              <a:buNone/>
              <a:defRPr sz="1400" baseline="0">
                <a:latin typeface="FRutiga"/>
                <a:cs typeface="FRutiga"/>
              </a:defRPr>
            </a:lvl1pPr>
            <a:lvl2pPr>
              <a:defRPr sz="1400">
                <a:latin typeface="FRutiga"/>
                <a:cs typeface="FRutiga"/>
              </a:defRPr>
            </a:lvl2pPr>
            <a:lvl3pPr>
              <a:defRPr sz="1400">
                <a:latin typeface="FRutiga"/>
                <a:cs typeface="FRutiga"/>
              </a:defRPr>
            </a:lvl3pPr>
            <a:lvl4pPr>
              <a:defRPr sz="1400">
                <a:latin typeface="FRutiga"/>
                <a:cs typeface="FRutiga"/>
              </a:defRPr>
            </a:lvl4pPr>
            <a:lvl5pPr>
              <a:defRPr sz="1400">
                <a:latin typeface="FRutiga"/>
                <a:cs typeface="FRutiga"/>
              </a:defRPr>
            </a:lvl5pPr>
          </a:lstStyle>
          <a:p>
            <a:pPr lvl="0"/>
            <a:r>
              <a:rPr lang="en-GB" dirty="0"/>
              <a:t>Header 2</a:t>
            </a:r>
          </a:p>
          <a:p>
            <a:pPr lvl="0"/>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8"/>
          <p:cNvSpPr>
            <a:spLocks noGrp="1"/>
          </p:cNvSpPr>
          <p:nvPr>
            <p:ph type="title" hasCustomPrompt="1"/>
          </p:nvPr>
        </p:nvSpPr>
        <p:spPr>
          <a:xfrm>
            <a:off x="762000" y="1066800"/>
            <a:ext cx="7471913" cy="922338"/>
          </a:xfrm>
          <a:prstGeom prst="rect">
            <a:avLst/>
          </a:prstGeom>
        </p:spPr>
        <p:txBody>
          <a:bodyPr vert="horz"/>
          <a:lstStyle>
            <a:lvl1pPr algn="l">
              <a:defRPr sz="4800">
                <a:solidFill>
                  <a:srgbClr val="009CD5"/>
                </a:solidFill>
                <a:latin typeface="Frutiga"/>
                <a:cs typeface="Frutiga"/>
              </a:defRPr>
            </a:lvl1pPr>
          </a:lstStyle>
          <a:p>
            <a:r>
              <a:rPr lang="en-GB" dirty="0"/>
              <a:t>Header 1</a:t>
            </a:r>
            <a:endParaRPr lang="en-US" dirty="0"/>
          </a:p>
        </p:txBody>
      </p:sp>
    </p:spTree>
    <p:extLst>
      <p:ext uri="{BB962C8B-B14F-4D97-AF65-F5344CB8AC3E}">
        <p14:creationId xmlns:p14="http://schemas.microsoft.com/office/powerpoint/2010/main" val="1765375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219200"/>
            <a:ext cx="7772400" cy="1143000"/>
          </a:xfrm>
          <a:prstGeom prst="rect">
            <a:avLst/>
          </a:prstGeom>
        </p:spPr>
        <p:txBody>
          <a:bodyPr anchor="t"/>
          <a:lstStyle>
            <a:lvl1pPr algn="l">
              <a:defRPr sz="4800" b="1" cap="none">
                <a:solidFill>
                  <a:srgbClr val="009CD5"/>
                </a:solidFill>
                <a:latin typeface="Frutiga"/>
                <a:cs typeface="Frutiga"/>
              </a:defRPr>
            </a:lvl1pPr>
          </a:lstStyle>
          <a:p>
            <a:r>
              <a:rPr lang="en-GB" dirty="0"/>
              <a:t>Click to edit title</a:t>
            </a:r>
            <a:endParaRPr lang="en-US" dirty="0"/>
          </a:p>
        </p:txBody>
      </p:sp>
    </p:spTree>
    <p:extLst>
      <p:ext uri="{BB962C8B-B14F-4D97-AF65-F5344CB8AC3E}">
        <p14:creationId xmlns:p14="http://schemas.microsoft.com/office/powerpoint/2010/main" val="2774639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1143000"/>
            <a:ext cx="7926600" cy="990600"/>
          </a:xfrm>
          <a:prstGeom prst="rect">
            <a:avLst/>
          </a:prstGeom>
        </p:spPr>
        <p:txBody>
          <a:bodyPr/>
          <a:lstStyle>
            <a:lvl1pPr algn="l">
              <a:defRPr sz="4800" b="1">
                <a:solidFill>
                  <a:srgbClr val="009CD5"/>
                </a:solidFill>
                <a:latin typeface="Frutiga "/>
                <a:cs typeface="Frutiga "/>
              </a:defRPr>
            </a:lvl1pPr>
          </a:lstStyle>
          <a:p>
            <a:r>
              <a:rPr lang="en-GB" dirty="0"/>
              <a:t>Click to edit title</a:t>
            </a:r>
            <a:endParaRPr lang="en-US" dirty="0"/>
          </a:p>
        </p:txBody>
      </p:sp>
      <p:sp>
        <p:nvSpPr>
          <p:cNvPr id="3" name="Content Placeholder 2"/>
          <p:cNvSpPr>
            <a:spLocks noGrp="1"/>
          </p:cNvSpPr>
          <p:nvPr>
            <p:ph sz="half" idx="1"/>
          </p:nvPr>
        </p:nvSpPr>
        <p:spPr>
          <a:xfrm>
            <a:off x="762000" y="2133600"/>
            <a:ext cx="3886200" cy="3352800"/>
          </a:xfrm>
        </p:spPr>
        <p:txBody>
          <a:bodyPr>
            <a:normAutofit/>
          </a:bodyPr>
          <a:lstStyle>
            <a:lvl1pPr>
              <a:defRPr sz="1400">
                <a:solidFill>
                  <a:srgbClr val="000000"/>
                </a:solidFill>
                <a:latin typeface="FRutiga"/>
                <a:cs typeface="FRutiga"/>
              </a:defRPr>
            </a:lvl1pPr>
            <a:lvl2pPr>
              <a:defRPr sz="1400">
                <a:solidFill>
                  <a:srgbClr val="000000"/>
                </a:solidFill>
                <a:latin typeface="FRutiga"/>
                <a:cs typeface="FRutiga"/>
              </a:defRPr>
            </a:lvl2pPr>
            <a:lvl3pPr>
              <a:defRPr sz="1400">
                <a:solidFill>
                  <a:srgbClr val="000000"/>
                </a:solidFill>
                <a:latin typeface="FRutiga"/>
                <a:cs typeface="FRutiga"/>
              </a:defRPr>
            </a:lvl3pPr>
            <a:lvl4pPr>
              <a:defRPr sz="1400">
                <a:solidFill>
                  <a:srgbClr val="000000"/>
                </a:solidFill>
                <a:latin typeface="FRutiga"/>
                <a:cs typeface="FRutiga"/>
              </a:defRPr>
            </a:lvl4pPr>
            <a:lvl5pPr>
              <a:defRPr sz="1400">
                <a:solidFill>
                  <a:srgbClr val="000000"/>
                </a:solidFill>
                <a:latin typeface="FRutiga"/>
                <a:cs typeface="FRutiga"/>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800600" y="2133599"/>
            <a:ext cx="3888000" cy="3348000"/>
          </a:xfrm>
        </p:spPr>
        <p:txBody>
          <a:bodyPr>
            <a:normAutofit/>
          </a:bodyPr>
          <a:lstStyle>
            <a:lvl1pPr>
              <a:defRPr sz="1400">
                <a:solidFill>
                  <a:srgbClr val="000000"/>
                </a:solidFill>
                <a:latin typeface="FRutiga"/>
                <a:cs typeface="FRutiga"/>
              </a:defRPr>
            </a:lvl1pPr>
            <a:lvl2pPr>
              <a:defRPr sz="1400">
                <a:solidFill>
                  <a:srgbClr val="000000"/>
                </a:solidFill>
                <a:latin typeface="FRutiga"/>
                <a:cs typeface="FRutiga"/>
              </a:defRPr>
            </a:lvl2pPr>
            <a:lvl3pPr>
              <a:defRPr sz="1400">
                <a:solidFill>
                  <a:srgbClr val="000000"/>
                </a:solidFill>
                <a:latin typeface="FRutiga"/>
                <a:cs typeface="FRutiga"/>
              </a:defRPr>
            </a:lvl3pPr>
            <a:lvl4pPr>
              <a:defRPr sz="1400">
                <a:solidFill>
                  <a:srgbClr val="000000"/>
                </a:solidFill>
                <a:latin typeface="FRutiga"/>
                <a:cs typeface="FRutiga"/>
              </a:defRPr>
            </a:lvl4pPr>
            <a:lvl5pPr>
              <a:defRPr sz="1400">
                <a:solidFill>
                  <a:srgbClr val="000000"/>
                </a:solidFill>
                <a:latin typeface="FRutiga"/>
                <a:cs typeface="FRutiga"/>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76068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subtitle, text and photograph">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5360988" y="2638425"/>
            <a:ext cx="3451225" cy="2457450"/>
          </a:xfrm>
          <a:prstGeom prst="rect">
            <a:avLst/>
          </a:prstGeom>
        </p:spPr>
        <p:txBody>
          <a:bodyPr/>
          <a:lstStyle>
            <a:lvl1pPr marL="0" indent="0" algn="ctr">
              <a:buNone/>
              <a:defRPr sz="2400" baseline="0"/>
            </a:lvl1pPr>
          </a:lstStyle>
          <a:p>
            <a:r>
              <a:rPr lang="en-GB"/>
              <a:t>Click here to insert your photograph</a:t>
            </a:r>
          </a:p>
        </p:txBody>
      </p:sp>
      <p:sp>
        <p:nvSpPr>
          <p:cNvPr id="6" name="Subtitle 2"/>
          <p:cNvSpPr>
            <a:spLocks noGrp="1"/>
          </p:cNvSpPr>
          <p:nvPr>
            <p:ph type="subTitle" idx="1" hasCustomPrompt="1"/>
          </p:nvPr>
        </p:nvSpPr>
        <p:spPr>
          <a:xfrm>
            <a:off x="457200" y="19097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Slide subtitle – Arial, 28, Bold</a:t>
            </a:r>
          </a:p>
        </p:txBody>
      </p:sp>
      <p:sp>
        <p:nvSpPr>
          <p:cNvPr id="10" name="Text Placeholder 7"/>
          <p:cNvSpPr>
            <a:spLocks noGrp="1"/>
          </p:cNvSpPr>
          <p:nvPr>
            <p:ph type="body" sz="quarter" idx="13" hasCustomPrompt="1"/>
          </p:nvPr>
        </p:nvSpPr>
        <p:spPr>
          <a:xfrm>
            <a:off x="457201" y="2619375"/>
            <a:ext cx="4686300"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1303303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97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449148"/>
            <a:ext cx="7929000" cy="2971051"/>
          </a:xfrm>
        </p:spPr>
        <p:txBody>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607501" y="5280847"/>
            <a:ext cx="7929000"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FB144E-5D0A-4B05-A1AA-5D8992EBF034}" type="datetimeFigureOut">
              <a:rPr lang="en-GB" smtClean="0"/>
              <a:t>03/12/2018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234251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447188"/>
            <a:ext cx="7928999"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614034" y="2222287"/>
            <a:ext cx="7915931"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FB144E-5D0A-4B05-A1AA-5D8992EBF034}" type="datetimeFigureOut">
              <a:rPr lang="en-GB" smtClean="0"/>
              <a:t>03/12/2018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243346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951396"/>
            <a:ext cx="7921064" cy="1468800"/>
          </a:xfrm>
        </p:spPr>
        <p:txBody>
          <a:bodyPr anchor="b"/>
          <a:lstStyle>
            <a:lvl1pPr algn="r">
              <a:defRPr sz="3600" b="1" cap="none"/>
            </a:lvl1pPr>
          </a:lstStyle>
          <a:p>
            <a:r>
              <a:rPr lang="en-US"/>
              <a:t>Click to edit Master title style</a:t>
            </a:r>
            <a:endParaRPr lang="en-US" dirty="0"/>
          </a:p>
        </p:txBody>
      </p:sp>
      <p:sp>
        <p:nvSpPr>
          <p:cNvPr id="3" name="Text Placeholder 2"/>
          <p:cNvSpPr>
            <a:spLocks noGrp="1"/>
          </p:cNvSpPr>
          <p:nvPr>
            <p:ph type="body" idx="1"/>
          </p:nvPr>
        </p:nvSpPr>
        <p:spPr>
          <a:xfrm>
            <a:off x="607500" y="5281202"/>
            <a:ext cx="7921064"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FB144E-5D0A-4B05-A1AA-5D8992EBF034}" type="datetimeFigureOut">
              <a:rPr lang="en-GB" smtClean="0"/>
              <a:t>03/12/2018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55F084-85FD-404E-8E25-2DEC82163881}" type="slidenum">
              <a:rPr lang="en-GB" smtClean="0"/>
              <a:t>‹#›</a:t>
            </a:fld>
            <a:endParaRPr lang="en-GB"/>
          </a:p>
        </p:txBody>
      </p:sp>
    </p:spTree>
    <p:extLst>
      <p:ext uri="{BB962C8B-B14F-4D97-AF65-F5344CB8AC3E}">
        <p14:creationId xmlns:p14="http://schemas.microsoft.com/office/powerpoint/2010/main" val="1899171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13" Type="http://schemas.openxmlformats.org/officeDocument/2006/relationships/image" Target="../media/image10.jpeg"/><Relationship Id="rId3" Type="http://schemas.openxmlformats.org/officeDocument/2006/relationships/slideLayout" Target="../slideLayouts/slideLayout42.xml"/><Relationship Id="rId12" Type="http://schemas.openxmlformats.org/officeDocument/2006/relationships/image" Target="../media/image9.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11" Type="http://schemas.openxmlformats.org/officeDocument/2006/relationships/image" Target="../media/image8.png"/><Relationship Id="rId5" Type="http://schemas.openxmlformats.org/officeDocument/2006/relationships/slideLayout" Target="../slideLayouts/slideLayout44.xml"/><Relationship Id="rId10" Type="http://schemas.openxmlformats.org/officeDocument/2006/relationships/image" Target="NUL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8904" y="360000"/>
            <a:ext cx="3099816" cy="615696"/>
          </a:xfrm>
          <a:prstGeom prst="rect">
            <a:avLst/>
          </a:prstGeom>
        </p:spPr>
      </p:pic>
      <p:sp>
        <p:nvSpPr>
          <p:cNvPr id="8" name="Rectangle 7"/>
          <p:cNvSpPr/>
          <p:nvPr/>
        </p:nvSpPr>
        <p:spPr>
          <a:xfrm>
            <a:off x="0" y="6227379"/>
            <a:ext cx="9144000" cy="63062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9"/>
          <a:stretch>
            <a:fillRect/>
          </a:stretch>
        </p:blipFill>
        <p:spPr>
          <a:xfrm>
            <a:off x="0" y="6189288"/>
            <a:ext cx="9144000" cy="254000"/>
          </a:xfrm>
          <a:prstGeom prst="rect">
            <a:avLst/>
          </a:prstGeom>
        </p:spPr>
      </p:pic>
    </p:spTree>
    <p:extLst>
      <p:ext uri="{BB962C8B-B14F-4D97-AF65-F5344CB8AC3E}">
        <p14:creationId xmlns:p14="http://schemas.microsoft.com/office/powerpoint/2010/main" val="347680335"/>
      </p:ext>
    </p:extLst>
  </p:cSld>
  <p:clrMap bg1="lt1" tx1="dk1" bg2="lt2" tx2="dk2" accent1="accent1" accent2="accent2" accent3="accent3" accent4="accent4" accent5="accent5" accent6="accent6" hlink="hlink" folHlink="folHlink"/>
  <p:sldLayoutIdLst>
    <p:sldLayoutId id="2147483674" r:id="rId1"/>
    <p:sldLayoutId id="2147483651" r:id="rId2"/>
    <p:sldLayoutId id="2147483673" r:id="rId3"/>
    <p:sldLayoutId id="2147483649" r:id="rId4"/>
    <p:sldLayoutId id="2147483650" r:id="rId5"/>
    <p:sldLayoutId id="2147483655"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447188"/>
            <a:ext cx="7928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2184402"/>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6041363"/>
            <a:ext cx="6483240" cy="365125"/>
          </a:xfrm>
          <a:prstGeom prst="rect">
            <a:avLst/>
          </a:prstGeom>
        </p:spPr>
        <p:txBody>
          <a:bodyPr vert="horz" lIns="91440" tIns="45720" rIns="91440" bIns="45720" rtlCol="0" anchor="b"/>
          <a:lstStyle>
            <a:lvl1pPr algn="l">
              <a:defRPr sz="675">
                <a:solidFill>
                  <a:schemeClr val="tx1"/>
                </a:solidFill>
              </a:defRPr>
            </a:lvl1pPr>
          </a:lstStyle>
          <a:p>
            <a:endParaRPr lang="en-GB"/>
          </a:p>
        </p:txBody>
      </p:sp>
      <p:sp>
        <p:nvSpPr>
          <p:cNvPr id="4" name="Date Placeholder 3"/>
          <p:cNvSpPr>
            <a:spLocks noGrp="1"/>
          </p:cNvSpPr>
          <p:nvPr>
            <p:ph type="dt" sz="half" idx="2"/>
          </p:nvPr>
        </p:nvSpPr>
        <p:spPr>
          <a:xfrm>
            <a:off x="7000969" y="6041363"/>
            <a:ext cx="1007780" cy="365125"/>
          </a:xfrm>
          <a:prstGeom prst="rect">
            <a:avLst/>
          </a:prstGeom>
        </p:spPr>
        <p:txBody>
          <a:bodyPr vert="horz" lIns="91440" tIns="45720" rIns="91440" bIns="45720" rtlCol="0" anchor="b"/>
          <a:lstStyle>
            <a:lvl1pPr algn="r">
              <a:defRPr sz="675">
                <a:solidFill>
                  <a:schemeClr val="tx1"/>
                </a:solidFill>
              </a:defRPr>
            </a:lvl1pPr>
          </a:lstStyle>
          <a:p>
            <a:fld id="{E7FB144E-5D0A-4B05-A1AA-5D8992EBF034}" type="datetimeFigureOut">
              <a:rPr lang="en-GB" smtClean="0"/>
              <a:t>03/12/2018</a:t>
            </a:fld>
            <a:endParaRPr lang="en-GB"/>
          </a:p>
        </p:txBody>
      </p:sp>
      <p:sp>
        <p:nvSpPr>
          <p:cNvPr id="6" name="Slide Number Placeholder 5"/>
          <p:cNvSpPr>
            <a:spLocks noGrp="1"/>
          </p:cNvSpPr>
          <p:nvPr>
            <p:ph type="sldNum" sz="quarter" idx="4"/>
          </p:nvPr>
        </p:nvSpPr>
        <p:spPr>
          <a:xfrm>
            <a:off x="8008749" y="5915889"/>
            <a:ext cx="796616" cy="490599"/>
          </a:xfrm>
          <a:prstGeom prst="rect">
            <a:avLst/>
          </a:prstGeom>
        </p:spPr>
        <p:txBody>
          <a:bodyPr vert="horz" lIns="91440" tIns="45720" rIns="91440" bIns="10800" rtlCol="0" anchor="b"/>
          <a:lstStyle>
            <a:lvl1pPr algn="r">
              <a:defRPr sz="1500">
                <a:solidFill>
                  <a:schemeClr val="accent1"/>
                </a:solidFill>
              </a:defRPr>
            </a:lvl1pPr>
          </a:lstStyle>
          <a:p>
            <a:fld id="{1255F084-85FD-404E-8E25-2DEC82163881}" type="slidenum">
              <a:rPr lang="en-GB" smtClean="0"/>
              <a:t>‹#›</a:t>
            </a:fld>
            <a:endParaRPr lang="en-GB"/>
          </a:p>
        </p:txBody>
      </p:sp>
    </p:spTree>
    <p:extLst>
      <p:ext uri="{BB962C8B-B14F-4D97-AF65-F5344CB8AC3E}">
        <p14:creationId xmlns:p14="http://schemas.microsoft.com/office/powerpoint/2010/main" val="39391133"/>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3" y="274638"/>
            <a:ext cx="8029575" cy="1143000"/>
          </a:xfrm>
          <a:prstGeom prst="rect">
            <a:avLst/>
          </a:prstGeom>
        </p:spPr>
        <p:txBody>
          <a:bodyPr vert="horz" lIns="0" tIns="0" rIns="0" bIns="0" rtlCol="0" anchor="ctr">
            <a:normAutofit/>
          </a:bodyPr>
          <a:lstStyle/>
          <a:p>
            <a:r>
              <a:rPr lang="en-GB"/>
              <a:t>Click to edit Master title style</a:t>
            </a:r>
            <a:endParaRPr lang="en-US" dirty="0"/>
          </a:p>
        </p:txBody>
      </p:sp>
      <p:sp>
        <p:nvSpPr>
          <p:cNvPr id="1027" name="Text Placeholder 2"/>
          <p:cNvSpPr>
            <a:spLocks noGrp="1"/>
          </p:cNvSpPr>
          <p:nvPr>
            <p:ph type="body" idx="1"/>
          </p:nvPr>
        </p:nvSpPr>
        <p:spPr bwMode="auto">
          <a:xfrm>
            <a:off x="557213" y="1600200"/>
            <a:ext cx="802957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Slide Number Placeholder 5"/>
          <p:cNvSpPr>
            <a:spLocks noGrp="1"/>
          </p:cNvSpPr>
          <p:nvPr>
            <p:ph type="sldNum" sz="quarter" idx="4"/>
          </p:nvPr>
        </p:nvSpPr>
        <p:spPr>
          <a:xfrm>
            <a:off x="0"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a:defRPr sz="1200">
                <a:solidFill>
                  <a:schemeClr val="bg1"/>
                </a:solidFill>
              </a:defRPr>
            </a:lvl1pPr>
          </a:lstStyle>
          <a:p>
            <a:pPr>
              <a:defRPr/>
            </a:pPr>
            <a:r>
              <a:rPr lang="en-US" dirty="0"/>
              <a:t>  </a:t>
            </a:r>
            <a:fld id="{2040B341-26A2-4862-9F3F-01D3EB913233}" type="slidenum">
              <a:rPr lang="en-US" smtClean="0"/>
              <a:pPr>
                <a:defRPr/>
              </a:pPr>
              <a:t>‹#›</a:t>
            </a:fld>
            <a:r>
              <a:rPr lang="en-US" dirty="0"/>
              <a:t> </a:t>
            </a:r>
          </a:p>
        </p:txBody>
      </p:sp>
      <p:sp>
        <p:nvSpPr>
          <p:cNvPr id="6" name="Footer Placeholder 5"/>
          <p:cNvSpPr>
            <a:spLocks noGrp="1"/>
          </p:cNvSpPr>
          <p:nvPr>
            <p:ph type="ftr" sz="quarter" idx="3"/>
          </p:nvPr>
        </p:nvSpPr>
        <p:spPr>
          <a:xfrm>
            <a:off x="900113" y="6308725"/>
            <a:ext cx="8064375" cy="549275"/>
          </a:xfrm>
          <a:prstGeom prst="rect">
            <a:avLst/>
          </a:prstGeom>
        </p:spPr>
        <p:txBody>
          <a:bodyPr vert="horz" lIns="0" tIns="0" rIns="0" bIns="0" rtlCol="0" anchor="ctr"/>
          <a:lstStyle>
            <a:lvl1pPr algn="l" fontAlgn="auto">
              <a:spcBef>
                <a:spcPts val="0"/>
              </a:spcBef>
              <a:spcAft>
                <a:spcPts val="0"/>
              </a:spcAft>
              <a:defRPr sz="1200" baseline="0">
                <a:solidFill>
                  <a:schemeClr val="bg1"/>
                </a:solidFill>
                <a:latin typeface="Arial" pitchFamily="34" charset="0"/>
                <a:ea typeface="+mn-ea"/>
                <a:cs typeface="+mn-cs"/>
              </a:defRPr>
            </a:lvl1pPr>
          </a:lstStyle>
          <a:p>
            <a:pPr>
              <a:defRPr/>
            </a:pPr>
            <a:endParaRPr lang="en-US" dirty="0"/>
          </a:p>
        </p:txBody>
      </p:sp>
    </p:spTree>
    <p:extLst>
      <p:ext uri="{BB962C8B-B14F-4D97-AF65-F5344CB8AC3E}">
        <p14:creationId xmlns:p14="http://schemas.microsoft.com/office/powerpoint/2010/main" val="307778449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hf hdr="0" ftr="0" dt="0"/>
  <p:txStyles>
    <p:titleStyle>
      <a:lvl1pPr algn="l" rtl="0" eaLnBrk="1" fontAlgn="base" hangingPunct="1">
        <a:spcBef>
          <a:spcPct val="0"/>
        </a:spcBef>
        <a:spcAft>
          <a:spcPct val="0"/>
        </a:spcAft>
        <a:defRPr sz="4000" kern="1200" spc="-150">
          <a:solidFill>
            <a:srgbClr val="00AE9E"/>
          </a:solidFill>
          <a:latin typeface="+mj-lt"/>
          <a:ea typeface="ヒラギノ角ゴ Pro W3" pitchFamily="84" charset="-128"/>
          <a:cs typeface="ヒラギノ角ゴ Pro W3" pitchFamily="84" charset="-128"/>
        </a:defRPr>
      </a:lvl1pPr>
      <a:lvl2pPr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2pPr>
      <a:lvl3pPr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3pPr>
      <a:lvl4pPr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4pPr>
      <a:lvl5pPr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5pPr>
      <a:lvl6pPr marL="4572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eaLnBrk="1" fontAlgn="base" hangingPunct="1">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p:titleStyle>
    <p:bodyStyle>
      <a:lvl1pPr marL="342900" indent="-342900" algn="l" rtl="0" eaLnBrk="1" fontAlgn="base" hangingPunct="1">
        <a:spcBef>
          <a:spcPts val="1200"/>
        </a:spcBef>
        <a:spcAft>
          <a:spcPct val="0"/>
        </a:spcAft>
        <a:buFont typeface="Arial" pitchFamily="84" charset="0"/>
        <a:defRPr kern="1200" baseline="0">
          <a:solidFill>
            <a:srgbClr val="00AE9E"/>
          </a:solidFill>
          <a:latin typeface="Arial" pitchFamily="34" charset="0"/>
          <a:ea typeface="ヒラギノ角ゴ Pro W3" pitchFamily="84" charset="-128"/>
          <a:cs typeface="ヒラギノ角ゴ Pro W3" pitchFamily="84" charset="-128"/>
        </a:defRPr>
      </a:lvl1pPr>
      <a:lvl2pPr marL="354013" indent="-176213" algn="l" rtl="0" eaLnBrk="1" fontAlgn="base" hangingPunct="1">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1" fontAlgn="base" hangingPunct="1">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1" fontAlgn="base" hangingPunct="1">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1" fontAlgn="base" hangingPunct="1">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339C710-6B10-40E5-96AC-1B7AD85FA57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E4637142-05EF-48C0-906D-7FBBFD4DB0B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253629533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hf sldNum="0" hdr="0" dt="0"/>
  <p:txStyles>
    <p:titleStyle>
      <a:lvl1pPr algn="l" defTabSz="457200" rtl="0" eaLnBrk="0" fontAlgn="base" hangingPunct="0">
        <a:spcBef>
          <a:spcPct val="0"/>
        </a:spcBef>
        <a:spcAft>
          <a:spcPct val="0"/>
        </a:spcAft>
        <a:defRPr sz="3000" b="1" kern="1200">
          <a:solidFill>
            <a:schemeClr val="tx1"/>
          </a:solidFill>
          <a:latin typeface="Arial"/>
          <a:ea typeface="ヒラギノ角ゴ Pro W3" charset="-128"/>
          <a:cs typeface="Arial"/>
        </a:defRPr>
      </a:lvl1pPr>
      <a:lvl2pPr algn="l" defTabSz="457200" rtl="0" eaLnBrk="0" fontAlgn="base" hangingPunct="0">
        <a:spcBef>
          <a:spcPct val="0"/>
        </a:spcBef>
        <a:spcAft>
          <a:spcPct val="0"/>
        </a:spcAft>
        <a:defRPr sz="3000" b="1">
          <a:solidFill>
            <a:schemeClr val="tx1"/>
          </a:solidFill>
          <a:latin typeface="Arial" pitchFamily="34" charset="0"/>
          <a:ea typeface="ヒラギノ角ゴ Pro W3" charset="-128"/>
          <a:cs typeface="Arial" pitchFamily="34" charset="0"/>
        </a:defRPr>
      </a:lvl2pPr>
      <a:lvl3pPr algn="l" defTabSz="457200" rtl="0" eaLnBrk="0" fontAlgn="base" hangingPunct="0">
        <a:spcBef>
          <a:spcPct val="0"/>
        </a:spcBef>
        <a:spcAft>
          <a:spcPct val="0"/>
        </a:spcAft>
        <a:defRPr sz="3000" b="1">
          <a:solidFill>
            <a:schemeClr val="tx1"/>
          </a:solidFill>
          <a:latin typeface="Arial" pitchFamily="34" charset="0"/>
          <a:ea typeface="ヒラギノ角ゴ Pro W3" charset="-128"/>
          <a:cs typeface="Arial" pitchFamily="34" charset="0"/>
        </a:defRPr>
      </a:lvl3pPr>
      <a:lvl4pPr algn="l" defTabSz="457200" rtl="0" eaLnBrk="0" fontAlgn="base" hangingPunct="0">
        <a:spcBef>
          <a:spcPct val="0"/>
        </a:spcBef>
        <a:spcAft>
          <a:spcPct val="0"/>
        </a:spcAft>
        <a:defRPr sz="3000" b="1">
          <a:solidFill>
            <a:schemeClr val="tx1"/>
          </a:solidFill>
          <a:latin typeface="Arial" pitchFamily="34" charset="0"/>
          <a:ea typeface="ヒラギノ角ゴ Pro W3" charset="-128"/>
          <a:cs typeface="Arial" pitchFamily="34" charset="0"/>
        </a:defRPr>
      </a:lvl4pPr>
      <a:lvl5pPr algn="l" defTabSz="457200" rtl="0" eaLnBrk="0" fontAlgn="base" hangingPunct="0">
        <a:spcBef>
          <a:spcPct val="0"/>
        </a:spcBef>
        <a:spcAft>
          <a:spcPct val="0"/>
        </a:spcAft>
        <a:defRPr sz="3000" b="1">
          <a:solidFill>
            <a:schemeClr val="tx1"/>
          </a:solidFill>
          <a:latin typeface="Arial" pitchFamily="34" charset="0"/>
          <a:ea typeface="ヒラギノ角ゴ Pro W3" charset="-128"/>
          <a:cs typeface="Arial" pitchFamily="34" charset="0"/>
        </a:defRPr>
      </a:lvl5pPr>
      <a:lvl6pPr marL="457200" algn="l" defTabSz="457200" rtl="0" fontAlgn="base">
        <a:spcBef>
          <a:spcPct val="0"/>
        </a:spcBef>
        <a:spcAft>
          <a:spcPct val="0"/>
        </a:spcAft>
        <a:defRPr sz="3000" b="1">
          <a:solidFill>
            <a:schemeClr val="tx1"/>
          </a:solidFill>
          <a:latin typeface="Arial" pitchFamily="34" charset="0"/>
          <a:ea typeface="ヒラギノ角ゴ Pro W3" charset="-128"/>
        </a:defRPr>
      </a:lvl6pPr>
      <a:lvl7pPr marL="914400" algn="l" defTabSz="457200" rtl="0" fontAlgn="base">
        <a:spcBef>
          <a:spcPct val="0"/>
        </a:spcBef>
        <a:spcAft>
          <a:spcPct val="0"/>
        </a:spcAft>
        <a:defRPr sz="3000" b="1">
          <a:solidFill>
            <a:schemeClr val="tx1"/>
          </a:solidFill>
          <a:latin typeface="Arial" pitchFamily="34" charset="0"/>
          <a:ea typeface="ヒラギノ角ゴ Pro W3" charset="-128"/>
        </a:defRPr>
      </a:lvl7pPr>
      <a:lvl8pPr marL="1371600" algn="l" defTabSz="457200" rtl="0" fontAlgn="base">
        <a:spcBef>
          <a:spcPct val="0"/>
        </a:spcBef>
        <a:spcAft>
          <a:spcPct val="0"/>
        </a:spcAft>
        <a:defRPr sz="3000" b="1">
          <a:solidFill>
            <a:schemeClr val="tx1"/>
          </a:solidFill>
          <a:latin typeface="Arial" pitchFamily="34" charset="0"/>
          <a:ea typeface="ヒラギノ角ゴ Pro W3" charset="-128"/>
        </a:defRPr>
      </a:lvl8pPr>
      <a:lvl9pPr marL="1828800" algn="l" defTabSz="457200" rtl="0" fontAlgn="base">
        <a:spcBef>
          <a:spcPct val="0"/>
        </a:spcBef>
        <a:spcAft>
          <a:spcPct val="0"/>
        </a:spcAft>
        <a:defRPr sz="3000" b="1">
          <a:solidFill>
            <a:schemeClr val="tx1"/>
          </a:solidFill>
          <a:latin typeface="Arial" pitchFamily="34" charset="0"/>
          <a:ea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H footer_powerpoint slid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516563"/>
            <a:ext cx="91440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2"/>
            <a:ext cx="82296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defRPr>
            </a:lvl1pPr>
          </a:lstStyle>
          <a:p>
            <a:pPr>
              <a:defRPr/>
            </a:pPr>
            <a:fld id="{E059D507-30BD-4C15-AEB4-E99C3B99994A}" type="datetimeFigureOut">
              <a:rPr lang="en-US" altLang="en-US"/>
              <a:pPr>
                <a:defRPr/>
              </a:pPr>
              <a:t>12/3/2018</a:t>
            </a:fld>
            <a:endParaRPr lang="en-US" alt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AAB2B217-9169-49CB-BB06-F37342995EE2}" type="slidenum">
              <a:rPr lang="en-US" altLang="en-US"/>
              <a:pPr>
                <a:defRPr/>
              </a:pPr>
              <a:t>‹#›</a:t>
            </a:fld>
            <a:endParaRPr lang="en-US" altLang="en-US"/>
          </a:p>
        </p:txBody>
      </p:sp>
    </p:spTree>
    <p:extLst>
      <p:ext uri="{BB962C8B-B14F-4D97-AF65-F5344CB8AC3E}">
        <p14:creationId xmlns:p14="http://schemas.microsoft.com/office/powerpoint/2010/main" val="194530848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342900" rtl="0" eaLnBrk="1" fontAlgn="base" hangingPunct="1">
        <a:spcBef>
          <a:spcPct val="0"/>
        </a:spcBef>
        <a:spcAft>
          <a:spcPct val="0"/>
        </a:spcAft>
        <a:defRPr sz="2400" b="1" kern="1200">
          <a:solidFill>
            <a:srgbClr val="24336E"/>
          </a:solidFill>
          <a:latin typeface="Arial"/>
          <a:ea typeface="MS PGothic" panose="020B0600070205080204" pitchFamily="34" charset="-128"/>
          <a:cs typeface="Arial"/>
        </a:defRPr>
      </a:lvl1pPr>
      <a:lvl2pPr algn="l" defTabSz="342900" rtl="0" eaLnBrk="1" fontAlgn="base" hangingPunct="1">
        <a:spcBef>
          <a:spcPct val="0"/>
        </a:spcBef>
        <a:spcAft>
          <a:spcPct val="0"/>
        </a:spcAft>
        <a:defRPr sz="2400" b="1">
          <a:solidFill>
            <a:srgbClr val="24336E"/>
          </a:solidFill>
          <a:latin typeface="Arial" charset="0"/>
          <a:ea typeface="MS PGothic" panose="020B0600070205080204" pitchFamily="34" charset="-128"/>
          <a:cs typeface="Arial" panose="020B0604020202020204" pitchFamily="34" charset="0"/>
        </a:defRPr>
      </a:lvl2pPr>
      <a:lvl3pPr algn="l" defTabSz="342900" rtl="0" eaLnBrk="1" fontAlgn="base" hangingPunct="1">
        <a:spcBef>
          <a:spcPct val="0"/>
        </a:spcBef>
        <a:spcAft>
          <a:spcPct val="0"/>
        </a:spcAft>
        <a:defRPr sz="2400" b="1">
          <a:solidFill>
            <a:srgbClr val="24336E"/>
          </a:solidFill>
          <a:latin typeface="Arial" charset="0"/>
          <a:ea typeface="MS PGothic" panose="020B0600070205080204" pitchFamily="34" charset="-128"/>
          <a:cs typeface="Arial" panose="020B0604020202020204" pitchFamily="34" charset="0"/>
        </a:defRPr>
      </a:lvl3pPr>
      <a:lvl4pPr algn="l" defTabSz="342900" rtl="0" eaLnBrk="1" fontAlgn="base" hangingPunct="1">
        <a:spcBef>
          <a:spcPct val="0"/>
        </a:spcBef>
        <a:spcAft>
          <a:spcPct val="0"/>
        </a:spcAft>
        <a:defRPr sz="2400" b="1">
          <a:solidFill>
            <a:srgbClr val="24336E"/>
          </a:solidFill>
          <a:latin typeface="Arial" charset="0"/>
          <a:ea typeface="MS PGothic" panose="020B0600070205080204" pitchFamily="34" charset="-128"/>
          <a:cs typeface="Arial" panose="020B0604020202020204" pitchFamily="34" charset="0"/>
        </a:defRPr>
      </a:lvl4pPr>
      <a:lvl5pPr algn="l" defTabSz="342900" rtl="0" eaLnBrk="1" fontAlgn="base" hangingPunct="1">
        <a:spcBef>
          <a:spcPct val="0"/>
        </a:spcBef>
        <a:spcAft>
          <a:spcPct val="0"/>
        </a:spcAft>
        <a:defRPr sz="2400" b="1">
          <a:solidFill>
            <a:srgbClr val="24336E"/>
          </a:solidFill>
          <a:latin typeface="Arial" charset="0"/>
          <a:ea typeface="MS PGothic" panose="020B0600070205080204" pitchFamily="34" charset="-128"/>
          <a:cs typeface="Arial" panose="020B0604020202020204" pitchFamily="34"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Wingdings" panose="05000000000000000000" pitchFamily="2" charset="2"/>
        <a:buChar char="§"/>
        <a:defRPr sz="1500" kern="1200">
          <a:solidFill>
            <a:schemeClr val="tx1"/>
          </a:solidFill>
          <a:latin typeface="Arial"/>
          <a:ea typeface="MS PGothic" panose="020B0600070205080204" pitchFamily="34" charset="-128"/>
          <a:cs typeface="Arial"/>
        </a:defRPr>
      </a:lvl1pPr>
      <a:lvl2pPr marL="557213" indent="-214313" algn="l" defTabSz="342900" rtl="0" eaLnBrk="1" fontAlgn="base" hangingPunct="1">
        <a:spcBef>
          <a:spcPct val="20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2pPr>
      <a:lvl3pPr marL="857250" indent="-171450" algn="l" defTabSz="342900"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3pPr>
      <a:lvl4pPr marL="1200150" indent="-171450" algn="l" defTabSz="342900" rtl="0" eaLnBrk="1" fontAlgn="base" hangingPunct="1">
        <a:spcBef>
          <a:spcPct val="20000"/>
        </a:spcBef>
        <a:spcAft>
          <a:spcPct val="0"/>
        </a:spcAft>
        <a:buFont typeface="Arial" panose="020B0604020202020204" pitchFamily="34" charset="0"/>
        <a:buChar char="–"/>
        <a:defRPr sz="1650" kern="1200">
          <a:solidFill>
            <a:schemeClr val="tx1"/>
          </a:solidFill>
          <a:latin typeface="+mn-lt"/>
          <a:ea typeface="MS PGothic" panose="020B0600070205080204" pitchFamily="34" charset="-128"/>
          <a:cs typeface="+mn-cs"/>
        </a:defRPr>
      </a:lvl4pPr>
      <a:lvl5pPr marL="1543050" indent="-171450" algn="l" defTabSz="342900" rtl="0" eaLnBrk="1" fontAlgn="base" hangingPunct="1">
        <a:spcBef>
          <a:spcPct val="20000"/>
        </a:spcBef>
        <a:spcAft>
          <a:spcPct val="0"/>
        </a:spcAft>
        <a:buFont typeface="Arial" panose="020B0604020202020204" pitchFamily="34" charset="0"/>
        <a:buChar char="»"/>
        <a:defRPr sz="165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a:t>
            </a:r>
            <a:r>
              <a:rPr lang="en-GB" dirty="0" err="1"/>
              <a:t>leve</a:t>
            </a:r>
            <a:endParaRPr lang="en-GB" dirty="0"/>
          </a:p>
          <a:p>
            <a:pPr lvl="2"/>
            <a:r>
              <a:rPr lang="en-GB" dirty="0"/>
              <a:t>Third level</a:t>
            </a:r>
          </a:p>
          <a:p>
            <a:pPr lvl="3"/>
            <a:r>
              <a:rPr lang="en-GB" dirty="0"/>
              <a:t>Fourth level</a:t>
            </a:r>
          </a:p>
          <a:p>
            <a:pPr lvl="4"/>
            <a:r>
              <a:rPr lang="en-GB" dirty="0"/>
              <a:t>Fifth level</a:t>
            </a:r>
            <a:endParaRPr lang="en-US" dirty="0"/>
          </a:p>
        </p:txBody>
      </p:sp>
      <p:pic>
        <p:nvPicPr>
          <p:cNvPr id="10" name="Picture 9" descr="HEE Logo copy.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6172200" y="278200"/>
            <a:ext cx="2667000" cy="560000"/>
          </a:xfrm>
          <a:prstGeom prst="rect">
            <a:avLst/>
          </a:prstGeom>
        </p:spPr>
      </p:pic>
      <p:sp>
        <p:nvSpPr>
          <p:cNvPr id="13" name="Rectangle 12"/>
          <p:cNvSpPr/>
          <p:nvPr userDrawn="1"/>
        </p:nvSpPr>
        <p:spPr>
          <a:xfrm>
            <a:off x="457200" y="6031468"/>
            <a:ext cx="1878351" cy="369332"/>
          </a:xfrm>
          <a:prstGeom prst="rect">
            <a:avLst/>
          </a:prstGeom>
        </p:spPr>
        <p:txBody>
          <a:bodyPr wrap="none">
            <a:spAutoFit/>
          </a:bodyPr>
          <a:lstStyle/>
          <a:p>
            <a:pPr defTabSz="457200" fontAlgn="auto">
              <a:spcBef>
                <a:spcPts val="0"/>
              </a:spcBef>
              <a:spcAft>
                <a:spcPts val="0"/>
              </a:spcAft>
            </a:pPr>
            <a:r>
              <a:rPr lang="en-US" dirty="0" err="1">
                <a:solidFill>
                  <a:srgbClr val="1E427B"/>
                </a:solidFill>
                <a:latin typeface="Frutiga"/>
                <a:cs typeface="Frutiga"/>
              </a:rPr>
              <a:t>www.hee.nhs.uk</a:t>
            </a:r>
            <a:endParaRPr lang="en-US" dirty="0">
              <a:solidFill>
                <a:prstClr val="black"/>
              </a:solidFill>
              <a:latin typeface="Calibri"/>
              <a:cs typeface="+mn-cs"/>
            </a:endParaRPr>
          </a:p>
        </p:txBody>
      </p:sp>
      <p:pic>
        <p:nvPicPr>
          <p:cNvPr id="6" name="Picture 5" descr="PP inner background without.jpg"/>
          <p:cNvPicPr>
            <a:picLocks/>
          </p:cNvPicPr>
          <p:nvPr userDrawn="1"/>
        </p:nvPicPr>
        <p:blipFill>
          <a:blip r:embed="rId12"/>
          <a:stretch>
            <a:fillRect/>
          </a:stretch>
        </p:blipFill>
        <p:spPr>
          <a:xfrm>
            <a:off x="0" y="0"/>
            <a:ext cx="9195450" cy="6881500"/>
          </a:xfrm>
          <a:prstGeom prst="rect">
            <a:avLst/>
          </a:prstGeom>
        </p:spPr>
      </p:pic>
      <p:sp>
        <p:nvSpPr>
          <p:cNvPr id="8" name="Rectangle 7"/>
          <p:cNvSpPr/>
          <p:nvPr userDrawn="1"/>
        </p:nvSpPr>
        <p:spPr>
          <a:xfrm>
            <a:off x="457200" y="6096000"/>
            <a:ext cx="2313518" cy="369332"/>
          </a:xfrm>
          <a:prstGeom prst="rect">
            <a:avLst/>
          </a:prstGeom>
        </p:spPr>
        <p:txBody>
          <a:bodyPr wrap="none">
            <a:spAutoFit/>
          </a:bodyPr>
          <a:lstStyle/>
          <a:p>
            <a:pPr defTabSz="457200" fontAlgn="auto">
              <a:spcBef>
                <a:spcPts val="0"/>
              </a:spcBef>
              <a:spcAft>
                <a:spcPts val="0"/>
              </a:spcAft>
            </a:pPr>
            <a:r>
              <a:rPr lang="en-US" dirty="0">
                <a:solidFill>
                  <a:srgbClr val="1E427B"/>
                </a:solidFill>
                <a:latin typeface="Frutiga"/>
                <a:cs typeface="Frutiga"/>
              </a:rPr>
              <a:t>www.eoe.hee.nhs.uk</a:t>
            </a:r>
            <a:endParaRPr lang="en-US" dirty="0">
              <a:solidFill>
                <a:prstClr val="black"/>
              </a:solidFill>
              <a:latin typeface="Calibri"/>
              <a:cs typeface="+mn-cs"/>
            </a:endParaRPr>
          </a:p>
        </p:txBody>
      </p:sp>
      <p:pic>
        <p:nvPicPr>
          <p:cNvPr id="11" name="Picture 10" descr="HE East of England col.jpg"/>
          <p:cNvPicPr>
            <a:picLocks noChangeAspect="1"/>
          </p:cNvPicPr>
          <p:nvPr userDrawn="1"/>
        </p:nvPicPr>
        <p:blipFill>
          <a:blip r:embed="rId13"/>
          <a:stretch>
            <a:fillRect/>
          </a:stretch>
        </p:blipFill>
        <p:spPr>
          <a:xfrm>
            <a:off x="6588224" y="278200"/>
            <a:ext cx="2368296" cy="760476"/>
          </a:xfrm>
          <a:prstGeom prst="rect">
            <a:avLst/>
          </a:prstGeom>
        </p:spPr>
      </p:pic>
    </p:spTree>
    <p:extLst>
      <p:ext uri="{BB962C8B-B14F-4D97-AF65-F5344CB8AC3E}">
        <p14:creationId xmlns:p14="http://schemas.microsoft.com/office/powerpoint/2010/main" val="40272727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feetoftheshepherd.blogspot.com/2010/09/happy-people-need-jesus-too.html" TargetMode="External"/><Relationship Id="rId5" Type="http://schemas.openxmlformats.org/officeDocument/2006/relationships/image" Target="../media/image13.jp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26.emf"/><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8.emf"/><Relationship Id="rId4" Type="http://schemas.openxmlformats.org/officeDocument/2006/relationships/image" Target="../media/image25.emf"/><Relationship Id="rId9" Type="http://schemas.openxmlformats.org/officeDocument/2006/relationships/customXml" Target="../ink/ink4.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hyperlink" Target="https://www.healthysuffolk.org.uk/jsna/reports/health-needs-assessments/MHNA-2018"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image" Target="../media/image45.emf"/><Relationship Id="rId4" Type="http://schemas.openxmlformats.org/officeDocument/2006/relationships/customXml" Target="../ink/ink6.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hyperlink" Target="https://www.healthysuffolk.org.uk/jsna/reports/health-needs-assessments/MHNA-2018" TargetMode="External"/><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hyperlink" Target="mailto:rosie.frankenberg@suffolk.gov.uk" TargetMode="External"/><Relationship Id="rId2" Type="http://schemas.openxmlformats.org/officeDocument/2006/relationships/notesSlide" Target="../notesSlides/notesSlide29.xml"/><Relationship Id="rId1" Type="http://schemas.openxmlformats.org/officeDocument/2006/relationships/slideLayout" Target="../slideLayouts/slideLayout30.xml"/><Relationship Id="rId5" Type="http://schemas.openxmlformats.org/officeDocument/2006/relationships/hyperlink" Target="https://www.healthysuffolk.org.uk/jsna/reports/health-needs-assessments/MHNA-2018" TargetMode="External"/><Relationship Id="rId4" Type="http://schemas.openxmlformats.org/officeDocument/2006/relationships/hyperlink" Target="mailto:alison.matthews@suffolk.gov.uk"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www.ukphr.org/specialist-registration-by-portfolio-assessment/"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83576" y="2598448"/>
            <a:ext cx="8336362" cy="892044"/>
          </a:xfrm>
          <a:prstGeom prst="rect">
            <a:avLst/>
          </a:prstGeom>
        </p:spPr>
      </p:pic>
      <p:pic>
        <p:nvPicPr>
          <p:cNvPr id="14" name="Picture 13" descr="bottom_brand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76" y="5367048"/>
            <a:ext cx="1798200" cy="1243501"/>
          </a:xfrm>
          <a:prstGeom prst="rect">
            <a:avLst/>
          </a:prstGeom>
        </p:spPr>
      </p:pic>
      <p:sp>
        <p:nvSpPr>
          <p:cNvPr id="2" name="TextBox 1"/>
          <p:cNvSpPr txBox="1"/>
          <p:nvPr/>
        </p:nvSpPr>
        <p:spPr>
          <a:xfrm>
            <a:off x="566650" y="1083217"/>
            <a:ext cx="6955750" cy="646331"/>
          </a:xfrm>
          <a:prstGeom prst="rect">
            <a:avLst/>
          </a:prstGeom>
          <a:noFill/>
        </p:spPr>
        <p:txBody>
          <a:bodyPr wrap="none" rtlCol="0">
            <a:spAutoFit/>
          </a:bodyPr>
          <a:lstStyle/>
          <a:p>
            <a:r>
              <a:rPr lang="en-GB" sz="3600" b="1">
                <a:solidFill>
                  <a:srgbClr val="A00054"/>
                </a:solidFill>
              </a:rPr>
              <a:t>Professional Development Day</a:t>
            </a:r>
          </a:p>
        </p:txBody>
      </p:sp>
      <p:sp>
        <p:nvSpPr>
          <p:cNvPr id="8" name="TextBox 7"/>
          <p:cNvSpPr txBox="1"/>
          <p:nvPr/>
        </p:nvSpPr>
        <p:spPr>
          <a:xfrm>
            <a:off x="566650" y="1686945"/>
            <a:ext cx="4613442" cy="523220"/>
          </a:xfrm>
          <a:prstGeom prst="rect">
            <a:avLst/>
          </a:prstGeom>
          <a:noFill/>
        </p:spPr>
        <p:txBody>
          <a:bodyPr wrap="square" rtlCol="0" anchor="t">
            <a:spAutoFit/>
          </a:bodyPr>
          <a:lstStyle/>
          <a:p>
            <a:r>
              <a:rPr lang="en-GB" sz="2800" b="1">
                <a:solidFill>
                  <a:srgbClr val="003893"/>
                </a:solidFill>
              </a:rPr>
              <a:t>28</a:t>
            </a:r>
            <a:r>
              <a:rPr lang="en-GB" sz="2800" b="1" baseline="30000">
                <a:solidFill>
                  <a:srgbClr val="003893"/>
                </a:solidFill>
              </a:rPr>
              <a:t>th</a:t>
            </a:r>
            <a:r>
              <a:rPr lang="en-GB" sz="2800" b="1">
                <a:solidFill>
                  <a:srgbClr val="003893"/>
                </a:solidFill>
              </a:rPr>
              <a:t> November 2018</a:t>
            </a:r>
          </a:p>
        </p:txBody>
      </p:sp>
      <p:pic>
        <p:nvPicPr>
          <p:cNvPr id="4" name="Picture 3">
            <a:extLst>
              <a:ext uri="{FF2B5EF4-FFF2-40B4-BE49-F238E27FC236}">
                <a16:creationId xmlns:a16="http://schemas.microsoft.com/office/drawing/2014/main" id="{4A754F80-C40E-4F60-B90F-9AF218D5467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275951" y="3490492"/>
            <a:ext cx="4445056" cy="2926990"/>
          </a:xfrm>
          <a:prstGeom prst="rect">
            <a:avLst/>
          </a:prstGeom>
        </p:spPr>
      </p:pic>
    </p:spTree>
    <p:extLst>
      <p:ext uri="{BB962C8B-B14F-4D97-AF65-F5344CB8AC3E}">
        <p14:creationId xmlns:p14="http://schemas.microsoft.com/office/powerpoint/2010/main" val="328875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61975" y="549274"/>
            <a:ext cx="8027988" cy="1151533"/>
          </a:xfrm>
        </p:spPr>
        <p:txBody>
          <a:bodyPr>
            <a:normAutofit/>
          </a:bodyPr>
          <a:lstStyle/>
          <a:p>
            <a:pPr algn="ctr" eaLnBrk="1" hangingPunct="1">
              <a:defRPr/>
            </a:pPr>
            <a:r>
              <a:rPr lang="en-GB" altLang="en-US" dirty="0"/>
              <a:t>Question 1</a:t>
            </a:r>
          </a:p>
        </p:txBody>
      </p:sp>
      <p:sp>
        <p:nvSpPr>
          <p:cNvPr id="44035" name="Rectangle 3"/>
          <p:cNvSpPr>
            <a:spLocks noGrp="1" noChangeArrowheads="1"/>
          </p:cNvSpPr>
          <p:nvPr>
            <p:ph idx="1"/>
          </p:nvPr>
        </p:nvSpPr>
        <p:spPr>
          <a:xfrm>
            <a:off x="539552" y="1340768"/>
            <a:ext cx="8029575" cy="4236318"/>
          </a:xfrm>
        </p:spPr>
        <p:txBody>
          <a:bodyPr/>
          <a:lstStyle/>
          <a:p>
            <a:pPr marL="0" indent="0">
              <a:spcBef>
                <a:spcPts val="0"/>
              </a:spcBef>
            </a:pPr>
            <a:endParaRPr lang="en-GB" altLang="en-US" dirty="0">
              <a:ea typeface="ヒラギノ角ゴ Pro W3" charset="-128"/>
            </a:endParaRPr>
          </a:p>
          <a:p>
            <a:pPr marL="0" indent="0">
              <a:spcBef>
                <a:spcPts val="0"/>
              </a:spcBef>
            </a:pPr>
            <a:endParaRPr lang="en-GB" altLang="en-US" dirty="0">
              <a:ea typeface="ヒラギノ角ゴ Pro W3" charset="-128"/>
            </a:endParaRPr>
          </a:p>
          <a:p>
            <a:pPr marL="0" indent="0">
              <a:spcBef>
                <a:spcPts val="0"/>
              </a:spcBef>
            </a:pPr>
            <a:r>
              <a:rPr lang="en-GB" altLang="en-US" sz="2400" dirty="0">
                <a:ea typeface="ヒラギノ角ゴ Pro W3" charset="-128"/>
              </a:rPr>
              <a:t>How much of the data that is created ever gets analysed?</a:t>
            </a:r>
          </a:p>
          <a:p>
            <a:pPr marL="0" indent="0">
              <a:spcBef>
                <a:spcPts val="0"/>
              </a:spcBef>
            </a:pPr>
            <a:endParaRPr lang="en-GB" altLang="en-US" sz="2400" dirty="0">
              <a:ea typeface="ヒラギノ角ゴ Pro W3" charset="-128"/>
            </a:endParaRPr>
          </a:p>
          <a:p>
            <a:pPr>
              <a:spcBef>
                <a:spcPts val="0"/>
              </a:spcBef>
              <a:buAutoNum type="alphaUcPeriod"/>
            </a:pPr>
            <a:r>
              <a:rPr lang="en-GB" altLang="en-US" sz="2400" dirty="0">
                <a:ea typeface="ヒラギノ角ゴ Pro W3" charset="-128"/>
              </a:rPr>
              <a:t> &lt;0.5%</a:t>
            </a:r>
          </a:p>
          <a:p>
            <a:pPr>
              <a:spcBef>
                <a:spcPts val="0"/>
              </a:spcBef>
              <a:buAutoNum type="alphaUcPeriod"/>
            </a:pPr>
            <a:endParaRPr lang="en-GB" altLang="en-US" sz="2400" dirty="0">
              <a:ea typeface="ヒラギノ角ゴ Pro W3" charset="-128"/>
            </a:endParaRPr>
          </a:p>
          <a:p>
            <a:pPr>
              <a:spcBef>
                <a:spcPts val="0"/>
              </a:spcBef>
              <a:buAutoNum type="alphaUcPeriod"/>
            </a:pPr>
            <a:r>
              <a:rPr lang="en-GB" altLang="en-US" sz="2400" dirty="0">
                <a:ea typeface="ヒラギノ角ゴ Pro W3" charset="-128"/>
              </a:rPr>
              <a:t> Around 4%</a:t>
            </a:r>
          </a:p>
          <a:p>
            <a:pPr>
              <a:spcBef>
                <a:spcPts val="0"/>
              </a:spcBef>
              <a:buAutoNum type="alphaUcPeriod"/>
            </a:pPr>
            <a:endParaRPr lang="en-GB" altLang="en-US" sz="2400" dirty="0">
              <a:ea typeface="ヒラギノ角ゴ Pro W3" charset="-128"/>
            </a:endParaRPr>
          </a:p>
          <a:p>
            <a:pPr>
              <a:spcBef>
                <a:spcPts val="0"/>
              </a:spcBef>
              <a:buAutoNum type="alphaUcPeriod"/>
            </a:pPr>
            <a:r>
              <a:rPr lang="en-GB" altLang="en-US" sz="2400" dirty="0">
                <a:ea typeface="ヒラギノ角ゴ Pro W3" charset="-128"/>
              </a:rPr>
              <a:t> Between 9 and 12%</a:t>
            </a:r>
          </a:p>
          <a:p>
            <a:pPr>
              <a:spcBef>
                <a:spcPts val="0"/>
              </a:spcBef>
              <a:buAutoNum type="alphaUcPeriod"/>
            </a:pPr>
            <a:endParaRPr lang="en-GB" altLang="en-US" sz="2400" dirty="0">
              <a:ea typeface="ヒラギノ角ゴ Pro W3" charset="-128"/>
            </a:endParaRPr>
          </a:p>
          <a:p>
            <a:pPr>
              <a:spcBef>
                <a:spcPts val="0"/>
              </a:spcBef>
              <a:buAutoNum type="alphaUcPeriod"/>
            </a:pPr>
            <a:r>
              <a:rPr lang="en-GB" altLang="en-US" sz="2400" dirty="0">
                <a:ea typeface="ヒラギノ角ゴ Pro W3" charset="-128"/>
              </a:rPr>
              <a:t> Between 15 and 20%</a:t>
            </a:r>
          </a:p>
          <a:p>
            <a:pPr>
              <a:spcBef>
                <a:spcPts val="0"/>
              </a:spcBef>
              <a:buAutoNum type="alphaUcPeriod"/>
            </a:pPr>
            <a:endParaRPr lang="en-GB" altLang="en-US" sz="2400" dirty="0">
              <a:ea typeface="ヒラギノ角ゴ Pro W3" charset="-128"/>
            </a:endParaRPr>
          </a:p>
        </p:txBody>
      </p:sp>
      <p:sp>
        <p:nvSpPr>
          <p:cNvPr id="3" name="Slide Number Placeholder 2"/>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34" charset="0"/>
              </a:rPr>
              <a:t>  </a:t>
            </a:r>
            <a:fld id="{2040B341-26A2-4862-9F3F-01D3EB913233}" type="slidenum">
              <a:rPr kumimoji="0" lang="en-US" sz="1200" b="0" i="0" u="none" strike="noStrike" kern="1200" cap="none" spc="0" normalizeH="0" baseline="0" noProof="0" smtClean="0">
                <a:ln>
                  <a:noFill/>
                </a:ln>
                <a:solidFill>
                  <a:prstClr val="white"/>
                </a:solidFill>
                <a:effectLst/>
                <a:uLnTx/>
                <a:uFillTx/>
                <a:latin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10</a:t>
            </a:fld>
            <a:r>
              <a:rPr kumimoji="0" lang="en-US" sz="1200" b="0" i="0" u="none" strike="noStrike" kern="1200" cap="none" spc="0" normalizeH="0" baseline="0" noProof="0" dirty="0">
                <a:ln>
                  <a:noFill/>
                </a:ln>
                <a:solidFill>
                  <a:prstClr val="white"/>
                </a:solidFill>
                <a:effectLst/>
                <a:uLnTx/>
                <a:uFillTx/>
                <a:latin typeface="Arial" pitchFamily="34" charset="0"/>
              </a:rPr>
              <a:t> </a:t>
            </a:r>
          </a:p>
        </p:txBody>
      </p:sp>
      <p:sp>
        <p:nvSpPr>
          <p:cNvPr id="2" name="Arrow: Left 1">
            <a:extLst>
              <a:ext uri="{FF2B5EF4-FFF2-40B4-BE49-F238E27FC236}">
                <a16:creationId xmlns:a16="http://schemas.microsoft.com/office/drawing/2014/main" id="{33155164-F102-456A-9C57-D6FDCAC3E9F3}"/>
              </a:ext>
            </a:extLst>
          </p:cNvPr>
          <p:cNvSpPr/>
          <p:nvPr/>
        </p:nvSpPr>
        <p:spPr>
          <a:xfrm>
            <a:off x="2339752" y="2492301"/>
            <a:ext cx="792088"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3725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08F98-90F9-49CF-AB64-912B156CCFDF}"/>
              </a:ext>
            </a:extLst>
          </p:cNvPr>
          <p:cNvSpPr>
            <a:spLocks noGrp="1"/>
          </p:cNvSpPr>
          <p:nvPr>
            <p:ph type="title"/>
          </p:nvPr>
        </p:nvSpPr>
        <p:spPr/>
        <p:txBody>
          <a:bodyPr/>
          <a:lstStyle/>
          <a:p>
            <a:pPr algn="ctr"/>
            <a:r>
              <a:rPr lang="en-GB" dirty="0"/>
              <a:t>Question 2</a:t>
            </a:r>
          </a:p>
        </p:txBody>
      </p:sp>
      <p:sp>
        <p:nvSpPr>
          <p:cNvPr id="3" name="Content Placeholder 2">
            <a:extLst>
              <a:ext uri="{FF2B5EF4-FFF2-40B4-BE49-F238E27FC236}">
                <a16:creationId xmlns:a16="http://schemas.microsoft.com/office/drawing/2014/main" id="{E7BDFA4B-B5C6-45EB-B27A-350BEC2A3EA2}"/>
              </a:ext>
            </a:extLst>
          </p:cNvPr>
          <p:cNvSpPr>
            <a:spLocks noGrp="1"/>
          </p:cNvSpPr>
          <p:nvPr>
            <p:ph idx="1"/>
          </p:nvPr>
        </p:nvSpPr>
        <p:spPr/>
        <p:txBody>
          <a:bodyPr/>
          <a:lstStyle/>
          <a:p>
            <a:pPr marL="0"/>
            <a:endParaRPr lang="en-GB" sz="2400" dirty="0"/>
          </a:p>
          <a:p>
            <a:pPr marL="0"/>
            <a:r>
              <a:rPr lang="en-GB" sz="2400" dirty="0"/>
              <a:t>Which of these is usually regarded as the most important language for data science?</a:t>
            </a:r>
          </a:p>
          <a:p>
            <a:pPr marL="0" indent="0"/>
            <a:endParaRPr lang="en-GB" sz="2400" dirty="0"/>
          </a:p>
          <a:p>
            <a:pPr>
              <a:buAutoNum type="alphaUcPeriod"/>
            </a:pPr>
            <a:r>
              <a:rPr lang="en-GB" sz="2400" dirty="0"/>
              <a:t>Ruby</a:t>
            </a:r>
          </a:p>
          <a:p>
            <a:pPr>
              <a:buAutoNum type="alphaUcPeriod"/>
            </a:pPr>
            <a:r>
              <a:rPr lang="en-GB" sz="2400" dirty="0"/>
              <a:t>SQL</a:t>
            </a:r>
          </a:p>
          <a:p>
            <a:pPr>
              <a:buAutoNum type="alphaUcPeriod"/>
            </a:pPr>
            <a:r>
              <a:rPr lang="en-GB" sz="2400" dirty="0"/>
              <a:t>R</a:t>
            </a:r>
          </a:p>
          <a:p>
            <a:pPr>
              <a:buAutoNum type="alphaUcPeriod"/>
            </a:pPr>
            <a:r>
              <a:rPr lang="en-GB" sz="2400" dirty="0"/>
              <a:t>Java</a:t>
            </a:r>
          </a:p>
        </p:txBody>
      </p:sp>
      <p:sp>
        <p:nvSpPr>
          <p:cNvPr id="4" name="Slide Number Placeholder 3">
            <a:extLst>
              <a:ext uri="{FF2B5EF4-FFF2-40B4-BE49-F238E27FC236}">
                <a16:creationId xmlns:a16="http://schemas.microsoft.com/office/drawing/2014/main" id="{EFCE2C0B-A575-467A-8347-F99EC1B6C563}"/>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rPr>
              <a:t>  </a:t>
            </a:r>
            <a:fld id="{2040B341-26A2-4862-9F3F-01D3EB913233}" type="slidenum">
              <a:rPr kumimoji="0" lang="en-US" sz="1200" b="0" i="0" u="none" strike="noStrike" kern="1200" cap="none" spc="0" normalizeH="0" baseline="0" noProof="0" smtClean="0">
                <a:ln>
                  <a:noFill/>
                </a:ln>
                <a:solidFill>
                  <a:prstClr val="white"/>
                </a:solidFill>
                <a:effectLst/>
                <a:uLnTx/>
                <a:uFillTx/>
                <a:latin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a:t>
            </a:fld>
            <a:r>
              <a:rPr kumimoji="0" lang="en-US" sz="1200" b="0" i="0" u="none" strike="noStrike" kern="1200" cap="none" spc="0" normalizeH="0" baseline="0" noProof="0">
                <a:ln>
                  <a:noFill/>
                </a:ln>
                <a:solidFill>
                  <a:prstClr val="white"/>
                </a:solidFill>
                <a:effectLst/>
                <a:uLnTx/>
                <a:uFillTx/>
                <a:latin typeface="Arial" pitchFamily="34" charset="0"/>
              </a:rPr>
              <a:t> </a:t>
            </a:r>
            <a:endParaRPr kumimoji="0" lang="en-US" sz="1200" b="0" i="0" u="none" strike="noStrike" kern="1200" cap="none" spc="0" normalizeH="0" baseline="0" noProof="0" dirty="0">
              <a:ln>
                <a:noFill/>
              </a:ln>
              <a:solidFill>
                <a:prstClr val="white"/>
              </a:solidFill>
              <a:effectLst/>
              <a:uLnTx/>
              <a:uFillTx/>
              <a:latin typeface="Arial" pitchFamily="34" charset="0"/>
            </a:endParaRPr>
          </a:p>
        </p:txBody>
      </p:sp>
      <p:sp>
        <p:nvSpPr>
          <p:cNvPr id="5" name="Arrow: Left 4">
            <a:extLst>
              <a:ext uri="{FF2B5EF4-FFF2-40B4-BE49-F238E27FC236}">
                <a16:creationId xmlns:a16="http://schemas.microsoft.com/office/drawing/2014/main" id="{1C9EE2AF-1460-4D10-9F69-7B94B3E5883C}"/>
              </a:ext>
            </a:extLst>
          </p:cNvPr>
          <p:cNvSpPr/>
          <p:nvPr/>
        </p:nvSpPr>
        <p:spPr>
          <a:xfrm>
            <a:off x="1547664" y="4293096"/>
            <a:ext cx="792088"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9435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BC7CA-F029-4FD9-9355-BBAC16D7DB0A}"/>
              </a:ext>
            </a:extLst>
          </p:cNvPr>
          <p:cNvSpPr>
            <a:spLocks noGrp="1"/>
          </p:cNvSpPr>
          <p:nvPr>
            <p:ph type="title"/>
          </p:nvPr>
        </p:nvSpPr>
        <p:spPr/>
        <p:txBody>
          <a:bodyPr/>
          <a:lstStyle/>
          <a:p>
            <a:pPr algn="ctr"/>
            <a:r>
              <a:rPr lang="en-GB" dirty="0"/>
              <a:t>Question 3</a:t>
            </a:r>
          </a:p>
        </p:txBody>
      </p:sp>
      <p:sp>
        <p:nvSpPr>
          <p:cNvPr id="3" name="Content Placeholder 2">
            <a:extLst>
              <a:ext uri="{FF2B5EF4-FFF2-40B4-BE49-F238E27FC236}">
                <a16:creationId xmlns:a16="http://schemas.microsoft.com/office/drawing/2014/main" id="{A06B3896-86DD-4F2E-8D77-021FDD1CD3D7}"/>
              </a:ext>
            </a:extLst>
          </p:cNvPr>
          <p:cNvSpPr>
            <a:spLocks noGrp="1"/>
          </p:cNvSpPr>
          <p:nvPr>
            <p:ph idx="1"/>
          </p:nvPr>
        </p:nvSpPr>
        <p:spPr/>
        <p:txBody>
          <a:bodyPr/>
          <a:lstStyle/>
          <a:p>
            <a:r>
              <a:rPr lang="en-GB" sz="2400" dirty="0"/>
              <a:t>Key Skills of data scientist</a:t>
            </a:r>
          </a:p>
          <a:p>
            <a:endParaRPr lang="en-GB" sz="2400" dirty="0"/>
          </a:p>
          <a:p>
            <a:pPr>
              <a:buAutoNum type="alphaUcPeriod"/>
            </a:pPr>
            <a:r>
              <a:rPr lang="en-GB" sz="2400" dirty="0"/>
              <a:t>Data Visualisation</a:t>
            </a:r>
          </a:p>
          <a:p>
            <a:pPr>
              <a:buAutoNum type="alphaUcPeriod"/>
            </a:pPr>
            <a:r>
              <a:rPr lang="en-GB" sz="2400" dirty="0"/>
              <a:t>Statistics</a:t>
            </a:r>
          </a:p>
          <a:p>
            <a:pPr>
              <a:buAutoNum type="alphaUcPeriod"/>
            </a:pPr>
            <a:r>
              <a:rPr lang="en-GB" sz="2400" dirty="0"/>
              <a:t>Machine Learning</a:t>
            </a:r>
          </a:p>
          <a:p>
            <a:pPr>
              <a:buAutoNum type="alphaUcPeriod"/>
            </a:pPr>
            <a:r>
              <a:rPr lang="en-GB" sz="2400" dirty="0"/>
              <a:t>All of the above</a:t>
            </a:r>
          </a:p>
          <a:p>
            <a:pPr>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541811EB-193E-4F26-B20E-AB1716046F57}"/>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rPr>
              <a:t>  </a:t>
            </a:r>
            <a:fld id="{2040B341-26A2-4862-9F3F-01D3EB913233}" type="slidenum">
              <a:rPr kumimoji="0" lang="en-US" sz="1200" b="0" i="0" u="none" strike="noStrike" kern="1200" cap="none" spc="0" normalizeH="0" baseline="0" noProof="0" smtClean="0">
                <a:ln>
                  <a:noFill/>
                </a:ln>
                <a:solidFill>
                  <a:prstClr val="white"/>
                </a:solidFill>
                <a:effectLst/>
                <a:uLnTx/>
                <a:uFillTx/>
                <a:latin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a:t>
            </a:fld>
            <a:r>
              <a:rPr kumimoji="0" lang="en-US" sz="1200" b="0" i="0" u="none" strike="noStrike" kern="1200" cap="none" spc="0" normalizeH="0" baseline="0" noProof="0">
                <a:ln>
                  <a:noFill/>
                </a:ln>
                <a:solidFill>
                  <a:prstClr val="white"/>
                </a:solidFill>
                <a:effectLst/>
                <a:uLnTx/>
                <a:uFillTx/>
                <a:latin typeface="Arial" pitchFamily="34" charset="0"/>
              </a:rPr>
              <a:t> </a:t>
            </a:r>
            <a:endParaRPr kumimoji="0" lang="en-US" sz="1200" b="0" i="0" u="none" strike="noStrike" kern="1200" cap="none" spc="0" normalizeH="0" baseline="0" noProof="0" dirty="0">
              <a:ln>
                <a:noFill/>
              </a:ln>
              <a:solidFill>
                <a:prstClr val="white"/>
              </a:solidFill>
              <a:effectLst/>
              <a:uLnTx/>
              <a:uFillTx/>
              <a:latin typeface="Arial" pitchFamily="34" charset="0"/>
            </a:endParaRPr>
          </a:p>
        </p:txBody>
      </p:sp>
      <p:sp>
        <p:nvSpPr>
          <p:cNvPr id="5" name="Arrow: Left 4">
            <a:extLst>
              <a:ext uri="{FF2B5EF4-FFF2-40B4-BE49-F238E27FC236}">
                <a16:creationId xmlns:a16="http://schemas.microsoft.com/office/drawing/2014/main" id="{B4541F65-4B3C-4760-A4CC-1D6BC6914795}"/>
              </a:ext>
            </a:extLst>
          </p:cNvPr>
          <p:cNvSpPr/>
          <p:nvPr/>
        </p:nvSpPr>
        <p:spPr>
          <a:xfrm>
            <a:off x="3491880" y="3933056"/>
            <a:ext cx="792088"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8720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AE93-AF5B-47E2-8FF1-FE954327F7BB}"/>
              </a:ext>
            </a:extLst>
          </p:cNvPr>
          <p:cNvSpPr>
            <a:spLocks noGrp="1"/>
          </p:cNvSpPr>
          <p:nvPr>
            <p:ph type="title"/>
          </p:nvPr>
        </p:nvSpPr>
        <p:spPr/>
        <p:txBody>
          <a:bodyPr/>
          <a:lstStyle/>
          <a:p>
            <a:pPr algn="ctr"/>
            <a:r>
              <a:rPr lang="en-GB" dirty="0"/>
              <a:t>Question 4</a:t>
            </a:r>
          </a:p>
        </p:txBody>
      </p:sp>
      <p:sp>
        <p:nvSpPr>
          <p:cNvPr id="3" name="Content Placeholder 2">
            <a:extLst>
              <a:ext uri="{FF2B5EF4-FFF2-40B4-BE49-F238E27FC236}">
                <a16:creationId xmlns:a16="http://schemas.microsoft.com/office/drawing/2014/main" id="{581519E9-94D7-4731-96B0-73C6C6110D0A}"/>
              </a:ext>
            </a:extLst>
          </p:cNvPr>
          <p:cNvSpPr>
            <a:spLocks noGrp="1"/>
          </p:cNvSpPr>
          <p:nvPr>
            <p:ph idx="1"/>
          </p:nvPr>
        </p:nvSpPr>
        <p:spPr/>
        <p:txBody>
          <a:bodyPr/>
          <a:lstStyle/>
          <a:p>
            <a:r>
              <a:rPr lang="en-GB" sz="2000" dirty="0"/>
              <a:t>In this example are you looking at:</a:t>
            </a:r>
          </a:p>
          <a:p>
            <a:endParaRPr lang="en-GB" sz="2000" dirty="0"/>
          </a:p>
          <a:p>
            <a:endParaRPr lang="en-GB" sz="2000" dirty="0"/>
          </a:p>
          <a:p>
            <a:endParaRPr lang="en-GB" sz="2000" dirty="0"/>
          </a:p>
          <a:p>
            <a:endParaRPr lang="en-GB" sz="2000" dirty="0"/>
          </a:p>
          <a:p>
            <a:endParaRPr lang="en-GB" sz="2000" dirty="0"/>
          </a:p>
          <a:p>
            <a:pPr>
              <a:buAutoNum type="alphaUcPeriod"/>
            </a:pPr>
            <a:r>
              <a:rPr lang="en-GB" sz="2000" dirty="0"/>
              <a:t>Long data</a:t>
            </a:r>
          </a:p>
          <a:p>
            <a:pPr>
              <a:buFont typeface="Arial" pitchFamily="84" charset="0"/>
              <a:buAutoNum type="alphaUcPeriod"/>
            </a:pPr>
            <a:r>
              <a:rPr lang="en-GB" sz="2000" dirty="0"/>
              <a:t>Tidy data</a:t>
            </a:r>
          </a:p>
          <a:p>
            <a:pPr>
              <a:buFont typeface="Arial" pitchFamily="84" charset="0"/>
              <a:buAutoNum type="alphaUcPeriod"/>
            </a:pPr>
            <a:r>
              <a:rPr lang="en-GB" sz="2000" dirty="0"/>
              <a:t>It doesn’t matter. It’s data</a:t>
            </a:r>
          </a:p>
          <a:p>
            <a:pPr>
              <a:buFont typeface="Arial" pitchFamily="84" charset="0"/>
              <a:buAutoNum type="alphaUcPeriod"/>
            </a:pPr>
            <a:r>
              <a:rPr lang="en-GB" sz="2000" dirty="0"/>
              <a:t>Wide data</a:t>
            </a:r>
          </a:p>
          <a:p>
            <a:pPr>
              <a:buAutoNum type="alphaUcPeriod"/>
            </a:pPr>
            <a:endParaRPr lang="en-GB" sz="2000" dirty="0"/>
          </a:p>
          <a:p>
            <a:endParaRPr lang="en-GB" dirty="0"/>
          </a:p>
          <a:p>
            <a:endParaRPr lang="en-GB" dirty="0"/>
          </a:p>
        </p:txBody>
      </p:sp>
      <p:sp>
        <p:nvSpPr>
          <p:cNvPr id="4" name="Slide Number Placeholder 3">
            <a:extLst>
              <a:ext uri="{FF2B5EF4-FFF2-40B4-BE49-F238E27FC236}">
                <a16:creationId xmlns:a16="http://schemas.microsoft.com/office/drawing/2014/main" id="{BF8E8FA8-9B4B-4B8C-9253-AF50857FBA1C}"/>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rPr>
              <a:t>  </a:t>
            </a:r>
            <a:fld id="{2040B341-26A2-4862-9F3F-01D3EB913233}" type="slidenum">
              <a:rPr kumimoji="0" lang="en-US" sz="1200" b="0" i="0" u="none" strike="noStrike" kern="1200" cap="none" spc="0" normalizeH="0" baseline="0" noProof="0" smtClean="0">
                <a:ln>
                  <a:noFill/>
                </a:ln>
                <a:solidFill>
                  <a:prstClr val="white"/>
                </a:solidFill>
                <a:effectLst/>
                <a:uLnTx/>
                <a:uFillTx/>
                <a:latin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13</a:t>
            </a:fld>
            <a:r>
              <a:rPr kumimoji="0" lang="en-US" sz="1200" b="0" i="0" u="none" strike="noStrike" kern="1200" cap="none" spc="0" normalizeH="0" baseline="0" noProof="0">
                <a:ln>
                  <a:noFill/>
                </a:ln>
                <a:solidFill>
                  <a:prstClr val="white"/>
                </a:solidFill>
                <a:effectLst/>
                <a:uLnTx/>
                <a:uFillTx/>
                <a:latin typeface="Arial" pitchFamily="34" charset="0"/>
              </a:rPr>
              <a:t> </a:t>
            </a:r>
            <a:endParaRPr kumimoji="0" lang="en-US" sz="1200" b="0" i="0" u="none" strike="noStrike" kern="1200" cap="none" spc="0" normalizeH="0" baseline="0" noProof="0" dirty="0">
              <a:ln>
                <a:noFill/>
              </a:ln>
              <a:solidFill>
                <a:prstClr val="white"/>
              </a:solidFill>
              <a:effectLst/>
              <a:uLnTx/>
              <a:uFillTx/>
              <a:latin typeface="Arial" pitchFamily="34" charset="0"/>
            </a:endParaRPr>
          </a:p>
        </p:txBody>
      </p:sp>
      <p:graphicFrame>
        <p:nvGraphicFramePr>
          <p:cNvPr id="5" name="Table 4">
            <a:extLst>
              <a:ext uri="{FF2B5EF4-FFF2-40B4-BE49-F238E27FC236}">
                <a16:creationId xmlns:a16="http://schemas.microsoft.com/office/drawing/2014/main" id="{9CAAFE13-9A8C-49E0-942F-DCE46BE2C426}"/>
              </a:ext>
            </a:extLst>
          </p:cNvPr>
          <p:cNvGraphicFramePr>
            <a:graphicFrameLocks noGrp="1"/>
          </p:cNvGraphicFramePr>
          <p:nvPr>
            <p:extLst/>
          </p:nvPr>
        </p:nvGraphicFramePr>
        <p:xfrm>
          <a:off x="467544" y="2204864"/>
          <a:ext cx="8029572" cy="1351280"/>
        </p:xfrm>
        <a:graphic>
          <a:graphicData uri="http://schemas.openxmlformats.org/drawingml/2006/table">
            <a:tbl>
              <a:tblPr/>
              <a:tblGrid>
                <a:gridCol w="1338262">
                  <a:extLst>
                    <a:ext uri="{9D8B030D-6E8A-4147-A177-3AD203B41FA5}">
                      <a16:colId xmlns:a16="http://schemas.microsoft.com/office/drawing/2014/main" val="3254881471"/>
                    </a:ext>
                  </a:extLst>
                </a:gridCol>
                <a:gridCol w="1338262">
                  <a:extLst>
                    <a:ext uri="{9D8B030D-6E8A-4147-A177-3AD203B41FA5}">
                      <a16:colId xmlns:a16="http://schemas.microsoft.com/office/drawing/2014/main" val="2921127698"/>
                    </a:ext>
                  </a:extLst>
                </a:gridCol>
                <a:gridCol w="1338262">
                  <a:extLst>
                    <a:ext uri="{9D8B030D-6E8A-4147-A177-3AD203B41FA5}">
                      <a16:colId xmlns:a16="http://schemas.microsoft.com/office/drawing/2014/main" val="853006733"/>
                    </a:ext>
                  </a:extLst>
                </a:gridCol>
                <a:gridCol w="1338262">
                  <a:extLst>
                    <a:ext uri="{9D8B030D-6E8A-4147-A177-3AD203B41FA5}">
                      <a16:colId xmlns:a16="http://schemas.microsoft.com/office/drawing/2014/main" val="2740182092"/>
                    </a:ext>
                  </a:extLst>
                </a:gridCol>
                <a:gridCol w="1338262">
                  <a:extLst>
                    <a:ext uri="{9D8B030D-6E8A-4147-A177-3AD203B41FA5}">
                      <a16:colId xmlns:a16="http://schemas.microsoft.com/office/drawing/2014/main" val="1815526529"/>
                    </a:ext>
                  </a:extLst>
                </a:gridCol>
                <a:gridCol w="1338262">
                  <a:extLst>
                    <a:ext uri="{9D8B030D-6E8A-4147-A177-3AD203B41FA5}">
                      <a16:colId xmlns:a16="http://schemas.microsoft.com/office/drawing/2014/main" val="1317698049"/>
                    </a:ext>
                  </a:extLst>
                </a:gridCol>
              </a:tblGrid>
              <a:tr h="337820">
                <a:tc>
                  <a:txBody>
                    <a:bodyPr/>
                    <a:lstStyle/>
                    <a:p>
                      <a:pPr algn="l"/>
                      <a:r>
                        <a:rPr lang="en-GB" sz="1800">
                          <a:effectLst/>
                        </a:rPr>
                        <a:t>State</a:t>
                      </a:r>
                    </a:p>
                  </a:txBody>
                  <a:tcPr marL="63500" marR="63500" marT="31750" marB="3175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l"/>
                      <a:r>
                        <a:rPr lang="en-GB" sz="1800">
                          <a:effectLst/>
                        </a:rPr>
                        <a:t>1960</a:t>
                      </a:r>
                    </a:p>
                  </a:txBody>
                  <a:tcPr marL="63500" marR="63500" marT="31750" marB="3175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l"/>
                      <a:r>
                        <a:rPr lang="en-GB" sz="1800">
                          <a:effectLst/>
                        </a:rPr>
                        <a:t>1970</a:t>
                      </a:r>
                    </a:p>
                  </a:txBody>
                  <a:tcPr marL="63500" marR="63500" marT="31750" marB="3175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l"/>
                      <a:r>
                        <a:rPr lang="en-GB" sz="1800">
                          <a:effectLst/>
                        </a:rPr>
                        <a:t>1980</a:t>
                      </a:r>
                    </a:p>
                  </a:txBody>
                  <a:tcPr marL="63500" marR="63500" marT="31750" marB="3175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l"/>
                      <a:r>
                        <a:rPr lang="en-GB" sz="1800">
                          <a:effectLst/>
                        </a:rPr>
                        <a:t>1990</a:t>
                      </a:r>
                    </a:p>
                  </a:txBody>
                  <a:tcPr marL="63500" marR="63500" marT="31750" marB="3175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l"/>
                      <a:r>
                        <a:rPr lang="en-GB" sz="1800">
                          <a:effectLst/>
                        </a:rPr>
                        <a:t>2000</a:t>
                      </a:r>
                    </a:p>
                  </a:txBody>
                  <a:tcPr marL="63500" marR="63500" marT="31750" marB="31750"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90715673"/>
                  </a:ext>
                </a:extLst>
              </a:tr>
              <a:tr h="337820">
                <a:tc>
                  <a:txBody>
                    <a:bodyPr/>
                    <a:lstStyle/>
                    <a:p>
                      <a:pPr fontAlgn="t"/>
                      <a:r>
                        <a:rPr lang="en-GB" sz="1800">
                          <a:effectLst/>
                        </a:rPr>
                        <a:t>New York</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2</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5</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2</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5</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4</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49971085"/>
                  </a:ext>
                </a:extLst>
              </a:tr>
              <a:tr h="337820">
                <a:tc>
                  <a:txBody>
                    <a:bodyPr/>
                    <a:lstStyle/>
                    <a:p>
                      <a:pPr fontAlgn="t"/>
                      <a:r>
                        <a:rPr lang="en-GB" sz="1800">
                          <a:effectLst/>
                        </a:rPr>
                        <a:t>New Jersey</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dirty="0">
                          <a:effectLst/>
                        </a:rPr>
                        <a:t>3</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1</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4</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1</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5</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475249383"/>
                  </a:ext>
                </a:extLst>
              </a:tr>
              <a:tr h="337820">
                <a:tc>
                  <a:txBody>
                    <a:bodyPr/>
                    <a:lstStyle/>
                    <a:p>
                      <a:pPr fontAlgn="t"/>
                      <a:r>
                        <a:rPr lang="en-GB" sz="1800" dirty="0">
                          <a:effectLst/>
                        </a:rPr>
                        <a:t>Arizona</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3</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9</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8</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a:effectLst/>
                        </a:rPr>
                        <a:t>7</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fontAlgn="t"/>
                      <a:r>
                        <a:rPr lang="en-GB" sz="1800" dirty="0">
                          <a:effectLst/>
                        </a:rPr>
                        <a:t>5</a:t>
                      </a:r>
                    </a:p>
                  </a:txBody>
                  <a:tcPr marL="63500" marR="63500" marT="31750" marB="31750">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321807871"/>
                  </a:ext>
                </a:extLst>
              </a:tr>
            </a:tbl>
          </a:graphicData>
        </a:graphic>
      </p:graphicFrame>
      <p:sp>
        <p:nvSpPr>
          <p:cNvPr id="6" name="Arrow: Left 5">
            <a:extLst>
              <a:ext uri="{FF2B5EF4-FFF2-40B4-BE49-F238E27FC236}">
                <a16:creationId xmlns:a16="http://schemas.microsoft.com/office/drawing/2014/main" id="{8EAE3841-5F60-4F01-BCB5-9DB3BF504F4D}"/>
              </a:ext>
            </a:extLst>
          </p:cNvPr>
          <p:cNvSpPr/>
          <p:nvPr/>
        </p:nvSpPr>
        <p:spPr>
          <a:xfrm>
            <a:off x="2411760" y="5409402"/>
            <a:ext cx="792088"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2380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3192B-FB2A-48BA-BE01-9E594905652F}"/>
              </a:ext>
            </a:extLst>
          </p:cNvPr>
          <p:cNvSpPr>
            <a:spLocks noGrp="1"/>
          </p:cNvSpPr>
          <p:nvPr>
            <p:ph type="title"/>
          </p:nvPr>
        </p:nvSpPr>
        <p:spPr/>
        <p:txBody>
          <a:bodyPr/>
          <a:lstStyle/>
          <a:p>
            <a:pPr algn="ctr"/>
            <a:r>
              <a:rPr lang="en-GB" dirty="0"/>
              <a:t>Question 5</a:t>
            </a:r>
          </a:p>
        </p:txBody>
      </p:sp>
      <p:sp>
        <p:nvSpPr>
          <p:cNvPr id="3" name="Content Placeholder 2">
            <a:extLst>
              <a:ext uri="{FF2B5EF4-FFF2-40B4-BE49-F238E27FC236}">
                <a16:creationId xmlns:a16="http://schemas.microsoft.com/office/drawing/2014/main" id="{259C779C-BECE-40FD-9490-9931B9A65723}"/>
              </a:ext>
            </a:extLst>
          </p:cNvPr>
          <p:cNvSpPr>
            <a:spLocks noGrp="1"/>
          </p:cNvSpPr>
          <p:nvPr>
            <p:ph idx="1"/>
          </p:nvPr>
        </p:nvSpPr>
        <p:spPr/>
        <p:txBody>
          <a:bodyPr/>
          <a:lstStyle/>
          <a:p>
            <a:endParaRPr lang="en-GB" dirty="0"/>
          </a:p>
          <a:p>
            <a:r>
              <a:rPr lang="en-GB" sz="2400" dirty="0"/>
              <a:t>Who coined the phrase “</a:t>
            </a:r>
            <a:r>
              <a:rPr lang="en-GB" sz="2400" dirty="0" err="1"/>
              <a:t>chartjunk</a:t>
            </a:r>
            <a:r>
              <a:rPr lang="en-GB" sz="2400" dirty="0"/>
              <a:t>”?</a:t>
            </a:r>
          </a:p>
          <a:p>
            <a:endParaRPr lang="en-GB" sz="2400" dirty="0"/>
          </a:p>
          <a:p>
            <a:pPr>
              <a:buAutoNum type="alphaUcPeriod"/>
            </a:pPr>
            <a:r>
              <a:rPr lang="en-GB" sz="2400" dirty="0"/>
              <a:t>Julian Flowers</a:t>
            </a:r>
          </a:p>
          <a:p>
            <a:pPr>
              <a:buAutoNum type="alphaUcPeriod"/>
            </a:pPr>
            <a:r>
              <a:rPr lang="en-GB" sz="2400" dirty="0"/>
              <a:t>Hadley Wickham</a:t>
            </a:r>
          </a:p>
          <a:p>
            <a:pPr>
              <a:buAutoNum type="alphaUcPeriod"/>
            </a:pPr>
            <a:r>
              <a:rPr lang="en-GB" sz="2400" dirty="0"/>
              <a:t>Edward Tufte</a:t>
            </a:r>
          </a:p>
          <a:p>
            <a:pPr>
              <a:buAutoNum type="alphaUcPeriod"/>
            </a:pPr>
            <a:r>
              <a:rPr lang="en-GB" sz="2400" dirty="0"/>
              <a:t>David McCandless</a:t>
            </a:r>
          </a:p>
        </p:txBody>
      </p:sp>
      <p:sp>
        <p:nvSpPr>
          <p:cNvPr id="4" name="Slide Number Placeholder 3">
            <a:extLst>
              <a:ext uri="{FF2B5EF4-FFF2-40B4-BE49-F238E27FC236}">
                <a16:creationId xmlns:a16="http://schemas.microsoft.com/office/drawing/2014/main" id="{25A31B0E-DC75-471E-A670-7EB0B490AFF9}"/>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rPr>
              <a:t>  </a:t>
            </a:r>
            <a:fld id="{2040B341-26A2-4862-9F3F-01D3EB913233}" type="slidenum">
              <a:rPr kumimoji="0" lang="en-US" sz="1200" b="0" i="0" u="none" strike="noStrike" kern="1200" cap="none" spc="0" normalizeH="0" baseline="0" noProof="0" smtClean="0">
                <a:ln>
                  <a:noFill/>
                </a:ln>
                <a:solidFill>
                  <a:prstClr val="white"/>
                </a:solidFill>
                <a:effectLst/>
                <a:uLnTx/>
                <a:uFillTx/>
                <a:latin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a:t>
            </a:fld>
            <a:r>
              <a:rPr kumimoji="0" lang="en-US" sz="1200" b="0" i="0" u="none" strike="noStrike" kern="1200" cap="none" spc="0" normalizeH="0" baseline="0" noProof="0">
                <a:ln>
                  <a:noFill/>
                </a:ln>
                <a:solidFill>
                  <a:prstClr val="white"/>
                </a:solidFill>
                <a:effectLst/>
                <a:uLnTx/>
                <a:uFillTx/>
                <a:latin typeface="Arial" pitchFamily="34" charset="0"/>
              </a:rPr>
              <a:t> </a:t>
            </a:r>
            <a:endParaRPr kumimoji="0" lang="en-US" sz="1200" b="0" i="0" u="none" strike="noStrike" kern="1200" cap="none" spc="0" normalizeH="0" baseline="0" noProof="0" dirty="0">
              <a:ln>
                <a:noFill/>
              </a:ln>
              <a:solidFill>
                <a:prstClr val="white"/>
              </a:solidFill>
              <a:effectLst/>
              <a:uLnTx/>
              <a:uFillTx/>
              <a:latin typeface="Arial" pitchFamily="34" charset="0"/>
            </a:endParaRPr>
          </a:p>
        </p:txBody>
      </p:sp>
      <p:sp>
        <p:nvSpPr>
          <p:cNvPr id="5" name="Arrow: Left 4">
            <a:extLst>
              <a:ext uri="{FF2B5EF4-FFF2-40B4-BE49-F238E27FC236}">
                <a16:creationId xmlns:a16="http://schemas.microsoft.com/office/drawing/2014/main" id="{135D1FC1-7482-4F1B-947E-13E16C23B5A1}"/>
              </a:ext>
            </a:extLst>
          </p:cNvPr>
          <p:cNvSpPr/>
          <p:nvPr/>
        </p:nvSpPr>
        <p:spPr>
          <a:xfrm>
            <a:off x="3275856" y="3801498"/>
            <a:ext cx="792088"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0097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34078-7F24-4C47-8DB6-DA890B7F3934}"/>
              </a:ext>
            </a:extLst>
          </p:cNvPr>
          <p:cNvSpPr>
            <a:spLocks noGrp="1"/>
          </p:cNvSpPr>
          <p:nvPr>
            <p:ph type="title"/>
          </p:nvPr>
        </p:nvSpPr>
        <p:spPr/>
        <p:txBody>
          <a:bodyPr>
            <a:normAutofit/>
          </a:bodyPr>
          <a:lstStyle/>
          <a:p>
            <a:pPr algn="ctr"/>
            <a:r>
              <a:rPr lang="en-GB" dirty="0"/>
              <a:t>Question 6</a:t>
            </a:r>
          </a:p>
        </p:txBody>
      </p:sp>
      <p:sp>
        <p:nvSpPr>
          <p:cNvPr id="3" name="Content Placeholder 2">
            <a:extLst>
              <a:ext uri="{FF2B5EF4-FFF2-40B4-BE49-F238E27FC236}">
                <a16:creationId xmlns:a16="http://schemas.microsoft.com/office/drawing/2014/main" id="{6CBCCC24-30C4-4B84-A962-AD29061DAE20}"/>
              </a:ext>
            </a:extLst>
          </p:cNvPr>
          <p:cNvSpPr>
            <a:spLocks noGrp="1"/>
          </p:cNvSpPr>
          <p:nvPr>
            <p:ph idx="1"/>
          </p:nvPr>
        </p:nvSpPr>
        <p:spPr/>
        <p:txBody>
          <a:bodyPr/>
          <a:lstStyle/>
          <a:p>
            <a:r>
              <a:rPr lang="en-GB" sz="2000" dirty="0"/>
              <a:t>Fill in the missing word:</a:t>
            </a:r>
          </a:p>
          <a:p>
            <a:r>
              <a:rPr lang="en-GB" sz="2000" dirty="0"/>
              <a:t>	Data ______ is loosely the process of manually converting or mapping data from one “raw” form into another format that allows for more convenient consumption of the data with the help of semi-automated tools</a:t>
            </a:r>
          </a:p>
          <a:p>
            <a:endParaRPr lang="en-GB" sz="2000" dirty="0"/>
          </a:p>
          <a:p>
            <a:pPr>
              <a:buAutoNum type="alphaUcPeriod"/>
            </a:pPr>
            <a:r>
              <a:rPr lang="en-GB" sz="2000" dirty="0"/>
              <a:t>Data cleaning</a:t>
            </a:r>
          </a:p>
          <a:p>
            <a:pPr>
              <a:buFont typeface="Arial" pitchFamily="84" charset="0"/>
              <a:buAutoNum type="alphaUcPeriod"/>
            </a:pPr>
            <a:r>
              <a:rPr lang="en-GB" sz="2000" dirty="0"/>
              <a:t>Data wrangling</a:t>
            </a:r>
          </a:p>
          <a:p>
            <a:pPr>
              <a:buAutoNum type="alphaUcPeriod"/>
            </a:pPr>
            <a:r>
              <a:rPr lang="en-GB" sz="2000" dirty="0"/>
              <a:t>Data analysis</a:t>
            </a:r>
          </a:p>
          <a:p>
            <a:pPr>
              <a:buAutoNum type="alphaUcPeriod"/>
            </a:pPr>
            <a:r>
              <a:rPr lang="en-GB" sz="2000" dirty="0"/>
              <a:t>Data scraping</a:t>
            </a:r>
            <a:endParaRPr lang="en-GB" sz="2400" dirty="0"/>
          </a:p>
        </p:txBody>
      </p:sp>
      <p:sp>
        <p:nvSpPr>
          <p:cNvPr id="4" name="Slide Number Placeholder 3">
            <a:extLst>
              <a:ext uri="{FF2B5EF4-FFF2-40B4-BE49-F238E27FC236}">
                <a16:creationId xmlns:a16="http://schemas.microsoft.com/office/drawing/2014/main" id="{BCF1A063-FAA6-488A-9F8E-9830995669CF}"/>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rPr>
              <a:t>  </a:t>
            </a:r>
            <a:fld id="{2040B341-26A2-4862-9F3F-01D3EB913233}" type="slidenum">
              <a:rPr kumimoji="0" lang="en-US" sz="1200" b="0" i="0" u="none" strike="noStrike" kern="1200" cap="none" spc="0" normalizeH="0" baseline="0" noProof="0" smtClean="0">
                <a:ln>
                  <a:noFill/>
                </a:ln>
                <a:solidFill>
                  <a:prstClr val="white"/>
                </a:solidFill>
                <a:effectLst/>
                <a:uLnTx/>
                <a:uFillTx/>
                <a:latin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a:t>
            </a:fld>
            <a:r>
              <a:rPr kumimoji="0" lang="en-US" sz="1200" b="0" i="0" u="none" strike="noStrike" kern="1200" cap="none" spc="0" normalizeH="0" baseline="0" noProof="0">
                <a:ln>
                  <a:noFill/>
                </a:ln>
                <a:solidFill>
                  <a:prstClr val="white"/>
                </a:solidFill>
                <a:effectLst/>
                <a:uLnTx/>
                <a:uFillTx/>
                <a:latin typeface="Arial" pitchFamily="34" charset="0"/>
              </a:rPr>
              <a:t> </a:t>
            </a:r>
            <a:endParaRPr kumimoji="0" lang="en-US" sz="1200" b="0" i="0" u="none" strike="noStrike" kern="1200" cap="none" spc="0" normalizeH="0" baseline="0" noProof="0" dirty="0">
              <a:ln>
                <a:noFill/>
              </a:ln>
              <a:solidFill>
                <a:prstClr val="white"/>
              </a:solidFill>
              <a:effectLst/>
              <a:uLnTx/>
              <a:uFillTx/>
              <a:latin typeface="Arial" pitchFamily="34" charset="0"/>
            </a:endParaRPr>
          </a:p>
        </p:txBody>
      </p:sp>
      <p:sp>
        <p:nvSpPr>
          <p:cNvPr id="5" name="Arrow: Left 4">
            <a:extLst>
              <a:ext uri="{FF2B5EF4-FFF2-40B4-BE49-F238E27FC236}">
                <a16:creationId xmlns:a16="http://schemas.microsoft.com/office/drawing/2014/main" id="{A3526AA9-8850-4B13-A9E1-0CFBB77B8738}"/>
              </a:ext>
            </a:extLst>
          </p:cNvPr>
          <p:cNvSpPr/>
          <p:nvPr/>
        </p:nvSpPr>
        <p:spPr>
          <a:xfrm>
            <a:off x="2987824" y="4005064"/>
            <a:ext cx="792088"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8061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7E1BC-CEE9-4764-8704-BDCD91FB1BBE}"/>
              </a:ext>
            </a:extLst>
          </p:cNvPr>
          <p:cNvSpPr>
            <a:spLocks noGrp="1"/>
          </p:cNvSpPr>
          <p:nvPr>
            <p:ph type="title"/>
          </p:nvPr>
        </p:nvSpPr>
        <p:spPr/>
        <p:txBody>
          <a:bodyPr/>
          <a:lstStyle/>
          <a:p>
            <a:pPr algn="ctr"/>
            <a:r>
              <a:rPr lang="en-GB" dirty="0"/>
              <a:t>Question 7</a:t>
            </a:r>
          </a:p>
        </p:txBody>
      </p:sp>
      <p:sp>
        <p:nvSpPr>
          <p:cNvPr id="3" name="Content Placeholder 2">
            <a:extLst>
              <a:ext uri="{FF2B5EF4-FFF2-40B4-BE49-F238E27FC236}">
                <a16:creationId xmlns:a16="http://schemas.microsoft.com/office/drawing/2014/main" id="{68002A27-C0FF-4D96-8BED-C148CF063AF7}"/>
              </a:ext>
            </a:extLst>
          </p:cNvPr>
          <p:cNvSpPr>
            <a:spLocks noGrp="1"/>
          </p:cNvSpPr>
          <p:nvPr>
            <p:ph idx="1"/>
          </p:nvPr>
        </p:nvSpPr>
        <p:spPr/>
        <p:txBody>
          <a:bodyPr/>
          <a:lstStyle/>
          <a:p>
            <a:endParaRPr lang="en-GB" sz="2400" dirty="0"/>
          </a:p>
          <a:p>
            <a:r>
              <a:rPr lang="en-GB" sz="2400" dirty="0"/>
              <a:t>Which of the following is not one of the 4 (or 6) ‘V’s?</a:t>
            </a:r>
          </a:p>
          <a:p>
            <a:endParaRPr lang="en-GB" sz="2400" dirty="0"/>
          </a:p>
          <a:p>
            <a:pPr marL="457200" indent="-457200">
              <a:buAutoNum type="alphaUcPeriod"/>
            </a:pPr>
            <a:r>
              <a:rPr lang="en-GB" sz="2400" dirty="0"/>
              <a:t>Variety</a:t>
            </a:r>
          </a:p>
          <a:p>
            <a:pPr marL="457200" indent="-457200">
              <a:buAutoNum type="alphaUcPeriod"/>
            </a:pPr>
            <a:r>
              <a:rPr lang="en-GB" sz="2400" dirty="0"/>
              <a:t>Visibility</a:t>
            </a:r>
          </a:p>
          <a:p>
            <a:pPr marL="457200" indent="-457200">
              <a:buAutoNum type="alphaUcPeriod"/>
            </a:pPr>
            <a:r>
              <a:rPr lang="en-GB" sz="2400" dirty="0"/>
              <a:t>Volume</a:t>
            </a:r>
          </a:p>
          <a:p>
            <a:pPr marL="457200" indent="-457200">
              <a:buAutoNum type="alphaUcPeriod"/>
            </a:pPr>
            <a:r>
              <a:rPr lang="en-GB" sz="2400" dirty="0"/>
              <a:t>Veracity</a:t>
            </a:r>
          </a:p>
        </p:txBody>
      </p:sp>
      <p:sp>
        <p:nvSpPr>
          <p:cNvPr id="4" name="Slide Number Placeholder 3">
            <a:extLst>
              <a:ext uri="{FF2B5EF4-FFF2-40B4-BE49-F238E27FC236}">
                <a16:creationId xmlns:a16="http://schemas.microsoft.com/office/drawing/2014/main" id="{8D25F951-878A-410F-8A20-CFD1FB483A2E}"/>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rPr>
              <a:t>  </a:t>
            </a:r>
            <a:fld id="{2040B341-26A2-4862-9F3F-01D3EB913233}" type="slidenum">
              <a:rPr kumimoji="0" lang="en-US" sz="1200" b="0" i="0" u="none" strike="noStrike" kern="1200" cap="none" spc="0" normalizeH="0" baseline="0" noProof="0" smtClean="0">
                <a:ln>
                  <a:noFill/>
                </a:ln>
                <a:solidFill>
                  <a:prstClr val="white"/>
                </a:solidFill>
                <a:effectLst/>
                <a:uLnTx/>
                <a:uFillTx/>
                <a:latin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a:t>
            </a:fld>
            <a:r>
              <a:rPr kumimoji="0" lang="en-US" sz="1200" b="0" i="0" u="none" strike="noStrike" kern="1200" cap="none" spc="0" normalizeH="0" baseline="0" noProof="0">
                <a:ln>
                  <a:noFill/>
                </a:ln>
                <a:solidFill>
                  <a:prstClr val="white"/>
                </a:solidFill>
                <a:effectLst/>
                <a:uLnTx/>
                <a:uFillTx/>
                <a:latin typeface="Arial" pitchFamily="34" charset="0"/>
              </a:rPr>
              <a:t> </a:t>
            </a:r>
            <a:endParaRPr kumimoji="0" lang="en-US" sz="1200" b="0" i="0" u="none" strike="noStrike" kern="1200" cap="none" spc="0" normalizeH="0" baseline="0" noProof="0" dirty="0">
              <a:ln>
                <a:noFill/>
              </a:ln>
              <a:solidFill>
                <a:prstClr val="white"/>
              </a:solidFill>
              <a:effectLst/>
              <a:uLnTx/>
              <a:uFillTx/>
              <a:latin typeface="Arial" pitchFamily="34" charset="0"/>
            </a:endParaRPr>
          </a:p>
        </p:txBody>
      </p:sp>
      <p:sp>
        <p:nvSpPr>
          <p:cNvPr id="5" name="Arrow: Left 4">
            <a:extLst>
              <a:ext uri="{FF2B5EF4-FFF2-40B4-BE49-F238E27FC236}">
                <a16:creationId xmlns:a16="http://schemas.microsoft.com/office/drawing/2014/main" id="{8BEA2DE9-CD02-421D-8769-9989EEAA3DEB}"/>
              </a:ext>
            </a:extLst>
          </p:cNvPr>
          <p:cNvSpPr/>
          <p:nvPr/>
        </p:nvSpPr>
        <p:spPr>
          <a:xfrm>
            <a:off x="2627784" y="3399485"/>
            <a:ext cx="792088"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787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5AFDB-7161-47FD-8529-EBAE9BA2B1C9}"/>
              </a:ext>
            </a:extLst>
          </p:cNvPr>
          <p:cNvSpPr>
            <a:spLocks noGrp="1"/>
          </p:cNvSpPr>
          <p:nvPr>
            <p:ph type="title"/>
          </p:nvPr>
        </p:nvSpPr>
        <p:spPr/>
        <p:txBody>
          <a:bodyPr/>
          <a:lstStyle/>
          <a:p>
            <a:pPr algn="ctr"/>
            <a:r>
              <a:rPr lang="en-GB" dirty="0"/>
              <a:t>Question 8</a:t>
            </a:r>
          </a:p>
        </p:txBody>
      </p:sp>
      <p:sp>
        <p:nvSpPr>
          <p:cNvPr id="3" name="Content Placeholder 2">
            <a:extLst>
              <a:ext uri="{FF2B5EF4-FFF2-40B4-BE49-F238E27FC236}">
                <a16:creationId xmlns:a16="http://schemas.microsoft.com/office/drawing/2014/main" id="{FBEB4DD0-C8CD-4B4E-AB19-914EBA81C6AF}"/>
              </a:ext>
            </a:extLst>
          </p:cNvPr>
          <p:cNvSpPr>
            <a:spLocks noGrp="1"/>
          </p:cNvSpPr>
          <p:nvPr>
            <p:ph idx="1"/>
          </p:nvPr>
        </p:nvSpPr>
        <p:spPr/>
        <p:txBody>
          <a:bodyPr/>
          <a:lstStyle/>
          <a:p>
            <a:endParaRPr lang="en-GB" dirty="0"/>
          </a:p>
          <a:p>
            <a:r>
              <a:rPr lang="en-GB" sz="2400" dirty="0"/>
              <a:t>Which of these is NOT a data science tool?</a:t>
            </a:r>
          </a:p>
          <a:p>
            <a:endParaRPr lang="en-GB" sz="2400" dirty="0"/>
          </a:p>
          <a:p>
            <a:pPr>
              <a:buAutoNum type="alphaUcPeriod"/>
            </a:pPr>
            <a:r>
              <a:rPr lang="en-GB" sz="2400" dirty="0"/>
              <a:t>Giraffe</a:t>
            </a:r>
          </a:p>
          <a:p>
            <a:pPr>
              <a:buAutoNum type="alphaUcPeriod"/>
            </a:pPr>
            <a:r>
              <a:rPr lang="en-GB" sz="2400" dirty="0"/>
              <a:t>Python</a:t>
            </a:r>
          </a:p>
          <a:p>
            <a:pPr>
              <a:buAutoNum type="alphaUcPeriod"/>
            </a:pPr>
            <a:r>
              <a:rPr lang="en-GB" sz="2400" dirty="0"/>
              <a:t>Pig</a:t>
            </a:r>
          </a:p>
          <a:p>
            <a:pPr>
              <a:buAutoNum type="alphaUcPeriod"/>
            </a:pPr>
            <a:r>
              <a:rPr lang="en-GB" sz="2400" dirty="0"/>
              <a:t>Shark</a:t>
            </a:r>
          </a:p>
        </p:txBody>
      </p:sp>
      <p:sp>
        <p:nvSpPr>
          <p:cNvPr id="4" name="Slide Number Placeholder 3">
            <a:extLst>
              <a:ext uri="{FF2B5EF4-FFF2-40B4-BE49-F238E27FC236}">
                <a16:creationId xmlns:a16="http://schemas.microsoft.com/office/drawing/2014/main" id="{F1BF391F-A8CC-4790-BC35-43060B632B00}"/>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rPr>
              <a:t>  </a:t>
            </a:r>
            <a:fld id="{2040B341-26A2-4862-9F3F-01D3EB913233}" type="slidenum">
              <a:rPr kumimoji="0" lang="en-US" sz="1200" b="0" i="0" u="none" strike="noStrike" kern="1200" cap="none" spc="0" normalizeH="0" baseline="0" noProof="0" smtClean="0">
                <a:ln>
                  <a:noFill/>
                </a:ln>
                <a:solidFill>
                  <a:prstClr val="white"/>
                </a:solidFill>
                <a:effectLst/>
                <a:uLnTx/>
                <a:uFillTx/>
                <a:latin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17</a:t>
            </a:fld>
            <a:r>
              <a:rPr kumimoji="0" lang="en-US" sz="1200" b="0" i="0" u="none" strike="noStrike" kern="1200" cap="none" spc="0" normalizeH="0" baseline="0" noProof="0">
                <a:ln>
                  <a:noFill/>
                </a:ln>
                <a:solidFill>
                  <a:prstClr val="white"/>
                </a:solidFill>
                <a:effectLst/>
                <a:uLnTx/>
                <a:uFillTx/>
                <a:latin typeface="Arial" pitchFamily="34" charset="0"/>
              </a:rPr>
              <a:t> </a:t>
            </a:r>
            <a:endParaRPr kumimoji="0" lang="en-US" sz="1200" b="0" i="0" u="none" strike="noStrike" kern="1200" cap="none" spc="0" normalizeH="0" baseline="0" noProof="0" dirty="0">
              <a:ln>
                <a:noFill/>
              </a:ln>
              <a:solidFill>
                <a:prstClr val="white"/>
              </a:solidFill>
              <a:effectLst/>
              <a:uLnTx/>
              <a:uFillTx/>
              <a:latin typeface="Arial" pitchFamily="34" charset="0"/>
            </a:endParaRPr>
          </a:p>
        </p:txBody>
      </p:sp>
      <p:sp>
        <p:nvSpPr>
          <p:cNvPr id="5" name="Arrow: Left 4">
            <a:extLst>
              <a:ext uri="{FF2B5EF4-FFF2-40B4-BE49-F238E27FC236}">
                <a16:creationId xmlns:a16="http://schemas.microsoft.com/office/drawing/2014/main" id="{57A6109E-D792-442D-B780-E656EBA7DFB3}"/>
              </a:ext>
            </a:extLst>
          </p:cNvPr>
          <p:cNvSpPr/>
          <p:nvPr/>
        </p:nvSpPr>
        <p:spPr>
          <a:xfrm>
            <a:off x="2267744" y="2780928"/>
            <a:ext cx="792088"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966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8AD6C-4B9F-4CCD-B693-90D67BADC4F7}"/>
              </a:ext>
            </a:extLst>
          </p:cNvPr>
          <p:cNvSpPr>
            <a:spLocks noGrp="1"/>
          </p:cNvSpPr>
          <p:nvPr>
            <p:ph type="title"/>
          </p:nvPr>
        </p:nvSpPr>
        <p:spPr/>
        <p:txBody>
          <a:bodyPr/>
          <a:lstStyle/>
          <a:p>
            <a:pPr algn="ctr"/>
            <a:r>
              <a:rPr lang="en-GB" dirty="0"/>
              <a:t>Question 9</a:t>
            </a:r>
          </a:p>
        </p:txBody>
      </p:sp>
      <p:sp>
        <p:nvSpPr>
          <p:cNvPr id="3" name="Content Placeholder 2">
            <a:extLst>
              <a:ext uri="{FF2B5EF4-FFF2-40B4-BE49-F238E27FC236}">
                <a16:creationId xmlns:a16="http://schemas.microsoft.com/office/drawing/2014/main" id="{B8F4AF73-6B97-4315-B439-4BBCA844D76B}"/>
              </a:ext>
            </a:extLst>
          </p:cNvPr>
          <p:cNvSpPr>
            <a:spLocks noGrp="1"/>
          </p:cNvSpPr>
          <p:nvPr>
            <p:ph idx="1"/>
          </p:nvPr>
        </p:nvSpPr>
        <p:spPr/>
        <p:txBody>
          <a:bodyPr/>
          <a:lstStyle/>
          <a:p>
            <a:endParaRPr lang="en-GB" dirty="0"/>
          </a:p>
          <a:p>
            <a:pPr marL="0"/>
            <a:r>
              <a:rPr lang="en-GB" sz="2400" dirty="0"/>
              <a:t>Which is the following is the correct sequence of increasing quantities of data?</a:t>
            </a:r>
          </a:p>
          <a:p>
            <a:endParaRPr lang="en-GB" sz="2400" dirty="0"/>
          </a:p>
          <a:p>
            <a:pPr>
              <a:buAutoNum type="alphaUcPeriod"/>
            </a:pPr>
            <a:r>
              <a:rPr lang="en-GB" sz="2400" dirty="0"/>
              <a:t>Gigabyte, Terabyte, Zettabyte, Exabyte, Yottabyte</a:t>
            </a:r>
          </a:p>
          <a:p>
            <a:pPr>
              <a:buAutoNum type="alphaUcPeriod"/>
            </a:pPr>
            <a:r>
              <a:rPr lang="en-GB" sz="2400" dirty="0"/>
              <a:t>Gigabyte, Terabyte, Exabyte, Zettabyte, Yottabyte</a:t>
            </a:r>
          </a:p>
          <a:p>
            <a:pPr>
              <a:buAutoNum type="alphaUcPeriod"/>
            </a:pPr>
            <a:r>
              <a:rPr lang="en-GB" sz="2400" dirty="0"/>
              <a:t>Gigabyte, Terabyte, Exabyte, Zettabyte, Brontobyte</a:t>
            </a:r>
          </a:p>
          <a:p>
            <a:pPr>
              <a:buAutoNum type="alphaUcPeriod"/>
            </a:pPr>
            <a:r>
              <a:rPr lang="en-GB" sz="2400" dirty="0"/>
              <a:t>Gigabyte, Terabyte, Zettabyte, Exabyte, Brontobyte</a:t>
            </a:r>
          </a:p>
          <a:p>
            <a:pPr>
              <a:buAutoNum type="alphaUcPeriod"/>
            </a:pPr>
            <a:endParaRPr lang="en-GB" dirty="0"/>
          </a:p>
          <a:p>
            <a:endParaRPr lang="en-GB" dirty="0"/>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E43613F5-174D-4DE7-B874-873D317BD188}"/>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rPr>
              <a:t>  </a:t>
            </a:r>
            <a:fld id="{2040B341-26A2-4862-9F3F-01D3EB913233}" type="slidenum">
              <a:rPr kumimoji="0" lang="en-US" sz="1200" b="0" i="0" u="none" strike="noStrike" kern="1200" cap="none" spc="0" normalizeH="0" baseline="0" noProof="0" smtClean="0">
                <a:ln>
                  <a:noFill/>
                </a:ln>
                <a:solidFill>
                  <a:prstClr val="white"/>
                </a:solidFill>
                <a:effectLst/>
                <a:uLnTx/>
                <a:uFillTx/>
                <a:latin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18</a:t>
            </a:fld>
            <a:r>
              <a:rPr kumimoji="0" lang="en-US" sz="1200" b="0" i="0" u="none" strike="noStrike" kern="1200" cap="none" spc="0" normalizeH="0" baseline="0" noProof="0">
                <a:ln>
                  <a:noFill/>
                </a:ln>
                <a:solidFill>
                  <a:prstClr val="white"/>
                </a:solidFill>
                <a:effectLst/>
                <a:uLnTx/>
                <a:uFillTx/>
                <a:latin typeface="Arial" pitchFamily="34" charset="0"/>
              </a:rPr>
              <a:t> </a:t>
            </a:r>
            <a:endParaRPr kumimoji="0" lang="en-US" sz="1200" b="0" i="0" u="none" strike="noStrike" kern="1200" cap="none" spc="0" normalizeH="0" baseline="0" noProof="0" dirty="0">
              <a:ln>
                <a:noFill/>
              </a:ln>
              <a:solidFill>
                <a:prstClr val="white"/>
              </a:solidFill>
              <a:effectLst/>
              <a:uLnTx/>
              <a:uFillTx/>
              <a:latin typeface="Arial" pitchFamily="34" charset="0"/>
            </a:endParaRPr>
          </a:p>
        </p:txBody>
      </p:sp>
      <p:sp>
        <p:nvSpPr>
          <p:cNvPr id="5" name="Arrow: Left 4">
            <a:extLst>
              <a:ext uri="{FF2B5EF4-FFF2-40B4-BE49-F238E27FC236}">
                <a16:creationId xmlns:a16="http://schemas.microsoft.com/office/drawing/2014/main" id="{14AAD13D-518C-4677-A451-33B72F4FBD40}"/>
              </a:ext>
            </a:extLst>
          </p:cNvPr>
          <p:cNvSpPr/>
          <p:nvPr/>
        </p:nvSpPr>
        <p:spPr>
          <a:xfrm>
            <a:off x="7793912" y="3645024"/>
            <a:ext cx="792088"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9035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4476E-0F32-4C0B-8AC5-654DCA9EC6A2}"/>
              </a:ext>
            </a:extLst>
          </p:cNvPr>
          <p:cNvSpPr>
            <a:spLocks noGrp="1"/>
          </p:cNvSpPr>
          <p:nvPr>
            <p:ph type="title"/>
          </p:nvPr>
        </p:nvSpPr>
        <p:spPr/>
        <p:txBody>
          <a:bodyPr/>
          <a:lstStyle/>
          <a:p>
            <a:pPr algn="ctr"/>
            <a:r>
              <a:rPr lang="en-GB" dirty="0"/>
              <a:t>Answer 9</a:t>
            </a:r>
          </a:p>
        </p:txBody>
      </p:sp>
      <p:graphicFrame>
        <p:nvGraphicFramePr>
          <p:cNvPr id="5" name="Content Placeholder 4">
            <a:extLst>
              <a:ext uri="{FF2B5EF4-FFF2-40B4-BE49-F238E27FC236}">
                <a16:creationId xmlns:a16="http://schemas.microsoft.com/office/drawing/2014/main" id="{55C635D4-A41D-4973-9122-DD3EDF6EA1F8}"/>
              </a:ext>
            </a:extLst>
          </p:cNvPr>
          <p:cNvGraphicFramePr>
            <a:graphicFrameLocks noGrp="1"/>
          </p:cNvGraphicFramePr>
          <p:nvPr>
            <p:ph idx="1"/>
            <p:extLst/>
          </p:nvPr>
        </p:nvGraphicFramePr>
        <p:xfrm>
          <a:off x="0" y="1872932"/>
          <a:ext cx="9144000" cy="3545840"/>
        </p:xfrm>
        <a:graphic>
          <a:graphicData uri="http://schemas.openxmlformats.org/drawingml/2006/table">
            <a:tbl>
              <a:tblPr/>
              <a:tblGrid>
                <a:gridCol w="2483768">
                  <a:extLst>
                    <a:ext uri="{9D8B030D-6E8A-4147-A177-3AD203B41FA5}">
                      <a16:colId xmlns:a16="http://schemas.microsoft.com/office/drawing/2014/main" val="3499553975"/>
                    </a:ext>
                  </a:extLst>
                </a:gridCol>
                <a:gridCol w="1728192">
                  <a:extLst>
                    <a:ext uri="{9D8B030D-6E8A-4147-A177-3AD203B41FA5}">
                      <a16:colId xmlns:a16="http://schemas.microsoft.com/office/drawing/2014/main" val="4173814948"/>
                    </a:ext>
                  </a:extLst>
                </a:gridCol>
                <a:gridCol w="4932040">
                  <a:extLst>
                    <a:ext uri="{9D8B030D-6E8A-4147-A177-3AD203B41FA5}">
                      <a16:colId xmlns:a16="http://schemas.microsoft.com/office/drawing/2014/main" val="1939182905"/>
                    </a:ext>
                  </a:extLst>
                </a:gridCol>
              </a:tblGrid>
              <a:tr h="0">
                <a:tc>
                  <a:txBody>
                    <a:bodyPr/>
                    <a:lstStyle/>
                    <a:p>
                      <a:pPr fontAlgn="t"/>
                      <a:r>
                        <a:rPr lang="en-GB" b="1" dirty="0">
                          <a:effectLst/>
                        </a:rPr>
                        <a:t>Metric</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b="1">
                          <a:effectLst/>
                        </a:rPr>
                        <a:t>Value</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b="1" dirty="0">
                          <a:effectLst/>
                        </a:rPr>
                        <a:t>Bytes</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2374047444"/>
                  </a:ext>
                </a:extLst>
              </a:tr>
              <a:tr h="0">
                <a:tc>
                  <a:txBody>
                    <a:bodyPr/>
                    <a:lstStyle/>
                    <a:p>
                      <a:pPr fontAlgn="t"/>
                      <a:r>
                        <a:rPr lang="en-GB" dirty="0">
                          <a:effectLst/>
                        </a:rPr>
                        <a:t>Byte (B)</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983925011"/>
                  </a:ext>
                </a:extLst>
              </a:tr>
              <a:tr h="0">
                <a:tc>
                  <a:txBody>
                    <a:bodyPr/>
                    <a:lstStyle/>
                    <a:p>
                      <a:pPr fontAlgn="t"/>
                      <a:r>
                        <a:rPr lang="en-GB" dirty="0">
                          <a:effectLst/>
                        </a:rPr>
                        <a:t>Kilobyte (KB)</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1,024</a:t>
                      </a:r>
                      <a:r>
                        <a:rPr lang="en-GB" baseline="30000">
                          <a:effectLst/>
                        </a:rPr>
                        <a:t>1</a:t>
                      </a:r>
                      <a:endParaRPr lang="en-GB">
                        <a:effectLst/>
                      </a:endParaRP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1,024</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763400706"/>
                  </a:ext>
                </a:extLst>
              </a:tr>
              <a:tr h="0">
                <a:tc>
                  <a:txBody>
                    <a:bodyPr/>
                    <a:lstStyle/>
                    <a:p>
                      <a:pPr fontAlgn="t"/>
                      <a:r>
                        <a:rPr lang="en-GB" dirty="0">
                          <a:effectLst/>
                        </a:rPr>
                        <a:t>Megabyte (MB)</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1,024</a:t>
                      </a:r>
                      <a:r>
                        <a:rPr lang="en-GB" baseline="30000">
                          <a:effectLst/>
                        </a:rPr>
                        <a:t>2</a:t>
                      </a:r>
                      <a:endParaRPr lang="en-GB">
                        <a:effectLst/>
                      </a:endParaRP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1,048,576</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484791444"/>
                  </a:ext>
                </a:extLst>
              </a:tr>
              <a:tr h="0">
                <a:tc>
                  <a:txBody>
                    <a:bodyPr/>
                    <a:lstStyle/>
                    <a:p>
                      <a:pPr fontAlgn="t"/>
                      <a:r>
                        <a:rPr lang="en-GB" dirty="0">
                          <a:effectLst/>
                        </a:rPr>
                        <a:t>Gigabyte (GB)</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1,024</a:t>
                      </a:r>
                      <a:r>
                        <a:rPr lang="en-GB" baseline="30000">
                          <a:effectLst/>
                        </a:rPr>
                        <a:t>3</a:t>
                      </a:r>
                      <a:endParaRPr lang="en-GB">
                        <a:effectLst/>
                      </a:endParaRP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1,073,741,824</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519892729"/>
                  </a:ext>
                </a:extLst>
              </a:tr>
              <a:tr h="0">
                <a:tc>
                  <a:txBody>
                    <a:bodyPr/>
                    <a:lstStyle/>
                    <a:p>
                      <a:pPr fontAlgn="t"/>
                      <a:r>
                        <a:rPr lang="en-GB" dirty="0">
                          <a:effectLst/>
                        </a:rPr>
                        <a:t>Terabyte (TB)</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dirty="0">
                          <a:effectLst/>
                        </a:rPr>
                        <a:t>1,024</a:t>
                      </a:r>
                      <a:r>
                        <a:rPr lang="en-GB" baseline="30000" dirty="0">
                          <a:effectLst/>
                        </a:rPr>
                        <a:t>4</a:t>
                      </a:r>
                      <a:endParaRPr lang="en-GB" dirty="0">
                        <a:effectLst/>
                      </a:endParaRP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1,099,511,627,776</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064434375"/>
                  </a:ext>
                </a:extLst>
              </a:tr>
              <a:tr h="0">
                <a:tc>
                  <a:txBody>
                    <a:bodyPr/>
                    <a:lstStyle/>
                    <a:p>
                      <a:pPr fontAlgn="t"/>
                      <a:r>
                        <a:rPr lang="en-GB" dirty="0">
                          <a:effectLst/>
                        </a:rPr>
                        <a:t>Petabyte (PB)</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1,024</a:t>
                      </a:r>
                      <a:r>
                        <a:rPr lang="en-GB" baseline="30000">
                          <a:effectLst/>
                        </a:rPr>
                        <a:t>5</a:t>
                      </a:r>
                      <a:endParaRPr lang="en-GB">
                        <a:effectLst/>
                      </a:endParaRP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1,125,899,906,842,624</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3265998060"/>
                  </a:ext>
                </a:extLst>
              </a:tr>
              <a:tr h="0">
                <a:tc>
                  <a:txBody>
                    <a:bodyPr/>
                    <a:lstStyle/>
                    <a:p>
                      <a:pPr fontAlgn="t"/>
                      <a:r>
                        <a:rPr lang="en-GB" dirty="0">
                          <a:effectLst/>
                        </a:rPr>
                        <a:t>Exabyte (EB)</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1,024</a:t>
                      </a:r>
                      <a:r>
                        <a:rPr lang="en-GB" baseline="30000">
                          <a:effectLst/>
                        </a:rPr>
                        <a:t>6</a:t>
                      </a:r>
                      <a:endParaRPr lang="en-GB">
                        <a:effectLst/>
                      </a:endParaRP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1,152,921,504,606,846,976</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72914998"/>
                  </a:ext>
                </a:extLst>
              </a:tr>
              <a:tr h="0">
                <a:tc>
                  <a:txBody>
                    <a:bodyPr/>
                    <a:lstStyle/>
                    <a:p>
                      <a:pPr fontAlgn="t"/>
                      <a:r>
                        <a:rPr lang="en-GB" dirty="0">
                          <a:effectLst/>
                        </a:rPr>
                        <a:t>Zettabyte (ZB)</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1,024</a:t>
                      </a:r>
                      <a:r>
                        <a:rPr lang="en-GB" baseline="30000">
                          <a:effectLst/>
                        </a:rPr>
                        <a:t>7</a:t>
                      </a:r>
                      <a:endParaRPr lang="en-GB">
                        <a:effectLst/>
                      </a:endParaRP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a:effectLst/>
                        </a:rPr>
                        <a:t>1,180,591,620,717,411,303,424</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1600606525"/>
                  </a:ext>
                </a:extLst>
              </a:tr>
              <a:tr h="0">
                <a:tc>
                  <a:txBody>
                    <a:bodyPr/>
                    <a:lstStyle/>
                    <a:p>
                      <a:pPr fontAlgn="t"/>
                      <a:r>
                        <a:rPr lang="en-GB" dirty="0">
                          <a:effectLst/>
                        </a:rPr>
                        <a:t>Yottabyte (YB)</a:t>
                      </a:r>
                    </a:p>
                    <a:p>
                      <a:pPr fontAlgn="t"/>
                      <a:r>
                        <a:rPr lang="en-GB" dirty="0">
                          <a:effectLst/>
                        </a:rPr>
                        <a:t>Brontobyte (BB)</a:t>
                      </a:r>
                    </a:p>
                    <a:p>
                      <a:pPr fontAlgn="t"/>
                      <a:r>
                        <a:rPr lang="en-GB" dirty="0" err="1">
                          <a:effectLst/>
                        </a:rPr>
                        <a:t>Geopbyte</a:t>
                      </a:r>
                      <a:r>
                        <a:rPr lang="en-GB" dirty="0">
                          <a:effectLst/>
                        </a:rPr>
                        <a:t> (??)</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dirty="0">
                          <a:effectLst/>
                        </a:rPr>
                        <a:t>1,024</a:t>
                      </a:r>
                      <a:r>
                        <a:rPr lang="en-GB" baseline="30000" dirty="0">
                          <a:effectLst/>
                        </a:rPr>
                        <a:t>8</a:t>
                      </a:r>
                    </a:p>
                    <a:p>
                      <a:pPr fontAlgn="t"/>
                      <a:r>
                        <a:rPr lang="en-GB" baseline="0" dirty="0">
                          <a:effectLst/>
                        </a:rPr>
                        <a:t>1,024</a:t>
                      </a:r>
                      <a:r>
                        <a:rPr lang="en-GB" baseline="30000" dirty="0">
                          <a:effectLst/>
                        </a:rPr>
                        <a:t>9</a:t>
                      </a:r>
                    </a:p>
                    <a:p>
                      <a:pPr fontAlgn="t"/>
                      <a:r>
                        <a:rPr lang="en-GB" baseline="0" dirty="0">
                          <a:effectLst/>
                        </a:rPr>
                        <a:t>1,024</a:t>
                      </a:r>
                      <a:r>
                        <a:rPr lang="en-GB" baseline="30000" dirty="0">
                          <a:effectLst/>
                        </a:rPr>
                        <a:t>10</a:t>
                      </a:r>
                      <a:endParaRPr lang="en-GB" dirty="0">
                        <a:effectLst/>
                      </a:endParaRP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tc>
                  <a:txBody>
                    <a:bodyPr/>
                    <a:lstStyle/>
                    <a:p>
                      <a:pPr fontAlgn="t"/>
                      <a:r>
                        <a:rPr lang="en-GB" dirty="0">
                          <a:effectLst/>
                        </a:rPr>
                        <a:t>1,208,925,819,614,629,174,706,176</a:t>
                      </a:r>
                    </a:p>
                    <a:p>
                      <a:pPr fontAlgn="t"/>
                      <a:r>
                        <a:rPr lang="en-GB" dirty="0">
                          <a:effectLst/>
                        </a:rPr>
                        <a:t>1,237,940,039,285,380,274,899,124,224</a:t>
                      </a:r>
                    </a:p>
                    <a:p>
                      <a:pPr fontAlgn="t"/>
                      <a:r>
                        <a:rPr lang="en-GB" dirty="0">
                          <a:effectLst/>
                        </a:rPr>
                        <a:t>1,267,650,600,228,229,401,496,703,205,376</a:t>
                      </a:r>
                    </a:p>
                  </a:txBody>
                  <a:tcPr marL="12700" marR="12700" marT="12700" marB="12700">
                    <a:lnL w="6350" cap="flat" cmpd="sng" algn="ctr">
                      <a:solidFill>
                        <a:srgbClr val="D8D8D8"/>
                      </a:solidFill>
                      <a:prstDash val="solid"/>
                      <a:round/>
                      <a:headEnd type="none" w="med" len="med"/>
                      <a:tailEnd type="none" w="med" len="med"/>
                    </a:lnL>
                    <a:lnR w="6350" cap="flat" cmpd="sng" algn="ctr">
                      <a:solidFill>
                        <a:srgbClr val="D8D8D8"/>
                      </a:solidFill>
                      <a:prstDash val="solid"/>
                      <a:round/>
                      <a:headEnd type="none" w="med" len="med"/>
                      <a:tailEnd type="none" w="med" len="med"/>
                    </a:lnR>
                    <a:lnT w="6350" cap="flat" cmpd="sng" algn="ctr">
                      <a:solidFill>
                        <a:srgbClr val="D8D8D8"/>
                      </a:solidFill>
                      <a:prstDash val="solid"/>
                      <a:round/>
                      <a:headEnd type="none" w="med" len="med"/>
                      <a:tailEnd type="none" w="med" len="med"/>
                    </a:lnT>
                    <a:lnB w="6350" cap="flat" cmpd="sng" algn="ctr">
                      <a:solidFill>
                        <a:srgbClr val="D8D8D8"/>
                      </a:solidFill>
                      <a:prstDash val="solid"/>
                      <a:round/>
                      <a:headEnd type="none" w="med" len="med"/>
                      <a:tailEnd type="none" w="med" len="med"/>
                    </a:lnB>
                    <a:solidFill>
                      <a:srgbClr val="FFFFFF"/>
                    </a:solidFill>
                  </a:tcPr>
                </a:tc>
                <a:extLst>
                  <a:ext uri="{0D108BD9-81ED-4DB2-BD59-A6C34878D82A}">
                    <a16:rowId xmlns:a16="http://schemas.microsoft.com/office/drawing/2014/main" val="2637375005"/>
                  </a:ext>
                </a:extLst>
              </a:tr>
            </a:tbl>
          </a:graphicData>
        </a:graphic>
      </p:graphicFrame>
      <p:sp>
        <p:nvSpPr>
          <p:cNvPr id="4" name="Slide Number Placeholder 3">
            <a:extLst>
              <a:ext uri="{FF2B5EF4-FFF2-40B4-BE49-F238E27FC236}">
                <a16:creationId xmlns:a16="http://schemas.microsoft.com/office/drawing/2014/main" id="{8205A0AA-33C5-4621-A477-3B8137A4D29D}"/>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rPr>
              <a:t>  </a:t>
            </a:r>
            <a:fld id="{2040B341-26A2-4862-9F3F-01D3EB913233}" type="slidenum">
              <a:rPr kumimoji="0" lang="en-US" sz="1200" b="0" i="0" u="none" strike="noStrike" kern="1200" cap="none" spc="0" normalizeH="0" baseline="0" noProof="0" smtClean="0">
                <a:ln>
                  <a:noFill/>
                </a:ln>
                <a:solidFill>
                  <a:prstClr val="white"/>
                </a:solidFill>
                <a:effectLst/>
                <a:uLnTx/>
                <a:uFillTx/>
                <a:latin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19</a:t>
            </a:fld>
            <a:r>
              <a:rPr kumimoji="0" lang="en-US" sz="1200" b="0" i="0" u="none" strike="noStrike" kern="1200" cap="none" spc="0" normalizeH="0" baseline="0" noProof="0">
                <a:ln>
                  <a:noFill/>
                </a:ln>
                <a:solidFill>
                  <a:prstClr val="white"/>
                </a:solidFill>
                <a:effectLst/>
                <a:uLnTx/>
                <a:uFillTx/>
                <a:latin typeface="Arial" pitchFamily="34" charset="0"/>
              </a:rPr>
              <a:t> </a:t>
            </a:r>
            <a:endParaRPr kumimoji="0" lang="en-US" sz="1200" b="0" i="0" u="none" strike="noStrike" kern="1200" cap="none" spc="0" normalizeH="0" baseline="0" noProof="0" dirty="0">
              <a:ln>
                <a:noFill/>
              </a:ln>
              <a:solidFill>
                <a:prstClr val="white"/>
              </a:solidFill>
              <a:effectLst/>
              <a:uLnTx/>
              <a:uFillTx/>
              <a:latin typeface="Arial" pitchFamily="34" charset="0"/>
            </a:endParaRPr>
          </a:p>
        </p:txBody>
      </p:sp>
    </p:spTree>
    <p:extLst>
      <p:ext uri="{BB962C8B-B14F-4D97-AF65-F5344CB8AC3E}">
        <p14:creationId xmlns:p14="http://schemas.microsoft.com/office/powerpoint/2010/main" val="862732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153A-A054-46C8-8A04-016B1EA75C93}"/>
              </a:ext>
            </a:extLst>
          </p:cNvPr>
          <p:cNvSpPr>
            <a:spLocks noGrp="1"/>
          </p:cNvSpPr>
          <p:nvPr>
            <p:ph type="ctrTitle"/>
          </p:nvPr>
        </p:nvSpPr>
        <p:spPr/>
        <p:txBody>
          <a:bodyPr/>
          <a:lstStyle/>
          <a:p>
            <a:r>
              <a:rPr lang="en-GB"/>
              <a:t>Agenda</a:t>
            </a:r>
          </a:p>
        </p:txBody>
      </p:sp>
      <p:pic>
        <p:nvPicPr>
          <p:cNvPr id="3" name="Picture 4" descr="A screenshot of a cell phone&#10;&#10;Description generated with very high confidence">
            <a:extLst>
              <a:ext uri="{FF2B5EF4-FFF2-40B4-BE49-F238E27FC236}">
                <a16:creationId xmlns:a16="http://schemas.microsoft.com/office/drawing/2014/main" id="{95CD60CC-9243-4F6A-AF17-FFE495337A0B}"/>
              </a:ext>
            </a:extLst>
          </p:cNvPr>
          <p:cNvPicPr>
            <a:picLocks noChangeAspect="1"/>
          </p:cNvPicPr>
          <p:nvPr/>
        </p:nvPicPr>
        <p:blipFill rotWithShape="1">
          <a:blip r:embed="rId2"/>
          <a:srcRect l="5821" t="16460" r="65607" b="50904"/>
          <a:stretch/>
        </p:blipFill>
        <p:spPr>
          <a:xfrm>
            <a:off x="513347" y="1857675"/>
            <a:ext cx="7661871" cy="3520599"/>
          </a:xfrm>
          <a:prstGeom prst="rect">
            <a:avLst/>
          </a:prstGeom>
        </p:spPr>
      </p:pic>
    </p:spTree>
    <p:extLst>
      <p:ext uri="{BB962C8B-B14F-4D97-AF65-F5344CB8AC3E}">
        <p14:creationId xmlns:p14="http://schemas.microsoft.com/office/powerpoint/2010/main" val="1965656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2B35-3FE5-4B6F-844F-7FDC4D5F656F}"/>
              </a:ext>
            </a:extLst>
          </p:cNvPr>
          <p:cNvSpPr>
            <a:spLocks noGrp="1"/>
          </p:cNvSpPr>
          <p:nvPr>
            <p:ph type="title"/>
          </p:nvPr>
        </p:nvSpPr>
        <p:spPr/>
        <p:txBody>
          <a:bodyPr/>
          <a:lstStyle/>
          <a:p>
            <a:pPr algn="ctr"/>
            <a:r>
              <a:rPr lang="en-GB" dirty="0"/>
              <a:t>Question 10</a:t>
            </a:r>
          </a:p>
        </p:txBody>
      </p:sp>
      <p:sp>
        <p:nvSpPr>
          <p:cNvPr id="3" name="Content Placeholder 2">
            <a:extLst>
              <a:ext uri="{FF2B5EF4-FFF2-40B4-BE49-F238E27FC236}">
                <a16:creationId xmlns:a16="http://schemas.microsoft.com/office/drawing/2014/main" id="{B26A6D8F-B5B4-4F64-9CEB-03CB0713A16D}"/>
              </a:ext>
            </a:extLst>
          </p:cNvPr>
          <p:cNvSpPr>
            <a:spLocks noGrp="1"/>
          </p:cNvSpPr>
          <p:nvPr>
            <p:ph idx="1"/>
          </p:nvPr>
        </p:nvSpPr>
        <p:spPr/>
        <p:txBody>
          <a:bodyPr/>
          <a:lstStyle/>
          <a:p>
            <a:endParaRPr lang="en-GB" dirty="0"/>
          </a:p>
          <a:p>
            <a:pPr marL="0" indent="0"/>
            <a:r>
              <a:rPr lang="en-GB" sz="2400" dirty="0"/>
              <a:t>The Coxcomb chart is a type of data visualisation. It was developed by:</a:t>
            </a:r>
          </a:p>
          <a:p>
            <a:endParaRPr lang="en-GB" sz="2400" dirty="0"/>
          </a:p>
          <a:p>
            <a:pPr>
              <a:buAutoNum type="alphaUcPeriod"/>
            </a:pPr>
            <a:r>
              <a:rPr lang="en-GB" sz="2400" dirty="0"/>
              <a:t>Edward Tufte</a:t>
            </a:r>
          </a:p>
          <a:p>
            <a:pPr>
              <a:buFont typeface="Arial" pitchFamily="84" charset="0"/>
              <a:buAutoNum type="alphaUcPeriod"/>
            </a:pPr>
            <a:r>
              <a:rPr lang="en-GB" sz="2400" dirty="0"/>
              <a:t>John Snow</a:t>
            </a:r>
          </a:p>
          <a:p>
            <a:pPr>
              <a:buFont typeface="Arial" pitchFamily="84" charset="0"/>
              <a:buAutoNum type="alphaUcPeriod"/>
            </a:pPr>
            <a:r>
              <a:rPr lang="en-GB" sz="2400" dirty="0"/>
              <a:t>David McCandless</a:t>
            </a:r>
          </a:p>
          <a:p>
            <a:pPr>
              <a:buFont typeface="Arial" pitchFamily="84" charset="0"/>
              <a:buAutoNum type="alphaUcPeriod"/>
            </a:pPr>
            <a:r>
              <a:rPr lang="en-GB" sz="2400" dirty="0"/>
              <a:t>Florence Nightingale</a:t>
            </a:r>
          </a:p>
          <a:p>
            <a:pPr>
              <a:buAutoNum type="alphaUcPeriod"/>
            </a:pPr>
            <a:endParaRPr lang="en-GB" sz="2400" dirty="0"/>
          </a:p>
        </p:txBody>
      </p:sp>
      <p:sp>
        <p:nvSpPr>
          <p:cNvPr id="4" name="Slide Number Placeholder 3">
            <a:extLst>
              <a:ext uri="{FF2B5EF4-FFF2-40B4-BE49-F238E27FC236}">
                <a16:creationId xmlns:a16="http://schemas.microsoft.com/office/drawing/2014/main" id="{91452F04-8E8A-4258-8427-8073BA76E261}"/>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itchFamily="34" charset="0"/>
              </a:rPr>
              <a:t>  </a:t>
            </a:r>
            <a:fld id="{2040B341-26A2-4862-9F3F-01D3EB913233}" type="slidenum">
              <a:rPr kumimoji="0" lang="en-US" sz="1200" b="0" i="0" u="none" strike="noStrike" kern="1200" cap="none" spc="0" normalizeH="0" baseline="0" noProof="0" smtClean="0">
                <a:ln>
                  <a:noFill/>
                </a:ln>
                <a:solidFill>
                  <a:prstClr val="white"/>
                </a:solidFill>
                <a:effectLst/>
                <a:uLnTx/>
                <a:uFillTx/>
                <a:latin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20</a:t>
            </a:fld>
            <a:r>
              <a:rPr kumimoji="0" lang="en-US" sz="1200" b="0" i="0" u="none" strike="noStrike" kern="1200" cap="none" spc="0" normalizeH="0" baseline="0" noProof="0">
                <a:ln>
                  <a:noFill/>
                </a:ln>
                <a:solidFill>
                  <a:prstClr val="white"/>
                </a:solidFill>
                <a:effectLst/>
                <a:uLnTx/>
                <a:uFillTx/>
                <a:latin typeface="Arial" pitchFamily="34" charset="0"/>
              </a:rPr>
              <a:t> </a:t>
            </a:r>
            <a:endParaRPr kumimoji="0" lang="en-US" sz="1200" b="0" i="0" u="none" strike="noStrike" kern="1200" cap="none" spc="0" normalizeH="0" baseline="0" noProof="0" dirty="0">
              <a:ln>
                <a:noFill/>
              </a:ln>
              <a:solidFill>
                <a:prstClr val="white"/>
              </a:solidFill>
              <a:effectLst/>
              <a:uLnTx/>
              <a:uFillTx/>
              <a:latin typeface="Arial" pitchFamily="34" charset="0"/>
            </a:endParaRPr>
          </a:p>
        </p:txBody>
      </p:sp>
      <p:sp>
        <p:nvSpPr>
          <p:cNvPr id="5" name="Arrow: Left 4">
            <a:extLst>
              <a:ext uri="{FF2B5EF4-FFF2-40B4-BE49-F238E27FC236}">
                <a16:creationId xmlns:a16="http://schemas.microsoft.com/office/drawing/2014/main" id="{8FBE863A-786F-40FE-8A7C-7ED392E7A1E0}"/>
              </a:ext>
            </a:extLst>
          </p:cNvPr>
          <p:cNvSpPr/>
          <p:nvPr/>
        </p:nvSpPr>
        <p:spPr>
          <a:xfrm>
            <a:off x="3851920" y="4725144"/>
            <a:ext cx="792088"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6491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2">
            <a:extLst>
              <a:ext uri="{FF2B5EF4-FFF2-40B4-BE49-F238E27FC236}">
                <a16:creationId xmlns:a16="http://schemas.microsoft.com/office/drawing/2014/main" id="{98549DF5-5651-44C4-911F-E81EB878250B}"/>
              </a:ext>
            </a:extLst>
          </p:cNvPr>
          <p:cNvSpPr>
            <a:spLocks noGrp="1"/>
          </p:cNvSpPr>
          <p:nvPr>
            <p:ph type="body" sz="quarter" idx="11"/>
          </p:nvPr>
        </p:nvSpPr>
        <p:spPr>
          <a:xfrm>
            <a:off x="3143250" y="1811338"/>
            <a:ext cx="4689475" cy="1071562"/>
          </a:xfrm>
          <a:ln>
            <a:miter lim="800000"/>
            <a:headEnd/>
            <a:tailEnd/>
          </a:ln>
        </p:spPr>
        <p:txBody>
          <a:bodyPr/>
          <a:lstStyle/>
          <a:p>
            <a:r>
              <a:rPr lang="en-GB" altLang="en-US">
                <a:latin typeface="Arial" panose="020B0604020202020204" pitchFamily="34" charset="0"/>
                <a:cs typeface="Arial" panose="020B0604020202020204" pitchFamily="34" charset="0"/>
              </a:rPr>
              <a:t>Our approach to Needs Assessment: Tilbury &amp; Chadwell</a:t>
            </a:r>
          </a:p>
        </p:txBody>
      </p:sp>
      <p:sp>
        <p:nvSpPr>
          <p:cNvPr id="4" name="Text Placeholder 3">
            <a:extLst>
              <a:ext uri="{FF2B5EF4-FFF2-40B4-BE49-F238E27FC236}">
                <a16:creationId xmlns:a16="http://schemas.microsoft.com/office/drawing/2014/main" id="{2D4C7200-E872-4681-B463-FC9F4840C285}"/>
              </a:ext>
            </a:extLst>
          </p:cNvPr>
          <p:cNvSpPr>
            <a:spLocks noGrp="1"/>
          </p:cNvSpPr>
          <p:nvPr>
            <p:ph type="body" sz="quarter" idx="12"/>
          </p:nvPr>
        </p:nvSpPr>
        <p:spPr>
          <a:xfrm>
            <a:off x="257175" y="4292600"/>
            <a:ext cx="2354263" cy="984250"/>
          </a:xfrm>
        </p:spPr>
        <p:txBody>
          <a:bodyPr>
            <a:normAutofit fontScale="92500" lnSpcReduction="10000"/>
          </a:bodyPr>
          <a:lstStyle/>
          <a:p>
            <a:pPr>
              <a:defRPr/>
            </a:pPr>
            <a:r>
              <a:rPr lang="en-GB" dirty="0"/>
              <a:t>Maria Payne</a:t>
            </a:r>
          </a:p>
          <a:p>
            <a:pPr>
              <a:defRPr/>
            </a:pPr>
            <a:r>
              <a:rPr lang="en-GB" dirty="0"/>
              <a:t>Senior Programme Manager – Health Intelligence</a:t>
            </a:r>
          </a:p>
        </p:txBody>
      </p:sp>
      <p:sp>
        <p:nvSpPr>
          <p:cNvPr id="5" name="Text Placeholder 4">
            <a:extLst>
              <a:ext uri="{FF2B5EF4-FFF2-40B4-BE49-F238E27FC236}">
                <a16:creationId xmlns:a16="http://schemas.microsoft.com/office/drawing/2014/main" id="{BC7BDD4C-0700-4D2E-87D3-F7846C0B0D7E}"/>
              </a:ext>
            </a:extLst>
          </p:cNvPr>
          <p:cNvSpPr>
            <a:spLocks noGrp="1"/>
          </p:cNvSpPr>
          <p:nvPr>
            <p:ph type="body" sz="quarter" idx="13"/>
          </p:nvPr>
        </p:nvSpPr>
        <p:spPr>
          <a:xfrm>
            <a:off x="257175" y="5438775"/>
            <a:ext cx="2354263" cy="303213"/>
          </a:xfrm>
        </p:spPr>
        <p:txBody>
          <a:bodyPr>
            <a:normAutofit lnSpcReduction="10000"/>
          </a:bodyPr>
          <a:lstStyle/>
          <a:p>
            <a:pPr>
              <a:defRPr/>
            </a:pPr>
            <a:r>
              <a:rPr lang="en-GB" dirty="0"/>
              <a:t>28</a:t>
            </a:r>
            <a:r>
              <a:rPr lang="en-GB" baseline="30000" dirty="0"/>
              <a:t>th</a:t>
            </a:r>
            <a:r>
              <a:rPr lang="en-GB" dirty="0"/>
              <a:t> November 2018</a:t>
            </a:r>
          </a:p>
        </p:txBody>
      </p:sp>
      <p:pic>
        <p:nvPicPr>
          <p:cNvPr id="7173" name="Picture 2">
            <a:extLst>
              <a:ext uri="{FF2B5EF4-FFF2-40B4-BE49-F238E27FC236}">
                <a16:creationId xmlns:a16="http://schemas.microsoft.com/office/drawing/2014/main" id="{DF668A06-7758-4CA8-AEC5-93A880933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817" t="23982" r="18832" b="4823"/>
          <a:stretch>
            <a:fillRect/>
          </a:stretch>
        </p:blipFill>
        <p:spPr bwMode="auto">
          <a:xfrm>
            <a:off x="3538538" y="3384550"/>
            <a:ext cx="3422650" cy="348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Placeholder 3">
            <a:extLst>
              <a:ext uri="{FF2B5EF4-FFF2-40B4-BE49-F238E27FC236}">
                <a16:creationId xmlns:a16="http://schemas.microsoft.com/office/drawing/2014/main" id="{56AF4EDC-B5E2-4B9C-BA5A-2311FD5873BD}"/>
              </a:ext>
            </a:extLst>
          </p:cNvPr>
          <p:cNvSpPr>
            <a:spLocks noGrp="1"/>
          </p:cNvSpPr>
          <p:nvPr>
            <p:ph type="body" sz="quarter" idx="11"/>
          </p:nvPr>
        </p:nvSpPr>
        <p:spPr>
          <a:xfrm>
            <a:off x="1778000" y="3095625"/>
            <a:ext cx="4689475" cy="685800"/>
          </a:xfrm>
          <a:ln>
            <a:miter lim="800000"/>
            <a:headEnd/>
            <a:tailEnd/>
          </a:ln>
        </p:spPr>
        <p:txBody>
          <a:bodyPr/>
          <a:lstStyle/>
          <a:p>
            <a:r>
              <a:rPr lang="en-GB" altLang="en-US">
                <a:latin typeface="Arial" panose="020B0604020202020204" pitchFamily="34" charset="0"/>
                <a:cs typeface="Arial" panose="020B0604020202020204" pitchFamily="34" charset="0"/>
              </a:rPr>
              <a:t>Background / Context</a:t>
            </a:r>
          </a:p>
        </p:txBody>
      </p:sp>
      <p:sp>
        <p:nvSpPr>
          <p:cNvPr id="8195" name="Title 2">
            <a:extLst>
              <a:ext uri="{FF2B5EF4-FFF2-40B4-BE49-F238E27FC236}">
                <a16:creationId xmlns:a16="http://schemas.microsoft.com/office/drawing/2014/main" id="{E4B53E5A-9025-4799-A061-1CA5A9F49051}"/>
              </a:ext>
            </a:extLst>
          </p:cNvPr>
          <p:cNvSpPr>
            <a:spLocks noGrp="1"/>
          </p:cNvSpPr>
          <p:nvPr>
            <p:ph type="title" idx="4294967295"/>
          </p:nvPr>
        </p:nvSpPr>
        <p:spPr>
          <a:xfrm>
            <a:off x="0" y="274638"/>
            <a:ext cx="8229600" cy="1143000"/>
          </a:xfrm>
        </p:spPr>
        <p:txBody>
          <a:bodyPr/>
          <a:lstStyle/>
          <a:p>
            <a:r>
              <a:rPr lang="en-GB" altLang="en-US">
                <a:latin typeface="Arial" panose="020B0604020202020204" pitchFamily="34" charset="0"/>
                <a:cs typeface="Arial" panose="020B0604020202020204" pitchFamily="34" charset="0"/>
              </a:rPr>
              <a:t>Background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D480A35-B8DD-44CF-B817-8D074FC9C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364" t="32669" r="37390" b="23119"/>
          <a:stretch>
            <a:fillRect/>
          </a:stretch>
        </p:blipFill>
        <p:spPr bwMode="auto">
          <a:xfrm>
            <a:off x="1839913" y="274638"/>
            <a:ext cx="7304087" cy="581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itle 2">
            <a:extLst>
              <a:ext uri="{FF2B5EF4-FFF2-40B4-BE49-F238E27FC236}">
                <a16:creationId xmlns:a16="http://schemas.microsoft.com/office/drawing/2014/main" id="{44CBBCF1-587C-485A-9D81-367B994C531C}"/>
              </a:ext>
            </a:extLst>
          </p:cNvPr>
          <p:cNvSpPr>
            <a:spLocks noGrp="1"/>
          </p:cNvSpPr>
          <p:nvPr>
            <p:ph type="title"/>
          </p:nvPr>
        </p:nvSpPr>
        <p:spPr>
          <a:xfrm>
            <a:off x="457200" y="274638"/>
            <a:ext cx="4411663" cy="1143000"/>
          </a:xfrm>
        </p:spPr>
        <p:txBody>
          <a:bodyPr/>
          <a:lstStyle/>
          <a:p>
            <a:r>
              <a:rPr lang="en-GB" altLang="en-US">
                <a:latin typeface="Arial" panose="020B0604020202020204" pitchFamily="34" charset="0"/>
                <a:cs typeface="Arial" panose="020B0604020202020204" pitchFamily="34" charset="0"/>
              </a:rPr>
              <a:t>The current system is fragmented:</a:t>
            </a:r>
          </a:p>
        </p:txBody>
      </p:sp>
      <p:sp>
        <p:nvSpPr>
          <p:cNvPr id="9220" name="TextBox 3">
            <a:extLst>
              <a:ext uri="{FF2B5EF4-FFF2-40B4-BE49-F238E27FC236}">
                <a16:creationId xmlns:a16="http://schemas.microsoft.com/office/drawing/2014/main" id="{BD65850D-E76F-427B-B273-746F3EBCE767}"/>
              </a:ext>
            </a:extLst>
          </p:cNvPr>
          <p:cNvSpPr txBox="1">
            <a:spLocks noChangeArrowheads="1"/>
          </p:cNvSpPr>
          <p:nvPr/>
        </p:nvSpPr>
        <p:spPr bwMode="auto">
          <a:xfrm>
            <a:off x="457200" y="1852613"/>
            <a:ext cx="15017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ヒラギノ角ゴ Pro W3" charset="-128"/>
              </a:defRPr>
            </a:lvl1pPr>
            <a:lvl2pPr marL="742950" indent="-285750" eaLnBrk="0" hangingPunct="0">
              <a:defRPr>
                <a:solidFill>
                  <a:schemeClr val="tx1"/>
                </a:solidFill>
                <a:latin typeface="Arial" panose="020B0604020202020204" pitchFamily="34" charset="0"/>
                <a:ea typeface="ヒラギノ角ゴ Pro W3" charset="-128"/>
              </a:defRPr>
            </a:lvl2pPr>
            <a:lvl3pPr marL="1143000" indent="-228600" eaLnBrk="0" hangingPunct="0">
              <a:defRPr>
                <a:solidFill>
                  <a:schemeClr val="tx1"/>
                </a:solidFill>
                <a:latin typeface="Arial" panose="020B0604020202020204" pitchFamily="34" charset="0"/>
                <a:ea typeface="ヒラギノ角ゴ Pro W3" charset="-128"/>
              </a:defRPr>
            </a:lvl3pPr>
            <a:lvl4pPr marL="1600200" indent="-228600" eaLnBrk="0" hangingPunct="0">
              <a:defRPr>
                <a:solidFill>
                  <a:schemeClr val="tx1"/>
                </a:solidFill>
                <a:latin typeface="Arial" panose="020B0604020202020204" pitchFamily="34" charset="0"/>
                <a:ea typeface="ヒラギノ角ゴ Pro W3" charset="-128"/>
              </a:defRPr>
            </a:lvl4pPr>
            <a:lvl5pPr marL="2057400" indent="-228600" eaLnBrk="0" hangingPunct="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a:ln>
                  <a:noFill/>
                </a:ln>
                <a:solidFill>
                  <a:srgbClr val="575054"/>
                </a:solidFill>
                <a:effectLst/>
                <a:uLnTx/>
                <a:uFillTx/>
                <a:latin typeface="Arial" panose="020B0604020202020204" pitchFamily="34" charset="0"/>
                <a:ea typeface="ヒラギノ角ゴ Pro W3" charset="-128"/>
                <a:cs typeface="+mn-cs"/>
              </a:rPr>
              <a:t>As outlined in the 2016 Annual Public Health Report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a:extLst>
              <a:ext uri="{FF2B5EF4-FFF2-40B4-BE49-F238E27FC236}">
                <a16:creationId xmlns:a16="http://schemas.microsoft.com/office/drawing/2014/main" id="{2316677A-733A-4F5D-8A86-445BB009E94E}"/>
              </a:ext>
            </a:extLst>
          </p:cNvPr>
          <p:cNvSpPr>
            <a:spLocks noGrp="1"/>
          </p:cNvSpPr>
          <p:nvPr>
            <p:ph idx="1"/>
          </p:nvPr>
        </p:nvSpPr>
        <p:spPr/>
        <p:txBody>
          <a:bodyPr/>
          <a:lstStyle/>
          <a:p>
            <a:r>
              <a:rPr lang="en-GB" altLang="en-US">
                <a:latin typeface="Arial" panose="020B0604020202020204" pitchFamily="34" charset="0"/>
                <a:cs typeface="Arial" panose="020B0604020202020204" pitchFamily="34" charset="0"/>
              </a:rPr>
              <a:t>Locality of Tilbury and Chadwell – around 37,000 residents</a:t>
            </a:r>
          </a:p>
        </p:txBody>
      </p:sp>
      <p:sp>
        <p:nvSpPr>
          <p:cNvPr id="10243" name="Title 2">
            <a:extLst>
              <a:ext uri="{FF2B5EF4-FFF2-40B4-BE49-F238E27FC236}">
                <a16:creationId xmlns:a16="http://schemas.microsoft.com/office/drawing/2014/main" id="{99F0C7AF-620A-4F82-8732-1F4B5DC025E0}"/>
              </a:ext>
            </a:extLst>
          </p:cNvPr>
          <p:cNvSpPr>
            <a:spLocks noGrp="1"/>
          </p:cNvSpPr>
          <p:nvPr>
            <p:ph type="title"/>
          </p:nvPr>
        </p:nvSpPr>
        <p:spPr/>
        <p:txBody>
          <a:bodyPr/>
          <a:lstStyle/>
          <a:p>
            <a:r>
              <a:rPr lang="en-GB" altLang="en-US">
                <a:latin typeface="Arial" panose="020B0604020202020204" pitchFamily="34" charset="0"/>
                <a:cs typeface="Arial" panose="020B0604020202020204" pitchFamily="34" charset="0"/>
              </a:rPr>
              <a:t>Locality focus</a:t>
            </a:r>
          </a:p>
        </p:txBody>
      </p:sp>
      <p:pic>
        <p:nvPicPr>
          <p:cNvPr id="10244" name="Picture 2">
            <a:extLst>
              <a:ext uri="{FF2B5EF4-FFF2-40B4-BE49-F238E27FC236}">
                <a16:creationId xmlns:a16="http://schemas.microsoft.com/office/drawing/2014/main" id="{2BD4CE40-A8C8-416F-95D3-D055B34E7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505" t="27705" r="32468" b="37199"/>
          <a:stretch>
            <a:fillRect/>
          </a:stretch>
        </p:blipFill>
        <p:spPr bwMode="auto">
          <a:xfrm>
            <a:off x="1501775" y="2528888"/>
            <a:ext cx="6223000"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Placeholder 7">
            <a:extLst>
              <a:ext uri="{FF2B5EF4-FFF2-40B4-BE49-F238E27FC236}">
                <a16:creationId xmlns:a16="http://schemas.microsoft.com/office/drawing/2014/main" id="{4D28F70F-4DC9-4F41-A6D4-5973EF608C98}"/>
              </a:ext>
            </a:extLst>
          </p:cNvPr>
          <p:cNvSpPr>
            <a:spLocks noGrp="1"/>
          </p:cNvSpPr>
          <p:nvPr>
            <p:ph type="body" sz="quarter" idx="11"/>
          </p:nvPr>
        </p:nvSpPr>
        <p:spPr>
          <a:xfrm>
            <a:off x="1778000" y="3095625"/>
            <a:ext cx="4689475" cy="685800"/>
          </a:xfrm>
          <a:ln>
            <a:miter lim="800000"/>
            <a:headEnd/>
            <a:tailEnd/>
          </a:ln>
        </p:spPr>
        <p:txBody>
          <a:bodyPr/>
          <a:lstStyle/>
          <a:p>
            <a:r>
              <a:rPr lang="en-GB" altLang="en-US">
                <a:latin typeface="Arial" panose="020B0604020202020204" pitchFamily="34" charset="0"/>
                <a:cs typeface="Arial" panose="020B0604020202020204" pitchFamily="34" charset="0"/>
              </a:rPr>
              <a:t>The Ask….</a:t>
            </a:r>
          </a:p>
        </p:txBody>
      </p:sp>
      <p:sp>
        <p:nvSpPr>
          <p:cNvPr id="11267" name="Title 2">
            <a:extLst>
              <a:ext uri="{FF2B5EF4-FFF2-40B4-BE49-F238E27FC236}">
                <a16:creationId xmlns:a16="http://schemas.microsoft.com/office/drawing/2014/main" id="{24921D6A-A989-4F34-A7B5-B071CF606B21}"/>
              </a:ext>
            </a:extLst>
          </p:cNvPr>
          <p:cNvSpPr>
            <a:spLocks noGrp="1"/>
          </p:cNvSpPr>
          <p:nvPr>
            <p:ph type="title" idx="4294967295"/>
          </p:nvPr>
        </p:nvSpPr>
        <p:spPr>
          <a:xfrm>
            <a:off x="0" y="274638"/>
            <a:ext cx="8229600" cy="1143000"/>
          </a:xfrm>
        </p:spPr>
        <p:txBody>
          <a:bodyPr/>
          <a:lstStyle/>
          <a:p>
            <a:r>
              <a:rPr lang="en-GB" altLang="en-US">
                <a:latin typeface="Arial" panose="020B0604020202020204" pitchFamily="34" charset="0"/>
                <a:cs typeface="Arial" panose="020B0604020202020204" pitchFamily="34" charset="0"/>
              </a:rPr>
              <a:t>Structure of Needs Assessment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36BCFDD6-B6FA-482E-BDAA-5985E30C1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763" y="392113"/>
            <a:ext cx="4103687" cy="5535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ultiply 3">
            <a:extLst>
              <a:ext uri="{FF2B5EF4-FFF2-40B4-BE49-F238E27FC236}">
                <a16:creationId xmlns:a16="http://schemas.microsoft.com/office/drawing/2014/main" id="{391CF74D-18DE-4CA5-8E69-577E09C0CB32}"/>
              </a:ext>
            </a:extLst>
          </p:cNvPr>
          <p:cNvSpPr/>
          <p:nvPr/>
        </p:nvSpPr>
        <p:spPr>
          <a:xfrm>
            <a:off x="2490788" y="903288"/>
            <a:ext cx="4465637" cy="4514850"/>
          </a:xfrm>
          <a:prstGeom prst="mathMultiply">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7">
            <a:extLst>
              <a:ext uri="{FF2B5EF4-FFF2-40B4-BE49-F238E27FC236}">
                <a16:creationId xmlns:a16="http://schemas.microsoft.com/office/drawing/2014/main" id="{2895888C-C0FE-44F8-9F5E-07BE18A17F9E}"/>
              </a:ext>
            </a:extLst>
          </p:cNvPr>
          <p:cNvSpPr>
            <a:spLocks noGrp="1"/>
          </p:cNvSpPr>
          <p:nvPr>
            <p:ph type="body" sz="quarter" idx="11"/>
          </p:nvPr>
        </p:nvSpPr>
        <p:spPr>
          <a:xfrm>
            <a:off x="1778000" y="3095625"/>
            <a:ext cx="4689475" cy="685800"/>
          </a:xfrm>
          <a:ln>
            <a:miter lim="800000"/>
            <a:headEnd/>
            <a:tailEnd/>
          </a:ln>
        </p:spPr>
        <p:txBody>
          <a:bodyPr/>
          <a:lstStyle/>
          <a:p>
            <a:r>
              <a:rPr lang="en-GB" altLang="en-US">
                <a:latin typeface="Arial" panose="020B0604020202020204" pitchFamily="34" charset="0"/>
                <a:cs typeface="Arial" panose="020B0604020202020204" pitchFamily="34" charset="0"/>
              </a:rPr>
              <a:t>Needs Assessment Structure</a:t>
            </a:r>
          </a:p>
        </p:txBody>
      </p:sp>
      <p:sp>
        <p:nvSpPr>
          <p:cNvPr id="13315" name="Title 2">
            <a:extLst>
              <a:ext uri="{FF2B5EF4-FFF2-40B4-BE49-F238E27FC236}">
                <a16:creationId xmlns:a16="http://schemas.microsoft.com/office/drawing/2014/main" id="{1F94E6DE-5819-4BEB-96D9-D7811AB93840}"/>
              </a:ext>
            </a:extLst>
          </p:cNvPr>
          <p:cNvSpPr>
            <a:spLocks noGrp="1"/>
          </p:cNvSpPr>
          <p:nvPr>
            <p:ph type="title" idx="4294967295"/>
          </p:nvPr>
        </p:nvSpPr>
        <p:spPr>
          <a:xfrm>
            <a:off x="0" y="274638"/>
            <a:ext cx="8229600" cy="1143000"/>
          </a:xfrm>
        </p:spPr>
        <p:txBody>
          <a:bodyPr/>
          <a:lstStyle/>
          <a:p>
            <a:r>
              <a:rPr lang="en-GB" altLang="en-US">
                <a:latin typeface="Arial" panose="020B0604020202020204" pitchFamily="34" charset="0"/>
                <a:cs typeface="Arial" panose="020B0604020202020204" pitchFamily="34" charset="0"/>
              </a:rPr>
              <a:t>Structure of Needs Assessment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a:extLst>
              <a:ext uri="{FF2B5EF4-FFF2-40B4-BE49-F238E27FC236}">
                <a16:creationId xmlns:a16="http://schemas.microsoft.com/office/drawing/2014/main" id="{CAEA423F-D3DD-4ACA-8C70-88DB31892465}"/>
              </a:ext>
            </a:extLst>
          </p:cNvPr>
          <p:cNvSpPr>
            <a:spLocks noGrp="1"/>
          </p:cNvSpPr>
          <p:nvPr>
            <p:ph idx="1"/>
          </p:nvPr>
        </p:nvSpPr>
        <p:spPr/>
        <p:txBody>
          <a:bodyPr/>
          <a:lstStyle/>
          <a:p>
            <a:r>
              <a:rPr lang="en-GB" altLang="en-US">
                <a:latin typeface="Arial" panose="020B0604020202020204" pitchFamily="34" charset="0"/>
                <a:cs typeface="Arial" panose="020B0604020202020204" pitchFamily="34" charset="0"/>
              </a:rPr>
              <a:t>To show demand on all parts of the system</a:t>
            </a:r>
          </a:p>
          <a:p>
            <a:r>
              <a:rPr lang="en-GB" altLang="en-US">
                <a:latin typeface="Arial" panose="020B0604020202020204" pitchFamily="34" charset="0"/>
                <a:cs typeface="Arial" panose="020B0604020202020204" pitchFamily="34" charset="0"/>
              </a:rPr>
              <a:t>To demonstrate how clinical practice in one part impacts on demand in another</a:t>
            </a:r>
          </a:p>
          <a:p>
            <a:r>
              <a:rPr lang="en-GB" altLang="en-US">
                <a:latin typeface="Arial" panose="020B0604020202020204" pitchFamily="34" charset="0"/>
                <a:cs typeface="Arial" panose="020B0604020202020204" pitchFamily="34" charset="0"/>
              </a:rPr>
              <a:t>To outline the most cost-effective system-wide solutions to reduce demand and improve the health of our local population.</a:t>
            </a:r>
          </a:p>
          <a:p>
            <a:endParaRPr lang="en-GB" altLang="en-US">
              <a:latin typeface="Arial" panose="020B0604020202020204" pitchFamily="34" charset="0"/>
              <a:cs typeface="Arial" panose="020B0604020202020204" pitchFamily="34" charset="0"/>
            </a:endParaRPr>
          </a:p>
        </p:txBody>
      </p:sp>
      <p:sp>
        <p:nvSpPr>
          <p:cNvPr id="14339" name="Title 2">
            <a:extLst>
              <a:ext uri="{FF2B5EF4-FFF2-40B4-BE49-F238E27FC236}">
                <a16:creationId xmlns:a16="http://schemas.microsoft.com/office/drawing/2014/main" id="{568E59B0-268C-4C37-9FD8-B67C75C99A58}"/>
              </a:ext>
            </a:extLst>
          </p:cNvPr>
          <p:cNvSpPr>
            <a:spLocks noGrp="1"/>
          </p:cNvSpPr>
          <p:nvPr>
            <p:ph type="title"/>
          </p:nvPr>
        </p:nvSpPr>
        <p:spPr/>
        <p:txBody>
          <a:bodyPr/>
          <a:lstStyle/>
          <a:p>
            <a:r>
              <a:rPr lang="en-GB" altLang="en-US">
                <a:latin typeface="Arial" panose="020B0604020202020204" pitchFamily="34" charset="0"/>
                <a:cs typeface="Arial" panose="020B0604020202020204" pitchFamily="34" charset="0"/>
              </a:rPr>
              <a:t>Aims of Needs Assessment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C:\Users\mpayne\AppData\Local\Microsoft\Windows\Temporary Internet Files\Content.IE5\UJDRO0DK\Microsoft_Excel_2010[1].png">
            <a:extLst>
              <a:ext uri="{FF2B5EF4-FFF2-40B4-BE49-F238E27FC236}">
                <a16:creationId xmlns:a16="http://schemas.microsoft.com/office/drawing/2014/main" id="{263F02E7-3CCD-45D5-BE08-55677A48C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75" y="4505325"/>
            <a:ext cx="16986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a16="http://schemas.microsoft.com/office/drawing/2014/main" id="{088F0BA9-F336-402B-B883-01E700988DA5}"/>
              </a:ext>
            </a:extLst>
          </p:cNvPr>
          <p:cNvGraphicFramePr/>
          <p:nvPr/>
        </p:nvGraphicFramePr>
        <p:xfrm>
          <a:off x="0" y="1"/>
          <a:ext cx="9144000" cy="6008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153A-A054-46C8-8A04-016B1EA75C93}"/>
              </a:ext>
            </a:extLst>
          </p:cNvPr>
          <p:cNvSpPr>
            <a:spLocks noGrp="1"/>
          </p:cNvSpPr>
          <p:nvPr>
            <p:ph type="ctrTitle"/>
          </p:nvPr>
        </p:nvSpPr>
        <p:spPr/>
        <p:txBody>
          <a:bodyPr/>
          <a:lstStyle/>
          <a:p>
            <a:r>
              <a:rPr lang="en-GB"/>
              <a:t>Agenda</a:t>
            </a:r>
          </a:p>
        </p:txBody>
      </p:sp>
      <p:pic>
        <p:nvPicPr>
          <p:cNvPr id="4" name="Picture 4">
            <a:extLst>
              <a:ext uri="{FF2B5EF4-FFF2-40B4-BE49-F238E27FC236}">
                <a16:creationId xmlns:a16="http://schemas.microsoft.com/office/drawing/2014/main" id="{4F0212C9-3114-4223-A4B5-53A1E1ED4614}"/>
              </a:ext>
            </a:extLst>
          </p:cNvPr>
          <p:cNvPicPr>
            <a:picLocks noChangeAspect="1"/>
          </p:cNvPicPr>
          <p:nvPr/>
        </p:nvPicPr>
        <p:blipFill rotWithShape="1">
          <a:blip r:embed="rId2"/>
          <a:srcRect l="5893" t="30889" r="65982" b="20889"/>
          <a:stretch/>
        </p:blipFill>
        <p:spPr>
          <a:xfrm>
            <a:off x="1165058" y="1807545"/>
            <a:ext cx="6348782" cy="4372981"/>
          </a:xfrm>
          <a:prstGeom prst="rect">
            <a:avLst/>
          </a:prstGeom>
        </p:spPr>
      </p:pic>
    </p:spTree>
    <p:extLst>
      <p:ext uri="{BB962C8B-B14F-4D97-AF65-F5344CB8AC3E}">
        <p14:creationId xmlns:p14="http://schemas.microsoft.com/office/powerpoint/2010/main" val="555852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4165D5EB-D6AD-40DF-B8C2-17120CE1648A}"/>
              </a:ext>
            </a:extLst>
          </p:cNvPr>
          <p:cNvSpPr>
            <a:spLocks noGrp="1"/>
          </p:cNvSpPr>
          <p:nvPr>
            <p:ph type="title"/>
          </p:nvPr>
        </p:nvSpPr>
        <p:spPr/>
        <p:txBody>
          <a:bodyPr/>
          <a:lstStyle/>
          <a:p>
            <a:r>
              <a:rPr lang="en-GB" altLang="en-US">
                <a:latin typeface="Arial" panose="020B0604020202020204" pitchFamily="34" charset="0"/>
                <a:cs typeface="Arial" panose="020B0604020202020204" pitchFamily="34" charset="0"/>
              </a:rPr>
              <a:t>A couple of things we did a bit differently (1)</a:t>
            </a:r>
          </a:p>
        </p:txBody>
      </p:sp>
      <p:pic>
        <p:nvPicPr>
          <p:cNvPr id="16387" name="Picture 2">
            <a:extLst>
              <a:ext uri="{FF2B5EF4-FFF2-40B4-BE49-F238E27FC236}">
                <a16:creationId xmlns:a16="http://schemas.microsoft.com/office/drawing/2014/main" id="{3FBA9374-79AC-4F53-A767-257050E8F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0" r="63287" b="63841"/>
          <a:stretch>
            <a:fillRect/>
          </a:stretch>
        </p:blipFill>
        <p:spPr bwMode="auto">
          <a:xfrm>
            <a:off x="1146175" y="1317625"/>
            <a:ext cx="6608763"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a:extLst>
              <a:ext uri="{FF2B5EF4-FFF2-40B4-BE49-F238E27FC236}">
                <a16:creationId xmlns:a16="http://schemas.microsoft.com/office/drawing/2014/main" id="{AB79B7DB-F726-4621-9DAC-07A634DDD0FD}"/>
              </a:ext>
            </a:extLst>
          </p:cNvPr>
          <p:cNvSpPr>
            <a:spLocks noGrp="1"/>
          </p:cNvSpPr>
          <p:nvPr>
            <p:ph type="title"/>
          </p:nvPr>
        </p:nvSpPr>
        <p:spPr/>
        <p:txBody>
          <a:bodyPr/>
          <a:lstStyle/>
          <a:p>
            <a:r>
              <a:rPr lang="en-GB" altLang="en-US">
                <a:latin typeface="Arial" panose="020B0604020202020204" pitchFamily="34" charset="0"/>
                <a:cs typeface="Arial" panose="020B0604020202020204" pitchFamily="34" charset="0"/>
              </a:rPr>
              <a:t>A couple of things we did a bit differently (2)</a:t>
            </a:r>
          </a:p>
        </p:txBody>
      </p:sp>
      <p:pic>
        <p:nvPicPr>
          <p:cNvPr id="34818" name="Picture 2">
            <a:extLst>
              <a:ext uri="{FF2B5EF4-FFF2-40B4-BE49-F238E27FC236}">
                <a16:creationId xmlns:a16="http://schemas.microsoft.com/office/drawing/2014/main" id="{58760074-6120-4DA5-9913-7B6687B05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402" t="21819" r="35649" b="50130"/>
          <a:stretch>
            <a:fillRect/>
          </a:stretch>
        </p:blipFill>
        <p:spPr bwMode="auto">
          <a:xfrm>
            <a:off x="658813" y="1417638"/>
            <a:ext cx="7843837" cy="459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a:extLst>
              <a:ext uri="{FF2B5EF4-FFF2-40B4-BE49-F238E27FC236}">
                <a16:creationId xmlns:a16="http://schemas.microsoft.com/office/drawing/2014/main" id="{BE569D40-54E1-4030-BF6E-EA21C8DE2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273" t="31862" r="35001" b="55902"/>
          <a:stretch>
            <a:fillRect/>
          </a:stretch>
        </p:blipFill>
        <p:spPr bwMode="auto">
          <a:xfrm>
            <a:off x="419100" y="2493963"/>
            <a:ext cx="832326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34819"/>
                                        </p:tgtEl>
                                        <p:attrNameLst>
                                          <p:attrName>style.visibility</p:attrName>
                                        </p:attrNameLst>
                                      </p:cBhvr>
                                      <p:to>
                                        <p:strVal val="visible"/>
                                      </p:to>
                                    </p:set>
                                    <p:animEffect transition="in" filter="barn(inVertical)">
                                      <p:cBhvr>
                                        <p:cTn id="11"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a:extLst>
              <a:ext uri="{FF2B5EF4-FFF2-40B4-BE49-F238E27FC236}">
                <a16:creationId xmlns:a16="http://schemas.microsoft.com/office/drawing/2014/main" id="{99F0A87D-8E95-4106-BA30-B9E598DE66D9}"/>
              </a:ext>
            </a:extLst>
          </p:cNvPr>
          <p:cNvSpPr>
            <a:spLocks noGrp="1"/>
          </p:cNvSpPr>
          <p:nvPr>
            <p:ph type="title"/>
          </p:nvPr>
        </p:nvSpPr>
        <p:spPr/>
        <p:txBody>
          <a:bodyPr/>
          <a:lstStyle/>
          <a:p>
            <a:r>
              <a:rPr lang="en-GB" altLang="en-US">
                <a:latin typeface="Arial" panose="020B0604020202020204" pitchFamily="34" charset="0"/>
                <a:cs typeface="Arial" panose="020B0604020202020204" pitchFamily="34" charset="0"/>
              </a:rPr>
              <a:t>A couple of things we did a bit differently (3)</a:t>
            </a:r>
          </a:p>
        </p:txBody>
      </p:sp>
      <p:pic>
        <p:nvPicPr>
          <p:cNvPr id="35843" name="Picture 3">
            <a:extLst>
              <a:ext uri="{FF2B5EF4-FFF2-40B4-BE49-F238E27FC236}">
                <a16:creationId xmlns:a16="http://schemas.microsoft.com/office/drawing/2014/main" id="{87332E5C-E564-4692-BBC1-1436A1FF2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638" t="46407" r="35194" b="11905"/>
          <a:stretch>
            <a:fillRect/>
          </a:stretch>
        </p:blipFill>
        <p:spPr bwMode="auto">
          <a:xfrm>
            <a:off x="1044575" y="1520825"/>
            <a:ext cx="6615113" cy="428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2" name="Picture 2">
            <a:extLst>
              <a:ext uri="{FF2B5EF4-FFF2-40B4-BE49-F238E27FC236}">
                <a16:creationId xmlns:a16="http://schemas.microsoft.com/office/drawing/2014/main" id="{76A7F5FF-3127-4AC8-AC1C-0E95FC220B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662" t="15932" r="47533" b="61674"/>
          <a:stretch>
            <a:fillRect/>
          </a:stretch>
        </p:blipFill>
        <p:spPr bwMode="auto">
          <a:xfrm>
            <a:off x="1674813" y="1520825"/>
            <a:ext cx="5354637" cy="455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35842"/>
                                        </p:tgtEl>
                                        <p:attrNameLst>
                                          <p:attrName>style.visibility</p:attrName>
                                        </p:attrNameLst>
                                      </p:cBhvr>
                                      <p:to>
                                        <p:strVal val="visible"/>
                                      </p:to>
                                    </p:set>
                                    <p:animEffect transition="in" filter="barn(inVertical)">
                                      <p:cBhvr>
                                        <p:cTn id="11"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3">
            <a:extLst>
              <a:ext uri="{FF2B5EF4-FFF2-40B4-BE49-F238E27FC236}">
                <a16:creationId xmlns:a16="http://schemas.microsoft.com/office/drawing/2014/main" id="{503DF03F-C192-4B68-A431-7461AB609B55}"/>
              </a:ext>
            </a:extLst>
          </p:cNvPr>
          <p:cNvSpPr>
            <a:spLocks noGrp="1"/>
          </p:cNvSpPr>
          <p:nvPr>
            <p:ph type="body" sz="quarter" idx="11"/>
          </p:nvPr>
        </p:nvSpPr>
        <p:spPr>
          <a:xfrm>
            <a:off x="1778000" y="3095625"/>
            <a:ext cx="4689475" cy="685800"/>
          </a:xfrm>
          <a:ln>
            <a:miter lim="800000"/>
            <a:headEnd/>
            <a:tailEnd/>
          </a:ln>
        </p:spPr>
        <p:txBody>
          <a:bodyPr/>
          <a:lstStyle/>
          <a:p>
            <a:r>
              <a:rPr lang="en-GB" altLang="en-US">
                <a:latin typeface="Arial" panose="020B0604020202020204" pitchFamily="34" charset="0"/>
                <a:cs typeface="Arial" panose="020B0604020202020204" pitchFamily="34" charset="0"/>
              </a:rPr>
              <a:t>Conclusions of Needs Assessment</a:t>
            </a:r>
          </a:p>
        </p:txBody>
      </p:sp>
      <p:sp>
        <p:nvSpPr>
          <p:cNvPr id="19459" name="Title 2">
            <a:extLst>
              <a:ext uri="{FF2B5EF4-FFF2-40B4-BE49-F238E27FC236}">
                <a16:creationId xmlns:a16="http://schemas.microsoft.com/office/drawing/2014/main" id="{5718E89A-51BC-4262-B4F7-5031CC7938D1}"/>
              </a:ext>
            </a:extLst>
          </p:cNvPr>
          <p:cNvSpPr>
            <a:spLocks noGrp="1"/>
          </p:cNvSpPr>
          <p:nvPr>
            <p:ph type="title" idx="4294967295"/>
          </p:nvPr>
        </p:nvSpPr>
        <p:spPr>
          <a:xfrm>
            <a:off x="0" y="274638"/>
            <a:ext cx="8229600" cy="1143000"/>
          </a:xfrm>
        </p:spPr>
        <p:txBody>
          <a:bodyPr/>
          <a:lstStyle/>
          <a:p>
            <a:r>
              <a:rPr lang="en-GB" altLang="en-US">
                <a:latin typeface="Arial" panose="020B0604020202020204" pitchFamily="34" charset="0"/>
                <a:cs typeface="Arial" panose="020B0604020202020204" pitchFamily="34" charset="0"/>
              </a:rPr>
              <a:t>Conclusions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05AB3-75A4-442A-A143-FEF8AD504235}"/>
              </a:ext>
            </a:extLst>
          </p:cNvPr>
          <p:cNvSpPr>
            <a:spLocks noGrp="1"/>
          </p:cNvSpPr>
          <p:nvPr>
            <p:ph idx="1"/>
          </p:nvPr>
        </p:nvSpPr>
        <p:spPr/>
        <p:txBody>
          <a:bodyPr/>
          <a:lstStyle/>
          <a:p>
            <a:pPr>
              <a:defRPr/>
            </a:pPr>
            <a:r>
              <a:rPr lang="en-GB" sz="2000" dirty="0"/>
              <a:t>There were 453 potentially avoidable emergency hospital admissions for ambulatory care-sensitive conditions in 2015/16 costing </a:t>
            </a:r>
            <a:r>
              <a:rPr lang="en-GB" dirty="0"/>
              <a:t>£19,000</a:t>
            </a:r>
            <a:r>
              <a:rPr lang="en-GB" sz="2000" dirty="0"/>
              <a:t>. </a:t>
            </a:r>
          </a:p>
          <a:p>
            <a:pPr>
              <a:defRPr/>
            </a:pPr>
            <a:r>
              <a:rPr lang="en-GB" sz="2000" dirty="0"/>
              <a:t>There were 1,844 delayed days for delayed transfers of care in 2015/16, with a net wastage of </a:t>
            </a:r>
            <a:r>
              <a:rPr lang="en-GB" dirty="0"/>
              <a:t>£2.31M</a:t>
            </a:r>
            <a:r>
              <a:rPr lang="en-GB" sz="2000" dirty="0"/>
              <a:t>, had adequate NHS community services been available (Thurrock wide figures). </a:t>
            </a:r>
          </a:p>
          <a:p>
            <a:pPr>
              <a:defRPr/>
            </a:pPr>
            <a:r>
              <a:rPr lang="en-GB" dirty="0"/>
              <a:t>77% </a:t>
            </a:r>
            <a:r>
              <a:rPr lang="en-GB" sz="2000" dirty="0"/>
              <a:t>of A&amp;E attendances were for issues that needed “advice only and no treatment”, or the most minor investigation and treatment, and could potentially been treated in Primary Care. The net wastage to the system in treating this cohort of patients in 2015/16 was £0.5M </a:t>
            </a:r>
          </a:p>
          <a:p>
            <a:pPr marL="0" indent="0">
              <a:buFont typeface="Arial" panose="020B0604020202020204" pitchFamily="34" charset="0"/>
              <a:buNone/>
              <a:defRPr/>
            </a:pPr>
            <a:endParaRPr lang="en-GB" sz="2000" dirty="0"/>
          </a:p>
        </p:txBody>
      </p:sp>
      <p:sp>
        <p:nvSpPr>
          <p:cNvPr id="20483" name="Title 2">
            <a:extLst>
              <a:ext uri="{FF2B5EF4-FFF2-40B4-BE49-F238E27FC236}">
                <a16:creationId xmlns:a16="http://schemas.microsoft.com/office/drawing/2014/main" id="{2AD93569-343C-4007-ABF1-EA33856DB664}"/>
              </a:ext>
            </a:extLst>
          </p:cNvPr>
          <p:cNvSpPr>
            <a:spLocks noGrp="1"/>
          </p:cNvSpPr>
          <p:nvPr>
            <p:ph type="title"/>
          </p:nvPr>
        </p:nvSpPr>
        <p:spPr/>
        <p:txBody>
          <a:bodyPr/>
          <a:lstStyle/>
          <a:p>
            <a:br>
              <a:rPr lang="en-GB" altLang="en-US" b="0">
                <a:latin typeface="Arial" panose="020B0604020202020204" pitchFamily="34" charset="0"/>
                <a:cs typeface="Arial" panose="020B0604020202020204" pitchFamily="34" charset="0"/>
              </a:rPr>
            </a:br>
            <a:r>
              <a:rPr lang="en-GB" altLang="en-US" b="0">
                <a:solidFill>
                  <a:srgbClr val="009239"/>
                </a:solidFill>
                <a:latin typeface="Arial" panose="020B0604020202020204" pitchFamily="34" charset="0"/>
                <a:cs typeface="Arial" panose="020B0604020202020204" pitchFamily="34" charset="0"/>
              </a:rPr>
              <a:t>1) Too much money and too many patients are in the most expensive parts of the system: </a:t>
            </a:r>
            <a:br>
              <a:rPr lang="en-GB" altLang="en-US" b="0">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a:extLst>
              <a:ext uri="{FF2B5EF4-FFF2-40B4-BE49-F238E27FC236}">
                <a16:creationId xmlns:a16="http://schemas.microsoft.com/office/drawing/2014/main" id="{ED43F075-A1A8-4537-94D4-8BA1512DC21E}"/>
              </a:ext>
            </a:extLst>
          </p:cNvPr>
          <p:cNvSpPr>
            <a:spLocks noGrp="1"/>
          </p:cNvSpPr>
          <p:nvPr>
            <p:ph idx="1"/>
          </p:nvPr>
        </p:nvSpPr>
        <p:spPr/>
        <p:txBody>
          <a:bodyPr/>
          <a:lstStyle/>
          <a:p>
            <a:r>
              <a:rPr lang="en-GB" altLang="en-US" sz="2000">
                <a:latin typeface="Arial" panose="020B0604020202020204" pitchFamily="34" charset="0"/>
                <a:cs typeface="Arial" panose="020B0604020202020204" pitchFamily="34" charset="0"/>
              </a:rPr>
              <a:t>Tilbury is one of the most </a:t>
            </a:r>
            <a:r>
              <a:rPr lang="en-GB" altLang="en-US">
                <a:latin typeface="Arial" panose="020B0604020202020204" pitchFamily="34" charset="0"/>
                <a:cs typeface="Arial" panose="020B0604020202020204" pitchFamily="34" charset="0"/>
              </a:rPr>
              <a:t>“under-GP’d” and “under-practice nurse’d” </a:t>
            </a:r>
            <a:r>
              <a:rPr lang="en-GB" altLang="en-US" sz="2000">
                <a:latin typeface="Arial" panose="020B0604020202020204" pitchFamily="34" charset="0"/>
                <a:cs typeface="Arial" panose="020B0604020202020204" pitchFamily="34" charset="0"/>
              </a:rPr>
              <a:t>localities in England </a:t>
            </a:r>
          </a:p>
          <a:p>
            <a:r>
              <a:rPr lang="en-GB" altLang="en-US">
                <a:latin typeface="Arial" panose="020B0604020202020204" pitchFamily="34" charset="0"/>
                <a:cs typeface="Arial" panose="020B0604020202020204" pitchFamily="34" charset="0"/>
              </a:rPr>
              <a:t>Thousands of patients with long term conditions have not been diagnosed</a:t>
            </a:r>
            <a:r>
              <a:rPr lang="en-GB" altLang="en-US" sz="2000">
                <a:latin typeface="Arial" panose="020B0604020202020204" pitchFamily="34" charset="0"/>
                <a:cs typeface="Arial" panose="020B0604020202020204" pitchFamily="34" charset="0"/>
              </a:rPr>
              <a:t>, and so are not being treated, putting them at high risk of serious health events and emergency hospital admissions </a:t>
            </a:r>
          </a:p>
          <a:p>
            <a:r>
              <a:rPr lang="en-GB" altLang="en-US" sz="2000">
                <a:latin typeface="Arial" panose="020B0604020202020204" pitchFamily="34" charset="0"/>
                <a:cs typeface="Arial" panose="020B0604020202020204" pitchFamily="34" charset="0"/>
              </a:rPr>
              <a:t>For those patients who have received a diagnosis of a long term condition, many are receiving inadequate care within the community. In 2015/16, </a:t>
            </a:r>
            <a:r>
              <a:rPr lang="en-GB" altLang="en-US">
                <a:latin typeface="Arial" panose="020B0604020202020204" pitchFamily="34" charset="0"/>
                <a:cs typeface="Arial" panose="020B0604020202020204" pitchFamily="34" charset="0"/>
              </a:rPr>
              <a:t>4575, 2011 </a:t>
            </a:r>
            <a:r>
              <a:rPr lang="en-GB" altLang="en-US" sz="2000">
                <a:latin typeface="Arial" panose="020B0604020202020204" pitchFamily="34" charset="0"/>
                <a:cs typeface="Arial" panose="020B0604020202020204" pitchFamily="34" charset="0"/>
              </a:rPr>
              <a:t>and </a:t>
            </a:r>
            <a:r>
              <a:rPr lang="en-GB" altLang="en-US">
                <a:latin typeface="Arial" panose="020B0604020202020204" pitchFamily="34" charset="0"/>
                <a:cs typeface="Arial" panose="020B0604020202020204" pitchFamily="34" charset="0"/>
              </a:rPr>
              <a:t>893 </a:t>
            </a:r>
            <a:r>
              <a:rPr lang="en-GB" altLang="en-US" sz="2000">
                <a:latin typeface="Arial" panose="020B0604020202020204" pitchFamily="34" charset="0"/>
                <a:cs typeface="Arial" panose="020B0604020202020204" pitchFamily="34" charset="0"/>
              </a:rPr>
              <a:t>NICE recommended clinical interventions for patients diagnosed with diabetes; cardio-vascular disease; and COPD were not delivered.</a:t>
            </a:r>
          </a:p>
        </p:txBody>
      </p:sp>
      <p:sp>
        <p:nvSpPr>
          <p:cNvPr id="21507" name="Title 2">
            <a:extLst>
              <a:ext uri="{FF2B5EF4-FFF2-40B4-BE49-F238E27FC236}">
                <a16:creationId xmlns:a16="http://schemas.microsoft.com/office/drawing/2014/main" id="{818CA227-03D1-4960-9F29-28DCB81C9FC3}"/>
              </a:ext>
            </a:extLst>
          </p:cNvPr>
          <p:cNvSpPr>
            <a:spLocks noGrp="1"/>
          </p:cNvSpPr>
          <p:nvPr>
            <p:ph type="title"/>
          </p:nvPr>
        </p:nvSpPr>
        <p:spPr/>
        <p:txBody>
          <a:bodyPr/>
          <a:lstStyle/>
          <a:p>
            <a:r>
              <a:rPr lang="en-GB" altLang="en-US">
                <a:solidFill>
                  <a:srgbClr val="009239"/>
                </a:solidFill>
                <a:latin typeface="Arial" panose="020B0604020202020204" pitchFamily="34" charset="0"/>
                <a:cs typeface="Arial" panose="020B0604020202020204" pitchFamily="34" charset="0"/>
              </a:rPr>
              <a:t>2) </a:t>
            </a:r>
            <a:r>
              <a:rPr lang="en-GB" altLang="en-US" b="0">
                <a:solidFill>
                  <a:srgbClr val="009239"/>
                </a:solidFill>
                <a:latin typeface="Arial" panose="020B0604020202020204" pitchFamily="34" charset="0"/>
                <a:cs typeface="Arial" panose="020B0604020202020204" pitchFamily="34" charset="0"/>
              </a:rPr>
              <a:t>Inadequate quality and capacity in Primary Care, Community Care and ASC keeps the money and the people in the wrong place: </a:t>
            </a:r>
            <a:endParaRPr lang="en-GB" altLang="en-US">
              <a:solidFill>
                <a:srgbClr val="009239"/>
              </a:solidFill>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a:extLst>
              <a:ext uri="{FF2B5EF4-FFF2-40B4-BE49-F238E27FC236}">
                <a16:creationId xmlns:a16="http://schemas.microsoft.com/office/drawing/2014/main" id="{8A15ABCB-94C1-429A-AE23-3509893B862D}"/>
              </a:ext>
            </a:extLst>
          </p:cNvPr>
          <p:cNvSpPr>
            <a:spLocks noGrp="1"/>
          </p:cNvSpPr>
          <p:nvPr>
            <p:ph idx="1"/>
          </p:nvPr>
        </p:nvSpPr>
        <p:spPr/>
        <p:txBody>
          <a:bodyPr/>
          <a:lstStyle/>
          <a:p>
            <a:r>
              <a:rPr lang="en-GB" altLang="en-US">
                <a:latin typeface="Arial" panose="020B0604020202020204" pitchFamily="34" charset="0"/>
                <a:cs typeface="Arial" panose="020B0604020202020204" pitchFamily="34" charset="0"/>
              </a:rPr>
              <a:t>ROI demonstrated through various preventative interventions – social prescribing, falls prevention etc….</a:t>
            </a:r>
          </a:p>
          <a:p>
            <a:r>
              <a:rPr lang="en-GB" altLang="en-US">
                <a:latin typeface="Arial" panose="020B0604020202020204" pitchFamily="34" charset="0"/>
                <a:cs typeface="Arial" panose="020B0604020202020204" pitchFamily="34" charset="0"/>
              </a:rPr>
              <a:t>The sheer amount of money involved….</a:t>
            </a:r>
          </a:p>
        </p:txBody>
      </p:sp>
      <p:sp>
        <p:nvSpPr>
          <p:cNvPr id="22531" name="Title 2">
            <a:extLst>
              <a:ext uri="{FF2B5EF4-FFF2-40B4-BE49-F238E27FC236}">
                <a16:creationId xmlns:a16="http://schemas.microsoft.com/office/drawing/2014/main" id="{7478BC45-AD7F-4445-BD6E-4576143D1503}"/>
              </a:ext>
            </a:extLst>
          </p:cNvPr>
          <p:cNvSpPr>
            <a:spLocks noGrp="1"/>
          </p:cNvSpPr>
          <p:nvPr>
            <p:ph type="title"/>
          </p:nvPr>
        </p:nvSpPr>
        <p:spPr>
          <a:xfrm>
            <a:off x="130175" y="274638"/>
            <a:ext cx="9013825" cy="1143000"/>
          </a:xfrm>
        </p:spPr>
        <p:txBody>
          <a:bodyPr/>
          <a:lstStyle/>
          <a:p>
            <a:r>
              <a:rPr lang="en-GB" altLang="en-US" b="0">
                <a:solidFill>
                  <a:srgbClr val="009239"/>
                </a:solidFill>
                <a:latin typeface="Arial" panose="020B0604020202020204" pitchFamily="34" charset="0"/>
                <a:cs typeface="Arial" panose="020B0604020202020204" pitchFamily="34" charset="0"/>
              </a:rPr>
              <a:t>3) Solve the capacity and quality issues and the money will follow in reduced hospital and ASC costs </a:t>
            </a:r>
            <a:endParaRPr lang="en-GB" altLang="en-US">
              <a:solidFill>
                <a:srgbClr val="009239"/>
              </a:solidFill>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1C7E9E-2AD6-4C39-9263-15BE6D9DB1AA}"/>
              </a:ext>
            </a:extLst>
          </p:cNvPr>
          <p:cNvSpPr>
            <a:spLocks noGrp="1"/>
          </p:cNvSpPr>
          <p:nvPr>
            <p:ph idx="1"/>
          </p:nvPr>
        </p:nvSpPr>
        <p:spPr/>
        <p:txBody>
          <a:bodyPr/>
          <a:lstStyle/>
          <a:p>
            <a:pPr>
              <a:defRPr/>
            </a:pPr>
            <a:r>
              <a:rPr lang="en-GB" sz="2000" dirty="0"/>
              <a:t>Current ‘organisational sovereignty’ of budgets creates perverse incentives not to address issues such as delayed discharges. </a:t>
            </a:r>
          </a:p>
          <a:p>
            <a:pPr>
              <a:defRPr/>
            </a:pPr>
            <a:r>
              <a:rPr lang="en-GB" sz="2000" dirty="0"/>
              <a:t>The interface between GP surgeries and Community Services needs to be improved. Too few patients on GP Long term condition registers are not being treated by Long Term Condition Management Services </a:t>
            </a:r>
          </a:p>
          <a:p>
            <a:pPr>
              <a:defRPr/>
            </a:pPr>
            <a:r>
              <a:rPr lang="en-GB" sz="2000" dirty="0"/>
              <a:t>Primary Prevention needs to be “ramped up” and integrated into the day job of all front line health and care staff, rather than being commissioned separately by the Public Health Team. </a:t>
            </a:r>
          </a:p>
          <a:p>
            <a:pPr>
              <a:defRPr/>
            </a:pPr>
            <a:r>
              <a:rPr lang="en-GB" sz="2000" dirty="0"/>
              <a:t>Mental and Physical Health Services operate largely in silos and need to be integrated </a:t>
            </a:r>
          </a:p>
          <a:p>
            <a:pPr>
              <a:defRPr/>
            </a:pPr>
            <a:r>
              <a:rPr lang="en-GB" sz="2000" dirty="0"/>
              <a:t>Self care and the third sector sit largely completely outside clinical care pathways </a:t>
            </a:r>
          </a:p>
          <a:p>
            <a:pPr marL="0" indent="0">
              <a:buFont typeface="Arial" panose="020B0604020202020204" pitchFamily="34" charset="0"/>
              <a:buNone/>
              <a:defRPr/>
            </a:pPr>
            <a:endParaRPr lang="en-GB" sz="2000" dirty="0"/>
          </a:p>
        </p:txBody>
      </p:sp>
      <p:sp>
        <p:nvSpPr>
          <p:cNvPr id="23555" name="Title 2">
            <a:extLst>
              <a:ext uri="{FF2B5EF4-FFF2-40B4-BE49-F238E27FC236}">
                <a16:creationId xmlns:a16="http://schemas.microsoft.com/office/drawing/2014/main" id="{36D9EDAD-02D2-47DC-BC55-699494109E01}"/>
              </a:ext>
            </a:extLst>
          </p:cNvPr>
          <p:cNvSpPr>
            <a:spLocks noGrp="1"/>
          </p:cNvSpPr>
          <p:nvPr>
            <p:ph type="title"/>
          </p:nvPr>
        </p:nvSpPr>
        <p:spPr>
          <a:xfrm>
            <a:off x="457200" y="274638"/>
            <a:ext cx="8496300" cy="1143000"/>
          </a:xfrm>
        </p:spPr>
        <p:txBody>
          <a:bodyPr/>
          <a:lstStyle/>
          <a:p>
            <a:r>
              <a:rPr lang="en-GB" altLang="en-US">
                <a:solidFill>
                  <a:srgbClr val="009239"/>
                </a:solidFill>
                <a:latin typeface="Arial" panose="020B0604020202020204" pitchFamily="34" charset="0"/>
                <a:cs typeface="Arial" panose="020B0604020202020204" pitchFamily="34" charset="0"/>
              </a:rPr>
              <a:t>4) </a:t>
            </a:r>
            <a:r>
              <a:rPr lang="en-GB" altLang="en-US" b="0">
                <a:solidFill>
                  <a:srgbClr val="009239"/>
                </a:solidFill>
                <a:latin typeface="Arial" panose="020B0604020202020204" pitchFamily="34" charset="0"/>
                <a:cs typeface="Arial" panose="020B0604020202020204" pitchFamily="34" charset="0"/>
              </a:rPr>
              <a:t>Solving the capacity and quality issue requires integrating the system (and the money) </a:t>
            </a:r>
            <a:endParaRPr lang="en-GB" altLang="en-US">
              <a:solidFill>
                <a:srgbClr val="009239"/>
              </a:solidFill>
              <a:latin typeface="Arial" panose="020B060402020202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a:extLst>
              <a:ext uri="{FF2B5EF4-FFF2-40B4-BE49-F238E27FC236}">
                <a16:creationId xmlns:a16="http://schemas.microsoft.com/office/drawing/2014/main" id="{E41AD4F5-F78A-4411-8678-763A6A29579A}"/>
              </a:ext>
            </a:extLst>
          </p:cNvPr>
          <p:cNvSpPr>
            <a:spLocks noGrp="1"/>
          </p:cNvSpPr>
          <p:nvPr>
            <p:ph idx="1"/>
          </p:nvPr>
        </p:nvSpPr>
        <p:spPr/>
        <p:txBody>
          <a:bodyPr/>
          <a:lstStyle/>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We cannot simply decommission services provided by BTUH and ASC whilst we invest in prevention and early intervention programmes, and address the issue of capacity and capability within Primary Care </a:t>
            </a:r>
          </a:p>
        </p:txBody>
      </p:sp>
      <p:sp>
        <p:nvSpPr>
          <p:cNvPr id="24579" name="Title 2">
            <a:extLst>
              <a:ext uri="{FF2B5EF4-FFF2-40B4-BE49-F238E27FC236}">
                <a16:creationId xmlns:a16="http://schemas.microsoft.com/office/drawing/2014/main" id="{F0BF9271-5E20-4183-9B0D-E32A68349C25}"/>
              </a:ext>
            </a:extLst>
          </p:cNvPr>
          <p:cNvSpPr>
            <a:spLocks noGrp="1"/>
          </p:cNvSpPr>
          <p:nvPr>
            <p:ph type="title"/>
          </p:nvPr>
        </p:nvSpPr>
        <p:spPr>
          <a:xfrm>
            <a:off x="238125" y="274638"/>
            <a:ext cx="8448675" cy="1143000"/>
          </a:xfrm>
        </p:spPr>
        <p:txBody>
          <a:bodyPr/>
          <a:lstStyle/>
          <a:p>
            <a:r>
              <a:rPr lang="en-GB" altLang="en-US" b="0">
                <a:solidFill>
                  <a:srgbClr val="009239"/>
                </a:solidFill>
                <a:latin typeface="Arial" panose="020B0604020202020204" pitchFamily="34" charset="0"/>
                <a:cs typeface="Arial" panose="020B0604020202020204" pitchFamily="34" charset="0"/>
              </a:rPr>
              <a:t>5) We require a period of “double running” (non-recurrent investment) to solve the problem. </a:t>
            </a:r>
            <a:endParaRPr lang="en-GB" altLang="en-US">
              <a:solidFill>
                <a:srgbClr val="009239"/>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a:extLst>
              <a:ext uri="{FF2B5EF4-FFF2-40B4-BE49-F238E27FC236}">
                <a16:creationId xmlns:a16="http://schemas.microsoft.com/office/drawing/2014/main" id="{587AB545-5A9E-4674-87CC-D4CCDDF18AC4}"/>
              </a:ext>
            </a:extLst>
          </p:cNvPr>
          <p:cNvSpPr>
            <a:spLocks noGrp="1"/>
          </p:cNvSpPr>
          <p:nvPr>
            <p:ph idx="1"/>
          </p:nvPr>
        </p:nvSpPr>
        <p:spPr>
          <a:xfrm>
            <a:off x="457200" y="1417638"/>
            <a:ext cx="7891463" cy="4456112"/>
          </a:xfrm>
        </p:spPr>
        <p:txBody>
          <a:bodyPr/>
          <a:lstStyle/>
          <a:p>
            <a:r>
              <a:rPr lang="en-GB" altLang="en-US">
                <a:latin typeface="Arial" panose="020B0604020202020204" pitchFamily="34" charset="0"/>
                <a:cs typeface="Arial" panose="020B0604020202020204" pitchFamily="34" charset="0"/>
              </a:rPr>
              <a:t>Map out datasets you know of that could be useful – and involve others in this discussion</a:t>
            </a:r>
          </a:p>
          <a:p>
            <a:r>
              <a:rPr lang="en-GB" altLang="en-US">
                <a:latin typeface="Arial" panose="020B0604020202020204" pitchFamily="34" charset="0"/>
                <a:cs typeface="Arial" panose="020B0604020202020204" pitchFamily="34" charset="0"/>
              </a:rPr>
              <a:t>Be clear on potential data quality issues – and be confident in how to articulate any caveats</a:t>
            </a:r>
          </a:p>
          <a:p>
            <a:r>
              <a:rPr lang="en-GB" altLang="en-US">
                <a:latin typeface="Arial" panose="020B0604020202020204" pitchFamily="34" charset="0"/>
                <a:cs typeface="Arial" panose="020B0604020202020204" pitchFamily="34" charset="0"/>
              </a:rPr>
              <a:t>A good narrative is absolutely KEY and helps sell the important messages</a:t>
            </a:r>
          </a:p>
          <a:p>
            <a:r>
              <a:rPr lang="en-GB" altLang="en-US">
                <a:latin typeface="Arial" panose="020B0604020202020204" pitchFamily="34" charset="0"/>
                <a:cs typeface="Arial" panose="020B0604020202020204" pitchFamily="34" charset="0"/>
              </a:rPr>
              <a:t>The potential ‘power’ of Public Health Informatics in explaining a complex problem in a coherent yet numerical manner – one acorn….</a:t>
            </a:r>
          </a:p>
        </p:txBody>
      </p:sp>
      <p:sp>
        <p:nvSpPr>
          <p:cNvPr id="25603" name="Title 2">
            <a:extLst>
              <a:ext uri="{FF2B5EF4-FFF2-40B4-BE49-F238E27FC236}">
                <a16:creationId xmlns:a16="http://schemas.microsoft.com/office/drawing/2014/main" id="{FB599EE1-AF4D-4AB0-BA30-C1520B744D30}"/>
              </a:ext>
            </a:extLst>
          </p:cNvPr>
          <p:cNvSpPr>
            <a:spLocks noGrp="1"/>
          </p:cNvSpPr>
          <p:nvPr>
            <p:ph type="title"/>
          </p:nvPr>
        </p:nvSpPr>
        <p:spPr/>
        <p:txBody>
          <a:bodyPr/>
          <a:lstStyle/>
          <a:p>
            <a:r>
              <a:rPr lang="en-GB" altLang="en-US">
                <a:latin typeface="Arial" panose="020B0604020202020204" pitchFamily="34" charset="0"/>
                <a:cs typeface="Arial" panose="020B0604020202020204" pitchFamily="34" charset="0"/>
              </a:rPr>
              <a:t>Take Home Messages:</a:t>
            </a:r>
          </a:p>
        </p:txBody>
      </p:sp>
      <p:pic>
        <p:nvPicPr>
          <p:cNvPr id="25604" name="Picture 2" descr="C:\Users\mpayne\AppData\Local\Microsoft\Windows\Temporary Internet Files\Content.IE5\UJDRO0DK\92px-WikiVoc-acorn-1.svg[1].png">
            <a:extLst>
              <a:ext uri="{FF2B5EF4-FFF2-40B4-BE49-F238E27FC236}">
                <a16:creationId xmlns:a16="http://schemas.microsoft.com/office/drawing/2014/main" id="{590D815F-4B2C-40B8-9F37-DF757027C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7138" y="3598863"/>
            <a:ext cx="1566862"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153A-A054-46C8-8A04-016B1EA75C93}"/>
              </a:ext>
            </a:extLst>
          </p:cNvPr>
          <p:cNvSpPr>
            <a:spLocks noGrp="1"/>
          </p:cNvSpPr>
          <p:nvPr>
            <p:ph type="ctrTitle"/>
          </p:nvPr>
        </p:nvSpPr>
        <p:spPr>
          <a:xfrm>
            <a:off x="457200" y="847247"/>
            <a:ext cx="7772400" cy="679449"/>
          </a:xfrm>
        </p:spPr>
        <p:txBody>
          <a:bodyPr/>
          <a:lstStyle/>
          <a:p>
            <a:r>
              <a:rPr lang="en-GB"/>
              <a:t>Agenda</a:t>
            </a:r>
          </a:p>
        </p:txBody>
      </p:sp>
      <p:pic>
        <p:nvPicPr>
          <p:cNvPr id="5" name="Picture 5" descr="A screenshot of a cell phone&#10;&#10;Description generated with very high confidence">
            <a:extLst>
              <a:ext uri="{FF2B5EF4-FFF2-40B4-BE49-F238E27FC236}">
                <a16:creationId xmlns:a16="http://schemas.microsoft.com/office/drawing/2014/main" id="{2A058A71-DF73-4754-9A20-66A223884F77}"/>
              </a:ext>
            </a:extLst>
          </p:cNvPr>
          <p:cNvPicPr>
            <a:picLocks noChangeAspect="1"/>
          </p:cNvPicPr>
          <p:nvPr/>
        </p:nvPicPr>
        <p:blipFill rotWithShape="1">
          <a:blip r:embed="rId2"/>
          <a:srcRect l="6029" t="18066" r="65882" b="29015"/>
          <a:stretch/>
        </p:blipFill>
        <p:spPr>
          <a:xfrm>
            <a:off x="1285374" y="1426544"/>
            <a:ext cx="6105265" cy="4642733"/>
          </a:xfrm>
          <a:prstGeom prst="rect">
            <a:avLst/>
          </a:prstGeom>
        </p:spPr>
      </p:pic>
    </p:spTree>
    <p:extLst>
      <p:ext uri="{BB962C8B-B14F-4D97-AF65-F5344CB8AC3E}">
        <p14:creationId xmlns:p14="http://schemas.microsoft.com/office/powerpoint/2010/main" val="2283608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AA71-FD77-43C9-9E50-A4349AD78683}"/>
              </a:ext>
            </a:extLst>
          </p:cNvPr>
          <p:cNvSpPr>
            <a:spLocks noGrp="1"/>
          </p:cNvSpPr>
          <p:nvPr>
            <p:ph type="ctrTitle"/>
          </p:nvPr>
        </p:nvSpPr>
        <p:spPr/>
        <p:txBody>
          <a:bodyPr/>
          <a:lstStyle/>
          <a:p>
            <a:pPr algn="ctr"/>
            <a:br>
              <a:rPr lang="en-GB" dirty="0"/>
            </a:br>
            <a:r>
              <a:rPr lang="en-GB" dirty="0"/>
              <a:t>Suffolk Mental Health Needs Assessment 2018</a:t>
            </a:r>
            <a:br>
              <a:rPr lang="en-GB" dirty="0"/>
            </a:br>
            <a:br>
              <a:rPr lang="en-GB" dirty="0"/>
            </a:br>
            <a:r>
              <a:rPr lang="en-GB" dirty="0"/>
              <a:t> </a:t>
            </a:r>
          </a:p>
        </p:txBody>
      </p:sp>
      <p:sp>
        <p:nvSpPr>
          <p:cNvPr id="5" name="Subtitle 4">
            <a:extLst>
              <a:ext uri="{FF2B5EF4-FFF2-40B4-BE49-F238E27FC236}">
                <a16:creationId xmlns:a16="http://schemas.microsoft.com/office/drawing/2014/main" id="{55BB4B07-92FD-42E3-B814-1BF70D4D4722}"/>
              </a:ext>
            </a:extLst>
          </p:cNvPr>
          <p:cNvSpPr>
            <a:spLocks noGrp="1"/>
          </p:cNvSpPr>
          <p:nvPr>
            <p:ph type="subTitle" idx="1"/>
          </p:nvPr>
        </p:nvSpPr>
        <p:spPr/>
        <p:txBody>
          <a:bodyPr/>
          <a:lstStyle/>
          <a:p>
            <a:r>
              <a:rPr lang="en-GB" dirty="0" err="1"/>
              <a:t>EoE</a:t>
            </a:r>
            <a:r>
              <a:rPr lang="en-GB" dirty="0"/>
              <a:t> Professional Development Day for consultants in Public Health</a:t>
            </a:r>
          </a:p>
          <a:p>
            <a:endParaRPr lang="en-GB" dirty="0"/>
          </a:p>
          <a:p>
            <a:r>
              <a:rPr lang="en-GB" dirty="0"/>
              <a:t>Alison Matthews</a:t>
            </a:r>
          </a:p>
          <a:p>
            <a:r>
              <a:rPr lang="en-GB" dirty="0"/>
              <a:t>28</a:t>
            </a:r>
            <a:r>
              <a:rPr lang="en-GB" baseline="30000" dirty="0"/>
              <a:t>th</a:t>
            </a:r>
            <a:r>
              <a:rPr lang="en-GB" dirty="0"/>
              <a:t> November 2018</a:t>
            </a:r>
          </a:p>
        </p:txBody>
      </p:sp>
      <p:sp>
        <p:nvSpPr>
          <p:cNvPr id="3" name="TextBox 2">
            <a:extLst>
              <a:ext uri="{FF2B5EF4-FFF2-40B4-BE49-F238E27FC236}">
                <a16:creationId xmlns:a16="http://schemas.microsoft.com/office/drawing/2014/main" id="{9944974A-6130-4036-9C0D-EB94FC03A7CC}"/>
              </a:ext>
            </a:extLst>
          </p:cNvPr>
          <p:cNvSpPr txBox="1"/>
          <p:nvPr/>
        </p:nvSpPr>
        <p:spPr>
          <a:xfrm rot="20184729">
            <a:off x="290535" y="1694481"/>
            <a:ext cx="3278462" cy="854080"/>
          </a:xfrm>
          <a:prstGeom prst="rect">
            <a:avLst/>
          </a:prstGeom>
          <a:noFill/>
        </p:spPr>
        <p:txBody>
          <a:bodyPr wrap="none" rtlCol="0">
            <a:spAutoFit/>
          </a:bodyPr>
          <a:lstStyle/>
          <a:p>
            <a:pPr defTabSz="685800"/>
            <a:r>
              <a:rPr lang="en-GB" sz="4950" dirty="0">
                <a:solidFill>
                  <a:srgbClr val="FF0000"/>
                </a:solidFill>
                <a:latin typeface="Ink Free" panose="03080402000500000000" pitchFamily="66" charset="0"/>
              </a:rPr>
              <a:t>Getting</a:t>
            </a:r>
            <a:r>
              <a:rPr lang="en-GB" sz="4050" dirty="0">
                <a:solidFill>
                  <a:srgbClr val="FF0000"/>
                </a:solidFill>
                <a:latin typeface="Ink Free" panose="03080402000500000000" pitchFamily="66" charset="0"/>
              </a:rPr>
              <a:t> the</a:t>
            </a:r>
          </a:p>
        </p:txBody>
      </p:sp>
      <p:sp>
        <p:nvSpPr>
          <p:cNvPr id="6" name="TextBox 5">
            <a:extLst>
              <a:ext uri="{FF2B5EF4-FFF2-40B4-BE49-F238E27FC236}">
                <a16:creationId xmlns:a16="http://schemas.microsoft.com/office/drawing/2014/main" id="{8A194071-F4C5-47E5-AD54-2E5B2EB855DE}"/>
              </a:ext>
            </a:extLst>
          </p:cNvPr>
          <p:cNvSpPr txBox="1"/>
          <p:nvPr/>
        </p:nvSpPr>
        <p:spPr>
          <a:xfrm rot="20134082">
            <a:off x="7143345" y="3001960"/>
            <a:ext cx="1380506" cy="854080"/>
          </a:xfrm>
          <a:prstGeom prst="rect">
            <a:avLst/>
          </a:prstGeom>
          <a:noFill/>
        </p:spPr>
        <p:txBody>
          <a:bodyPr wrap="none" rtlCol="0">
            <a:spAutoFit/>
          </a:bodyPr>
          <a:lstStyle/>
          <a:p>
            <a:pPr defTabSz="685800"/>
            <a:r>
              <a:rPr lang="en-GB" sz="4950" dirty="0">
                <a:solidFill>
                  <a:srgbClr val="FF0000"/>
                </a:solidFill>
                <a:latin typeface="Ink Free" panose="03080402000500000000" pitchFamily="66" charset="0"/>
              </a:rPr>
              <a:t>used</a:t>
            </a:r>
          </a:p>
        </p:txBody>
      </p:sp>
    </p:spTree>
    <p:extLst>
      <p:ext uri="{BB962C8B-B14F-4D97-AF65-F5344CB8AC3E}">
        <p14:creationId xmlns:p14="http://schemas.microsoft.com/office/powerpoint/2010/main" val="1950525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7FCF46-99B9-46E9-AA69-3E6BAAC447DA}"/>
              </a:ext>
            </a:extLst>
          </p:cNvPr>
          <p:cNvSpPr>
            <a:spLocks noGrp="1"/>
          </p:cNvSpPr>
          <p:nvPr>
            <p:ph type="title"/>
          </p:nvPr>
        </p:nvSpPr>
        <p:spPr>
          <a:xfrm>
            <a:off x="457200" y="889467"/>
            <a:ext cx="8229600" cy="857250"/>
          </a:xfrm>
        </p:spPr>
        <p:txBody>
          <a:bodyPr/>
          <a:lstStyle/>
          <a:p>
            <a:r>
              <a:rPr lang="en-GB" dirty="0"/>
              <a:t>Evidence-based decision making?</a:t>
            </a:r>
          </a:p>
        </p:txBody>
      </p:sp>
      <p:graphicFrame>
        <p:nvGraphicFramePr>
          <p:cNvPr id="5" name="Content Placeholder 4">
            <a:extLst>
              <a:ext uri="{FF2B5EF4-FFF2-40B4-BE49-F238E27FC236}">
                <a16:creationId xmlns:a16="http://schemas.microsoft.com/office/drawing/2014/main" id="{5035D9F2-9572-475F-8636-7979AEAD55D0}"/>
              </a:ext>
            </a:extLst>
          </p:cNvPr>
          <p:cNvGraphicFramePr>
            <a:graphicFrameLocks noGrp="1"/>
          </p:cNvGraphicFramePr>
          <p:nvPr>
            <p:ph sz="half" idx="1"/>
            <p:extLst/>
          </p:nvPr>
        </p:nvGraphicFramePr>
        <p:xfrm>
          <a:off x="3923536" y="1200151"/>
          <a:ext cx="5127767" cy="3678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FD21ADF8-5C99-425F-A40A-39012A4765DD}"/>
              </a:ext>
            </a:extLst>
          </p:cNvPr>
          <p:cNvSpPr/>
          <p:nvPr/>
        </p:nvSpPr>
        <p:spPr>
          <a:xfrm>
            <a:off x="1625601" y="1973485"/>
            <a:ext cx="1955030" cy="4882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latin typeface="Calibri"/>
            </a:endParaRPr>
          </a:p>
        </p:txBody>
      </p:sp>
      <p:sp>
        <p:nvSpPr>
          <p:cNvPr id="7" name="Arrow: Right 6">
            <a:extLst>
              <a:ext uri="{FF2B5EF4-FFF2-40B4-BE49-F238E27FC236}">
                <a16:creationId xmlns:a16="http://schemas.microsoft.com/office/drawing/2014/main" id="{3F76C89D-56EF-4891-AC4F-1EDE76216721}"/>
              </a:ext>
            </a:extLst>
          </p:cNvPr>
          <p:cNvSpPr/>
          <p:nvPr/>
        </p:nvSpPr>
        <p:spPr>
          <a:xfrm rot="20805911">
            <a:off x="3962858" y="1852109"/>
            <a:ext cx="980724" cy="5175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latin typeface="Calibri"/>
            </a:endParaRPr>
          </a:p>
        </p:txBody>
      </p:sp>
      <p:sp>
        <p:nvSpPr>
          <p:cNvPr id="8" name="TextBox 7">
            <a:extLst>
              <a:ext uri="{FF2B5EF4-FFF2-40B4-BE49-F238E27FC236}">
                <a16:creationId xmlns:a16="http://schemas.microsoft.com/office/drawing/2014/main" id="{AF2F9ADC-E16B-484F-A972-2F38D33DDCE2}"/>
              </a:ext>
            </a:extLst>
          </p:cNvPr>
          <p:cNvSpPr txBox="1"/>
          <p:nvPr/>
        </p:nvSpPr>
        <p:spPr>
          <a:xfrm>
            <a:off x="1645348" y="2019360"/>
            <a:ext cx="1960281" cy="369332"/>
          </a:xfrm>
          <a:prstGeom prst="rect">
            <a:avLst/>
          </a:prstGeom>
          <a:noFill/>
        </p:spPr>
        <p:txBody>
          <a:bodyPr wrap="none" rtlCol="0">
            <a:spAutoFit/>
          </a:bodyPr>
          <a:lstStyle/>
          <a:p>
            <a:pPr algn="ctr" defTabSz="685800"/>
            <a:r>
              <a:rPr lang="en-GB" b="1" dirty="0">
                <a:solidFill>
                  <a:prstClr val="white"/>
                </a:solidFill>
                <a:latin typeface="Calibri"/>
              </a:rPr>
              <a:t>Needs Assessment</a:t>
            </a:r>
          </a:p>
        </p:txBody>
      </p:sp>
    </p:spTree>
    <p:extLst>
      <p:ext uri="{BB962C8B-B14F-4D97-AF65-F5344CB8AC3E}">
        <p14:creationId xmlns:p14="http://schemas.microsoft.com/office/powerpoint/2010/main" val="979465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7FCF46-99B9-46E9-AA69-3E6BAAC447DA}"/>
              </a:ext>
            </a:extLst>
          </p:cNvPr>
          <p:cNvSpPr>
            <a:spLocks noGrp="1"/>
          </p:cNvSpPr>
          <p:nvPr>
            <p:ph type="title"/>
          </p:nvPr>
        </p:nvSpPr>
        <p:spPr>
          <a:xfrm>
            <a:off x="457200" y="857250"/>
            <a:ext cx="8229600" cy="857250"/>
          </a:xfrm>
        </p:spPr>
        <p:txBody>
          <a:bodyPr/>
          <a:lstStyle/>
          <a:p>
            <a:r>
              <a:rPr lang="en-GB" dirty="0"/>
              <a:t>What DOES happen?</a:t>
            </a:r>
          </a:p>
        </p:txBody>
      </p:sp>
      <p:graphicFrame>
        <p:nvGraphicFramePr>
          <p:cNvPr id="4" name="Content Placeholder 3">
            <a:extLst>
              <a:ext uri="{FF2B5EF4-FFF2-40B4-BE49-F238E27FC236}">
                <a16:creationId xmlns:a16="http://schemas.microsoft.com/office/drawing/2014/main" id="{9E160FED-DDF7-45A1-BD87-8C98A76ECB1E}"/>
              </a:ext>
            </a:extLst>
          </p:cNvPr>
          <p:cNvGraphicFramePr>
            <a:graphicFrameLocks noGrp="1"/>
          </p:cNvGraphicFramePr>
          <p:nvPr>
            <p:ph idx="1"/>
            <p:extLst/>
          </p:nvPr>
        </p:nvGraphicFramePr>
        <p:xfrm>
          <a:off x="457200" y="2057401"/>
          <a:ext cx="8229600" cy="2688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4649528-0EEA-4F8A-A84E-5089170BFB6C}"/>
              </a:ext>
            </a:extLst>
          </p:cNvPr>
          <p:cNvSpPr txBox="1"/>
          <p:nvPr/>
        </p:nvSpPr>
        <p:spPr>
          <a:xfrm>
            <a:off x="711200" y="2135188"/>
            <a:ext cx="1701800" cy="553998"/>
          </a:xfrm>
          <a:prstGeom prst="rect">
            <a:avLst/>
          </a:prstGeom>
          <a:noFill/>
        </p:spPr>
        <p:txBody>
          <a:bodyPr wrap="square" rtlCol="0">
            <a:spAutoFit/>
          </a:bodyPr>
          <a:lstStyle/>
          <a:p>
            <a:pPr defTabSz="685800"/>
            <a:r>
              <a:rPr lang="en-GB" sz="1500" b="1" dirty="0">
                <a:solidFill>
                  <a:prstClr val="black"/>
                </a:solidFill>
                <a:latin typeface="Ink Free" panose="03080402000500000000" pitchFamily="66" charset="0"/>
              </a:rPr>
              <a:t>Some organisations</a:t>
            </a:r>
          </a:p>
        </p:txBody>
      </p:sp>
      <p:sp>
        <p:nvSpPr>
          <p:cNvPr id="5" name="TextBox 4">
            <a:extLst>
              <a:ext uri="{FF2B5EF4-FFF2-40B4-BE49-F238E27FC236}">
                <a16:creationId xmlns:a16="http://schemas.microsoft.com/office/drawing/2014/main" id="{D1B0CD2D-AE73-4DC7-8BDC-1D1B9A9134BA}"/>
              </a:ext>
            </a:extLst>
          </p:cNvPr>
          <p:cNvSpPr txBox="1"/>
          <p:nvPr/>
        </p:nvSpPr>
        <p:spPr>
          <a:xfrm>
            <a:off x="3721100" y="2153467"/>
            <a:ext cx="1701800" cy="553998"/>
          </a:xfrm>
          <a:prstGeom prst="rect">
            <a:avLst/>
          </a:prstGeom>
          <a:noFill/>
        </p:spPr>
        <p:txBody>
          <a:bodyPr wrap="square" rtlCol="0">
            <a:spAutoFit/>
          </a:bodyPr>
          <a:lstStyle/>
          <a:p>
            <a:pPr defTabSz="685800"/>
            <a:r>
              <a:rPr lang="en-GB" sz="1500" b="1" dirty="0">
                <a:solidFill>
                  <a:prstClr val="black"/>
                </a:solidFill>
                <a:latin typeface="Ink Free" panose="03080402000500000000" pitchFamily="66" charset="0"/>
              </a:rPr>
              <a:t>They may ask Public Health to…</a:t>
            </a:r>
          </a:p>
        </p:txBody>
      </p:sp>
      <p:sp>
        <p:nvSpPr>
          <p:cNvPr id="6" name="TextBox 5">
            <a:extLst>
              <a:ext uri="{FF2B5EF4-FFF2-40B4-BE49-F238E27FC236}">
                <a16:creationId xmlns:a16="http://schemas.microsoft.com/office/drawing/2014/main" id="{7F2732A1-F156-4A77-BC7A-2653BF855F10}"/>
              </a:ext>
            </a:extLst>
          </p:cNvPr>
          <p:cNvSpPr txBox="1"/>
          <p:nvPr/>
        </p:nvSpPr>
        <p:spPr>
          <a:xfrm>
            <a:off x="6477001" y="2268883"/>
            <a:ext cx="1701800" cy="323165"/>
          </a:xfrm>
          <a:prstGeom prst="rect">
            <a:avLst/>
          </a:prstGeom>
          <a:noFill/>
        </p:spPr>
        <p:txBody>
          <a:bodyPr wrap="square" rtlCol="0">
            <a:spAutoFit/>
          </a:bodyPr>
          <a:lstStyle/>
          <a:p>
            <a:pPr defTabSz="685800"/>
            <a:r>
              <a:rPr lang="en-GB" sz="1500" b="1" dirty="0">
                <a:solidFill>
                  <a:prstClr val="black"/>
                </a:solidFill>
                <a:latin typeface="Ink Free" panose="03080402000500000000" pitchFamily="66" charset="0"/>
              </a:rPr>
              <a:t>The others…</a:t>
            </a:r>
          </a:p>
        </p:txBody>
      </p:sp>
      <p:sp>
        <p:nvSpPr>
          <p:cNvPr id="7" name="TextBox 6">
            <a:extLst>
              <a:ext uri="{FF2B5EF4-FFF2-40B4-BE49-F238E27FC236}">
                <a16:creationId xmlns:a16="http://schemas.microsoft.com/office/drawing/2014/main" id="{D8D62281-5905-467F-A959-3EC80E8E95E4}"/>
              </a:ext>
            </a:extLst>
          </p:cNvPr>
          <p:cNvSpPr txBox="1"/>
          <p:nvPr/>
        </p:nvSpPr>
        <p:spPr>
          <a:xfrm>
            <a:off x="6940550" y="4289036"/>
            <a:ext cx="1885951" cy="323165"/>
          </a:xfrm>
          <a:prstGeom prst="rect">
            <a:avLst/>
          </a:prstGeom>
          <a:noFill/>
        </p:spPr>
        <p:txBody>
          <a:bodyPr wrap="square" rtlCol="0">
            <a:spAutoFit/>
          </a:bodyPr>
          <a:lstStyle/>
          <a:p>
            <a:pPr defTabSz="685800"/>
            <a:r>
              <a:rPr lang="en-GB" sz="1500" b="1" dirty="0">
                <a:solidFill>
                  <a:prstClr val="black"/>
                </a:solidFill>
                <a:latin typeface="Ink Free" panose="03080402000500000000" pitchFamily="66" charset="0"/>
              </a:rPr>
              <a:t>…regardless?</a:t>
            </a:r>
          </a:p>
        </p:txBody>
      </p:sp>
    </p:spTree>
    <p:extLst>
      <p:ext uri="{BB962C8B-B14F-4D97-AF65-F5344CB8AC3E}">
        <p14:creationId xmlns:p14="http://schemas.microsoft.com/office/powerpoint/2010/main" val="439844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C9C37-0ADD-485B-8EAC-53AC2F82D53B}"/>
              </a:ext>
            </a:extLst>
          </p:cNvPr>
          <p:cNvSpPr>
            <a:spLocks noGrp="1"/>
          </p:cNvSpPr>
          <p:nvPr>
            <p:ph type="title"/>
          </p:nvPr>
        </p:nvSpPr>
        <p:spPr>
          <a:xfrm>
            <a:off x="457200" y="874514"/>
            <a:ext cx="8229600" cy="857250"/>
          </a:xfrm>
        </p:spPr>
        <p:txBody>
          <a:bodyPr/>
          <a:lstStyle/>
          <a:p>
            <a:r>
              <a:rPr lang="en-GB" dirty="0"/>
              <a:t>Barriers</a:t>
            </a:r>
          </a:p>
        </p:txBody>
      </p:sp>
      <p:sp>
        <p:nvSpPr>
          <p:cNvPr id="3" name="Content Placeholder 2">
            <a:extLst>
              <a:ext uri="{FF2B5EF4-FFF2-40B4-BE49-F238E27FC236}">
                <a16:creationId xmlns:a16="http://schemas.microsoft.com/office/drawing/2014/main" id="{5772A4BD-11BD-45CC-AE76-100EF34883D3}"/>
              </a:ext>
            </a:extLst>
          </p:cNvPr>
          <p:cNvSpPr>
            <a:spLocks noGrp="1"/>
          </p:cNvSpPr>
          <p:nvPr>
            <p:ph sz="half" idx="1"/>
          </p:nvPr>
        </p:nvSpPr>
        <p:spPr>
          <a:xfrm>
            <a:off x="401379" y="1636072"/>
            <a:ext cx="4038600" cy="3394472"/>
          </a:xfrm>
        </p:spPr>
        <p:txBody>
          <a:bodyPr numCol="1"/>
          <a:lstStyle/>
          <a:p>
            <a:r>
              <a:rPr lang="en-GB" sz="1500" dirty="0"/>
              <a:t>Research</a:t>
            </a:r>
          </a:p>
          <a:p>
            <a:pPr lvl="1"/>
            <a:r>
              <a:rPr lang="en-GB" sz="1350" dirty="0"/>
              <a:t>Lack of relevant research</a:t>
            </a:r>
          </a:p>
          <a:p>
            <a:pPr lvl="1"/>
            <a:r>
              <a:rPr lang="en-GB" sz="1350" dirty="0"/>
              <a:t>Poor dissemination of research</a:t>
            </a:r>
          </a:p>
          <a:p>
            <a:pPr lvl="1"/>
            <a:r>
              <a:rPr lang="en-GB" sz="1350" dirty="0"/>
              <a:t>quality and authoritativeness of research</a:t>
            </a:r>
          </a:p>
          <a:p>
            <a:pPr lvl="1"/>
            <a:r>
              <a:rPr lang="en-GB" sz="1350" dirty="0"/>
              <a:t>Format of research output</a:t>
            </a:r>
          </a:p>
          <a:p>
            <a:endParaRPr lang="en-GB" sz="1500" dirty="0"/>
          </a:p>
          <a:p>
            <a:r>
              <a:rPr lang="en-GB" sz="1500" dirty="0"/>
              <a:t>Researchers</a:t>
            </a:r>
          </a:p>
          <a:p>
            <a:pPr lvl="1"/>
            <a:r>
              <a:rPr lang="en-GB" sz="1350" dirty="0"/>
              <a:t>Lack of managerial support</a:t>
            </a:r>
          </a:p>
          <a:p>
            <a:pPr lvl="1"/>
            <a:r>
              <a:rPr lang="en-GB" sz="1350" dirty="0"/>
              <a:t>Managerial will </a:t>
            </a:r>
          </a:p>
          <a:p>
            <a:pPr lvl="1"/>
            <a:r>
              <a:rPr lang="en-GB" sz="1350" dirty="0"/>
              <a:t>Staff turnover</a:t>
            </a:r>
          </a:p>
          <a:p>
            <a:pPr lvl="1"/>
            <a:r>
              <a:rPr lang="en-GB" sz="1350" dirty="0"/>
              <a:t>Different priorities from policymakers</a:t>
            </a:r>
          </a:p>
          <a:p>
            <a:pPr lvl="1"/>
            <a:r>
              <a:rPr lang="en-GB" sz="1350" dirty="0"/>
              <a:t>Professional bodies</a:t>
            </a:r>
            <a:endParaRPr lang="en-GB" sz="1500" dirty="0"/>
          </a:p>
          <a:p>
            <a:endParaRPr lang="en-GB" sz="1200" dirty="0"/>
          </a:p>
          <a:p>
            <a:endParaRPr lang="en-GB" sz="1200" dirty="0"/>
          </a:p>
        </p:txBody>
      </p:sp>
      <p:sp>
        <p:nvSpPr>
          <p:cNvPr id="4" name="Content Placeholder 3">
            <a:extLst>
              <a:ext uri="{FF2B5EF4-FFF2-40B4-BE49-F238E27FC236}">
                <a16:creationId xmlns:a16="http://schemas.microsoft.com/office/drawing/2014/main" id="{71DF9E81-FFD4-48B2-9DEF-BAD3771D3CB3}"/>
              </a:ext>
            </a:extLst>
          </p:cNvPr>
          <p:cNvSpPr>
            <a:spLocks noGrp="1"/>
          </p:cNvSpPr>
          <p:nvPr>
            <p:ph sz="half" idx="2"/>
          </p:nvPr>
        </p:nvSpPr>
        <p:spPr>
          <a:xfrm>
            <a:off x="4704021" y="1731764"/>
            <a:ext cx="4038600" cy="3394472"/>
          </a:xfrm>
        </p:spPr>
        <p:txBody>
          <a:bodyPr/>
          <a:lstStyle/>
          <a:p>
            <a:r>
              <a:rPr lang="en-GB" sz="1350" dirty="0"/>
              <a:t>Policymakers</a:t>
            </a:r>
          </a:p>
          <a:p>
            <a:pPr lvl="1"/>
            <a:r>
              <a:rPr lang="en-GB" sz="1200" dirty="0"/>
              <a:t>Policymakers &amp;c lack skills to use evidence</a:t>
            </a:r>
          </a:p>
          <a:p>
            <a:pPr lvl="1"/>
            <a:r>
              <a:rPr lang="en-GB" sz="1200" dirty="0"/>
              <a:t>Poor long-term policy planning</a:t>
            </a:r>
          </a:p>
          <a:p>
            <a:pPr lvl="1"/>
            <a:r>
              <a:rPr lang="en-GB" sz="1200" dirty="0"/>
              <a:t>Unclear decision-making practices</a:t>
            </a:r>
          </a:p>
          <a:p>
            <a:pPr lvl="1"/>
            <a:r>
              <a:rPr lang="en-GB" sz="1200" dirty="0"/>
              <a:t>Inflexible and non-transparent policy processes</a:t>
            </a:r>
          </a:p>
          <a:p>
            <a:pPr lvl="1"/>
            <a:endParaRPr lang="en-GB" sz="1200" dirty="0"/>
          </a:p>
          <a:p>
            <a:r>
              <a:rPr lang="en-GB" sz="1350" dirty="0"/>
              <a:t>Economic </a:t>
            </a:r>
          </a:p>
          <a:p>
            <a:pPr lvl="1"/>
            <a:r>
              <a:rPr lang="en-GB" sz="1050" dirty="0"/>
              <a:t>Costs</a:t>
            </a:r>
          </a:p>
          <a:p>
            <a:pPr lvl="1"/>
            <a:r>
              <a:rPr lang="en-GB" sz="1050" dirty="0"/>
              <a:t>Resources - material and personnel</a:t>
            </a:r>
          </a:p>
          <a:p>
            <a:endParaRPr lang="en-GB" sz="1350" dirty="0"/>
          </a:p>
          <a:p>
            <a:r>
              <a:rPr lang="en-GB" sz="1350" dirty="0"/>
              <a:t>Other:</a:t>
            </a:r>
          </a:p>
          <a:p>
            <a:pPr lvl="1"/>
            <a:r>
              <a:rPr lang="en-GB" sz="1050" dirty="0"/>
              <a:t>Political</a:t>
            </a:r>
          </a:p>
          <a:p>
            <a:pPr lvl="1"/>
            <a:r>
              <a:rPr lang="en-GB" sz="1050" dirty="0"/>
              <a:t>Time</a:t>
            </a:r>
          </a:p>
          <a:p>
            <a:pPr lvl="1"/>
            <a:r>
              <a:rPr lang="en-GB" sz="1050" dirty="0"/>
              <a:t>competing priorities</a:t>
            </a:r>
          </a:p>
          <a:p>
            <a:pPr lvl="1"/>
            <a:r>
              <a:rPr lang="en-GB" sz="1050" dirty="0"/>
              <a:t>Media, vested interest,  pressure/lobby groups </a:t>
            </a:r>
          </a:p>
          <a:p>
            <a:endParaRPr lang="en-GB" sz="1350" dirty="0"/>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E2F870E7-3521-4FF2-885D-973BCFC03B1C}"/>
                  </a:ext>
                </a:extLst>
              </p14:cNvPr>
              <p14:cNvContentPartPr/>
              <p14:nvPr/>
            </p14:nvContentPartPr>
            <p14:xfrm>
              <a:off x="1471619" y="1818917"/>
              <a:ext cx="1196370" cy="1118610"/>
            </p14:xfrm>
          </p:contentPart>
        </mc:Choice>
        <mc:Fallback xmlns="">
          <p:pic>
            <p:nvPicPr>
              <p:cNvPr id="10" name="Ink 9">
                <a:extLst>
                  <a:ext uri="{FF2B5EF4-FFF2-40B4-BE49-F238E27FC236}">
                    <a16:creationId xmlns:a16="http://schemas.microsoft.com/office/drawing/2014/main" id="{E2F870E7-3521-4FF2-885D-973BCFC03B1C}"/>
                  </a:ext>
                </a:extLst>
              </p:cNvPr>
              <p:cNvPicPr/>
              <p:nvPr/>
            </p:nvPicPr>
            <p:blipFill>
              <a:blip r:embed="rId4"/>
              <a:stretch>
                <a:fillRect/>
              </a:stretch>
            </p:blipFill>
            <p:spPr>
              <a:xfrm>
                <a:off x="1408633" y="1755932"/>
                <a:ext cx="1321982" cy="12442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244B0810-4E50-4A49-ADA1-E57CECE8761B}"/>
                  </a:ext>
                </a:extLst>
              </p14:cNvPr>
              <p14:cNvContentPartPr/>
              <p14:nvPr/>
            </p14:nvContentPartPr>
            <p14:xfrm>
              <a:off x="1045829" y="3324167"/>
              <a:ext cx="1135890" cy="1195560"/>
            </p14:xfrm>
          </p:contentPart>
        </mc:Choice>
        <mc:Fallback xmlns="">
          <p:pic>
            <p:nvPicPr>
              <p:cNvPr id="13" name="Ink 12">
                <a:extLst>
                  <a:ext uri="{FF2B5EF4-FFF2-40B4-BE49-F238E27FC236}">
                    <a16:creationId xmlns:a16="http://schemas.microsoft.com/office/drawing/2014/main" id="{244B0810-4E50-4A49-ADA1-E57CECE8761B}"/>
                  </a:ext>
                </a:extLst>
              </p:cNvPr>
              <p:cNvPicPr/>
              <p:nvPr/>
            </p:nvPicPr>
            <p:blipFill>
              <a:blip r:embed="rId6"/>
              <a:stretch>
                <a:fillRect/>
              </a:stretch>
            </p:blipFill>
            <p:spPr>
              <a:xfrm>
                <a:off x="982824" y="3261167"/>
                <a:ext cx="1261540" cy="1321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13CD41E0-3987-4C8F-B716-147AEECFF78A}"/>
                  </a:ext>
                </a:extLst>
              </p14:cNvPr>
              <p14:cNvContentPartPr/>
              <p14:nvPr/>
            </p14:nvContentPartPr>
            <p14:xfrm>
              <a:off x="5531069" y="1684727"/>
              <a:ext cx="1009530" cy="1221480"/>
            </p14:xfrm>
          </p:contentPart>
        </mc:Choice>
        <mc:Fallback xmlns="">
          <p:pic>
            <p:nvPicPr>
              <p:cNvPr id="16" name="Ink 15">
                <a:extLst>
                  <a:ext uri="{FF2B5EF4-FFF2-40B4-BE49-F238E27FC236}">
                    <a16:creationId xmlns:a16="http://schemas.microsoft.com/office/drawing/2014/main" id="{13CD41E0-3987-4C8F-B716-147AEECFF78A}"/>
                  </a:ext>
                </a:extLst>
              </p:cNvPr>
              <p:cNvPicPr/>
              <p:nvPr/>
            </p:nvPicPr>
            <p:blipFill>
              <a:blip r:embed="rId8"/>
              <a:stretch>
                <a:fillRect/>
              </a:stretch>
            </p:blipFill>
            <p:spPr>
              <a:xfrm>
                <a:off x="5468086" y="1621727"/>
                <a:ext cx="1135136" cy="1347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67143472-1934-4070-BFE5-4F2EA8C4FF64}"/>
                  </a:ext>
                </a:extLst>
              </p14:cNvPr>
              <p14:cNvContentPartPr/>
              <p14:nvPr/>
            </p14:nvContentPartPr>
            <p14:xfrm>
              <a:off x="5695229" y="3207257"/>
              <a:ext cx="844020" cy="395010"/>
            </p14:xfrm>
          </p:contentPart>
        </mc:Choice>
        <mc:Fallback xmlns="">
          <p:pic>
            <p:nvPicPr>
              <p:cNvPr id="19" name="Ink 18">
                <a:extLst>
                  <a:ext uri="{FF2B5EF4-FFF2-40B4-BE49-F238E27FC236}">
                    <a16:creationId xmlns:a16="http://schemas.microsoft.com/office/drawing/2014/main" id="{67143472-1934-4070-BFE5-4F2EA8C4FF64}"/>
                  </a:ext>
                </a:extLst>
              </p:cNvPr>
              <p:cNvPicPr/>
              <p:nvPr/>
            </p:nvPicPr>
            <p:blipFill>
              <a:blip r:embed="rId10"/>
              <a:stretch>
                <a:fillRect/>
              </a:stretch>
            </p:blipFill>
            <p:spPr>
              <a:xfrm>
                <a:off x="5632216" y="3144300"/>
                <a:ext cx="969687" cy="52056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D45FDC12-F935-46FE-BFCD-EC2D03FA84B9}"/>
                  </a:ext>
                </a:extLst>
              </p14:cNvPr>
              <p14:cNvContentPartPr/>
              <p14:nvPr/>
            </p14:nvContentPartPr>
            <p14:xfrm>
              <a:off x="5552939" y="4118777"/>
              <a:ext cx="711180" cy="717120"/>
            </p14:xfrm>
          </p:contentPart>
        </mc:Choice>
        <mc:Fallback xmlns="">
          <p:pic>
            <p:nvPicPr>
              <p:cNvPr id="22" name="Ink 21">
                <a:extLst>
                  <a:ext uri="{FF2B5EF4-FFF2-40B4-BE49-F238E27FC236}">
                    <a16:creationId xmlns:a16="http://schemas.microsoft.com/office/drawing/2014/main" id="{D45FDC12-F935-46FE-BFCD-EC2D03FA84B9}"/>
                  </a:ext>
                </a:extLst>
              </p:cNvPr>
              <p:cNvPicPr/>
              <p:nvPr/>
            </p:nvPicPr>
            <p:blipFill>
              <a:blip r:embed="rId12"/>
              <a:stretch>
                <a:fillRect/>
              </a:stretch>
            </p:blipFill>
            <p:spPr>
              <a:xfrm>
                <a:off x="5489955" y="4055777"/>
                <a:ext cx="836788" cy="842760"/>
              </a:xfrm>
              <a:prstGeom prst="rect">
                <a:avLst/>
              </a:prstGeom>
            </p:spPr>
          </p:pic>
        </mc:Fallback>
      </mc:AlternateContent>
    </p:spTree>
    <p:extLst>
      <p:ext uri="{BB962C8B-B14F-4D97-AF65-F5344CB8AC3E}">
        <p14:creationId xmlns:p14="http://schemas.microsoft.com/office/powerpoint/2010/main" val="133788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3389A-BDF6-43FB-A6A5-C99077ED9800}"/>
              </a:ext>
            </a:extLst>
          </p:cNvPr>
          <p:cNvSpPr>
            <a:spLocks noGrp="1"/>
          </p:cNvSpPr>
          <p:nvPr>
            <p:ph type="title"/>
          </p:nvPr>
        </p:nvSpPr>
        <p:spPr>
          <a:xfrm>
            <a:off x="486697" y="1329200"/>
            <a:ext cx="2750279" cy="1039351"/>
          </a:xfrm>
        </p:spPr>
        <p:txBody>
          <a:bodyPr>
            <a:normAutofit fontScale="90000"/>
          </a:bodyPr>
          <a:lstStyle/>
          <a:p>
            <a:pPr defTabSz="685800">
              <a:lnSpc>
                <a:spcPct val="90000"/>
              </a:lnSpc>
            </a:pPr>
            <a:r>
              <a:rPr lang="en-US" dirty="0"/>
              <a:t>1: Share before it’s complete</a:t>
            </a:r>
            <a:br>
              <a:rPr lang="en-US" dirty="0"/>
            </a:br>
            <a:br>
              <a:rPr lang="en-US" dirty="0"/>
            </a:br>
            <a:endParaRPr lang="en-GB" dirty="0"/>
          </a:p>
        </p:txBody>
      </p:sp>
      <p:pic>
        <p:nvPicPr>
          <p:cNvPr id="1026" name="Picture 2" descr="fa25de30-c709-4e4a-be9a-e0c2ae7236db@eurprd01">
            <a:extLst>
              <a:ext uri="{FF2B5EF4-FFF2-40B4-BE49-F238E27FC236}">
                <a16:creationId xmlns:a16="http://schemas.microsoft.com/office/drawing/2014/main" id="{84C62AA9-D846-4183-8326-53E32A095C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22" r="9991" b="-2"/>
          <a:stretch/>
        </p:blipFill>
        <p:spPr bwMode="auto">
          <a:xfrm rot="5400000">
            <a:off x="4383638" y="615165"/>
            <a:ext cx="3687294" cy="457212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8B21027-D17F-4E42-896C-BFA92A98957E}"/>
              </a:ext>
            </a:extLst>
          </p:cNvPr>
          <p:cNvSpPr/>
          <p:nvPr/>
        </p:nvSpPr>
        <p:spPr>
          <a:xfrm>
            <a:off x="486697" y="2113128"/>
            <a:ext cx="3310604" cy="2516073"/>
          </a:xfrm>
          <a:prstGeom prst="rect">
            <a:avLst/>
          </a:prstGeom>
        </p:spPr>
        <p:txBody>
          <a:bodyPr wrap="square">
            <a:spAutoFit/>
          </a:bodyPr>
          <a:lstStyle/>
          <a:p>
            <a:pPr marL="214313" indent="-214313" defTabSz="685800">
              <a:buFont typeface="Arial" panose="020B0604020202020204" pitchFamily="34" charset="0"/>
              <a:buChar char="•"/>
            </a:pPr>
            <a:r>
              <a:rPr lang="en-GB" sz="2400" dirty="0">
                <a:solidFill>
                  <a:srgbClr val="1F497D">
                    <a:lumMod val="75000"/>
                  </a:srgbClr>
                </a:solidFill>
                <a:latin typeface="Calibri"/>
              </a:rPr>
              <a:t>Distribute early drafts and headlines</a:t>
            </a:r>
          </a:p>
          <a:p>
            <a:pPr marL="214313" indent="-214313" defTabSz="685800">
              <a:buFont typeface="Arial" panose="020B0604020202020204" pitchFamily="34" charset="0"/>
              <a:buChar char="•"/>
            </a:pPr>
            <a:endParaRPr lang="en-GB" sz="2400" dirty="0">
              <a:solidFill>
                <a:srgbClr val="1F497D">
                  <a:lumMod val="75000"/>
                </a:srgbClr>
              </a:solidFill>
              <a:latin typeface="Calibri"/>
            </a:endParaRPr>
          </a:p>
          <a:p>
            <a:pPr marL="214313" indent="-214313" defTabSz="685800">
              <a:buFont typeface="Arial" panose="020B0604020202020204" pitchFamily="34" charset="0"/>
              <a:buChar char="•"/>
            </a:pPr>
            <a:r>
              <a:rPr lang="en-US" sz="2400" dirty="0">
                <a:solidFill>
                  <a:srgbClr val="1F497D">
                    <a:lumMod val="75000"/>
                  </a:srgbClr>
                </a:solidFill>
                <a:latin typeface="Calibri"/>
              </a:rPr>
              <a:t>Adapt</a:t>
            </a:r>
          </a:p>
          <a:p>
            <a:pPr marL="214313" indent="-214313" defTabSz="685800">
              <a:buFont typeface="Arial" panose="020B0604020202020204" pitchFamily="34" charset="0"/>
              <a:buChar char="•"/>
            </a:pPr>
            <a:endParaRPr lang="en-US" sz="2400" dirty="0">
              <a:solidFill>
                <a:srgbClr val="1F497D">
                  <a:lumMod val="75000"/>
                </a:srgbClr>
              </a:solidFill>
              <a:latin typeface="Calibri"/>
            </a:endParaRPr>
          </a:p>
          <a:p>
            <a:pPr marL="214313" indent="-214313" defTabSz="685800">
              <a:buFont typeface="Arial" panose="020B0604020202020204" pitchFamily="34" charset="0"/>
              <a:buChar char="•"/>
            </a:pPr>
            <a:r>
              <a:rPr lang="en-US" sz="2400" dirty="0">
                <a:solidFill>
                  <a:srgbClr val="1F497D">
                    <a:lumMod val="75000"/>
                  </a:srgbClr>
                </a:solidFill>
                <a:latin typeface="Calibri"/>
              </a:rPr>
              <a:t>Interact</a:t>
            </a:r>
            <a:br>
              <a:rPr lang="en-US" sz="1350" dirty="0">
                <a:solidFill>
                  <a:srgbClr val="1F497D">
                    <a:lumMod val="75000"/>
                  </a:srgbClr>
                </a:solidFill>
                <a:latin typeface="Calibri"/>
              </a:rPr>
            </a:br>
            <a:endParaRPr lang="en-GB" sz="1350" dirty="0">
              <a:solidFill>
                <a:prstClr val="black"/>
              </a:solidFill>
              <a:latin typeface="Calibri"/>
            </a:endParaRPr>
          </a:p>
        </p:txBody>
      </p:sp>
    </p:spTree>
    <p:extLst>
      <p:ext uri="{BB962C8B-B14F-4D97-AF65-F5344CB8AC3E}">
        <p14:creationId xmlns:p14="http://schemas.microsoft.com/office/powerpoint/2010/main" val="92109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3389A-BDF6-43FB-A6A5-C99077ED9800}"/>
              </a:ext>
            </a:extLst>
          </p:cNvPr>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What is Needs Assessment revealing about Mental Health in Suffolk in 2018? (May)</a:t>
            </a:r>
            <a:br>
              <a:rPr lang="en-US" dirty="0"/>
            </a:br>
            <a:endParaRPr lang="en-GB" dirty="0"/>
          </a:p>
        </p:txBody>
      </p:sp>
      <p:sp>
        <p:nvSpPr>
          <p:cNvPr id="4" name="Content Placeholder 3">
            <a:extLst>
              <a:ext uri="{FF2B5EF4-FFF2-40B4-BE49-F238E27FC236}">
                <a16:creationId xmlns:a16="http://schemas.microsoft.com/office/drawing/2014/main" id="{7BEAE462-0D29-4142-BA1A-3A3EDB6F40F3}"/>
              </a:ext>
            </a:extLst>
          </p:cNvPr>
          <p:cNvSpPr>
            <a:spLocks noGrp="1"/>
          </p:cNvSpPr>
          <p:nvPr>
            <p:ph idx="1"/>
          </p:nvPr>
        </p:nvSpPr>
        <p:spPr/>
        <p:txBody>
          <a:bodyPr vert="horz" wrap="square" lIns="68580" tIns="34290" rIns="68580" bIns="34290" numCol="1" rtlCol="0" anchor="t" anchorCtr="0" compatLnSpc="1">
            <a:prstTxWarp prst="textNoShape">
              <a:avLst/>
            </a:prstTxWarp>
            <a:normAutofit/>
          </a:bodyPr>
          <a:lstStyle/>
          <a:p>
            <a:r>
              <a:rPr lang="en-GB" sz="1800" dirty="0"/>
              <a:t>Poor mental health and wellbeing is widespread</a:t>
            </a:r>
          </a:p>
          <a:p>
            <a:r>
              <a:rPr lang="en-GB" sz="1800" dirty="0"/>
              <a:t>Physical and mental health are intertwined</a:t>
            </a:r>
          </a:p>
          <a:p>
            <a:r>
              <a:rPr lang="en-GB" sz="1800" dirty="0"/>
              <a:t>There are inequalities linked to location and deprivation</a:t>
            </a:r>
          </a:p>
          <a:p>
            <a:r>
              <a:rPr lang="en-GB" sz="1800" dirty="0"/>
              <a:t>Joint work is needed to prevent and support crisis and this impacts across all sectors</a:t>
            </a:r>
          </a:p>
          <a:p>
            <a:r>
              <a:rPr lang="en-GB" sz="1800" dirty="0"/>
              <a:t>Self harm is increasing and is linked to deprivation</a:t>
            </a:r>
          </a:p>
          <a:p>
            <a:r>
              <a:rPr lang="en-GB" sz="1800" dirty="0"/>
              <a:t>We need to continue suicide prevention work, especially among young people</a:t>
            </a:r>
          </a:p>
          <a:p>
            <a:r>
              <a:rPr lang="en-GB" sz="1800" dirty="0"/>
              <a:t>Dual diagnosis, especially alcohol is important</a:t>
            </a:r>
          </a:p>
          <a:p>
            <a:r>
              <a:rPr lang="en-GB" sz="1800" dirty="0">
                <a:highlight>
                  <a:srgbClr val="FFFF00"/>
                </a:highlight>
              </a:rPr>
              <a:t>Most (90%) mental health care takes place in primary care</a:t>
            </a:r>
          </a:p>
          <a:p>
            <a:r>
              <a:rPr lang="en-GB" sz="1800" dirty="0">
                <a:highlight>
                  <a:srgbClr val="FFFF00"/>
                </a:highlight>
              </a:rPr>
              <a:t>Mental health is not just about mental health services</a:t>
            </a:r>
          </a:p>
        </p:txBody>
      </p:sp>
      <p:sp>
        <p:nvSpPr>
          <p:cNvPr id="5" name="TextBox 4">
            <a:extLst>
              <a:ext uri="{FF2B5EF4-FFF2-40B4-BE49-F238E27FC236}">
                <a16:creationId xmlns:a16="http://schemas.microsoft.com/office/drawing/2014/main" id="{D3C1FB1C-897C-419E-9428-048366646835}"/>
              </a:ext>
            </a:extLst>
          </p:cNvPr>
          <p:cNvSpPr txBox="1"/>
          <p:nvPr/>
        </p:nvSpPr>
        <p:spPr>
          <a:xfrm rot="20184729">
            <a:off x="6026172" y="1561899"/>
            <a:ext cx="1781257" cy="854080"/>
          </a:xfrm>
          <a:prstGeom prst="rect">
            <a:avLst/>
          </a:prstGeom>
          <a:noFill/>
        </p:spPr>
        <p:txBody>
          <a:bodyPr wrap="none" rtlCol="0">
            <a:spAutoFit/>
          </a:bodyPr>
          <a:lstStyle/>
          <a:p>
            <a:pPr defTabSz="685800"/>
            <a:r>
              <a:rPr lang="en-GB" sz="4950" dirty="0">
                <a:solidFill>
                  <a:srgbClr val="0055A5"/>
                </a:solidFill>
                <a:latin typeface="Ink Free" panose="03080402000500000000" pitchFamily="66" charset="0"/>
              </a:rPr>
              <a:t>Share</a:t>
            </a:r>
          </a:p>
        </p:txBody>
      </p:sp>
    </p:spTree>
    <p:extLst>
      <p:ext uri="{BB962C8B-B14F-4D97-AF65-F5344CB8AC3E}">
        <p14:creationId xmlns:p14="http://schemas.microsoft.com/office/powerpoint/2010/main" val="84099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9CB511-C045-4E36-A4E2-0DE3ACF2AC01}"/>
              </a:ext>
            </a:extLst>
          </p:cNvPr>
          <p:cNvPicPr>
            <a:picLocks noChangeAspect="1"/>
          </p:cNvPicPr>
          <p:nvPr/>
        </p:nvPicPr>
        <p:blipFill>
          <a:blip r:embed="rId3"/>
          <a:stretch>
            <a:fillRect/>
          </a:stretch>
        </p:blipFill>
        <p:spPr>
          <a:xfrm>
            <a:off x="3947299" y="1158877"/>
            <a:ext cx="3449261" cy="1940210"/>
          </a:xfrm>
          <a:prstGeom prst="rect">
            <a:avLst/>
          </a:prstGeom>
        </p:spPr>
      </p:pic>
      <p:sp>
        <p:nvSpPr>
          <p:cNvPr id="2" name="Title 1">
            <a:extLst>
              <a:ext uri="{FF2B5EF4-FFF2-40B4-BE49-F238E27FC236}">
                <a16:creationId xmlns:a16="http://schemas.microsoft.com/office/drawing/2014/main" id="{7EC3389A-BDF6-43FB-A6A5-C99077ED9800}"/>
              </a:ext>
            </a:extLst>
          </p:cNvPr>
          <p:cNvSpPr>
            <a:spLocks noGrp="1"/>
          </p:cNvSpPr>
          <p:nvPr>
            <p:ph type="title"/>
          </p:nvPr>
        </p:nvSpPr>
        <p:spPr>
          <a:xfrm>
            <a:off x="227537" y="1051312"/>
            <a:ext cx="3719762" cy="1257452"/>
          </a:xfrm>
        </p:spPr>
        <p:txBody>
          <a:bodyPr>
            <a:normAutofit/>
          </a:bodyPr>
          <a:lstStyle/>
          <a:p>
            <a:r>
              <a:rPr lang="en-GB" dirty="0"/>
              <a:t>2: Remove gaps: Be part of clients’ discussions</a:t>
            </a:r>
          </a:p>
        </p:txBody>
      </p:sp>
      <p:sp>
        <p:nvSpPr>
          <p:cNvPr id="4" name="Content Placeholder 3">
            <a:extLst>
              <a:ext uri="{FF2B5EF4-FFF2-40B4-BE49-F238E27FC236}">
                <a16:creationId xmlns:a16="http://schemas.microsoft.com/office/drawing/2014/main" id="{7BEAE462-0D29-4142-BA1A-3A3EDB6F40F3}"/>
              </a:ext>
            </a:extLst>
          </p:cNvPr>
          <p:cNvSpPr>
            <a:spLocks noGrp="1"/>
          </p:cNvSpPr>
          <p:nvPr>
            <p:ph sz="half" idx="1"/>
          </p:nvPr>
        </p:nvSpPr>
        <p:spPr>
          <a:xfrm>
            <a:off x="143797" y="2308764"/>
            <a:ext cx="3803502" cy="2825396"/>
          </a:xfrm>
        </p:spPr>
        <p:txBody>
          <a:bodyPr vert="horz" wrap="square" lIns="68580" tIns="34290" rIns="68580" bIns="34290" numCol="1" rtlCol="0" anchor="t" anchorCtr="0" compatLnSpc="1">
            <a:prstTxWarp prst="textNoShape">
              <a:avLst/>
            </a:prstTxWarp>
            <a:normAutofit/>
          </a:bodyPr>
          <a:lstStyle/>
          <a:p>
            <a:r>
              <a:rPr lang="en-GB" sz="1800" dirty="0"/>
              <a:t>Work with partners (CCGs, Foundation Trust, SUF, SPCN, Healthwatch)</a:t>
            </a:r>
          </a:p>
          <a:p>
            <a:r>
              <a:rPr lang="en-GB" sz="1800" dirty="0"/>
              <a:t>Feed evidence into meetings (CCGs)</a:t>
            </a:r>
          </a:p>
          <a:p>
            <a:r>
              <a:rPr lang="en-GB" sz="1800" dirty="0"/>
              <a:t>Influence strategy development</a:t>
            </a:r>
          </a:p>
          <a:p>
            <a:r>
              <a:rPr lang="en-GB" sz="1800" dirty="0"/>
              <a:t>Adapt information to their needs</a:t>
            </a:r>
          </a:p>
          <a:p>
            <a:endParaRPr lang="en-GB" sz="1800" dirty="0"/>
          </a:p>
        </p:txBody>
      </p:sp>
      <p:pic>
        <p:nvPicPr>
          <p:cNvPr id="8" name="Picture 7">
            <a:extLst>
              <a:ext uri="{FF2B5EF4-FFF2-40B4-BE49-F238E27FC236}">
                <a16:creationId xmlns:a16="http://schemas.microsoft.com/office/drawing/2014/main" id="{34A3C121-3F93-4EA8-9EDC-F43559A5A851}"/>
              </a:ext>
            </a:extLst>
          </p:cNvPr>
          <p:cNvPicPr>
            <a:picLocks noChangeAspect="1"/>
          </p:cNvPicPr>
          <p:nvPr/>
        </p:nvPicPr>
        <p:blipFill>
          <a:blip r:embed="rId4"/>
          <a:stretch>
            <a:fillRect/>
          </a:stretch>
        </p:blipFill>
        <p:spPr>
          <a:xfrm>
            <a:off x="3963799" y="2976397"/>
            <a:ext cx="5197211" cy="1733711"/>
          </a:xfrm>
          <a:prstGeom prst="rect">
            <a:avLst/>
          </a:prstGeom>
        </p:spPr>
      </p:pic>
      <p:pic>
        <p:nvPicPr>
          <p:cNvPr id="7" name="Picture 6">
            <a:extLst>
              <a:ext uri="{FF2B5EF4-FFF2-40B4-BE49-F238E27FC236}">
                <a16:creationId xmlns:a16="http://schemas.microsoft.com/office/drawing/2014/main" id="{CDC7A659-DD82-4733-AD35-684D02A8183B}"/>
              </a:ext>
            </a:extLst>
          </p:cNvPr>
          <p:cNvPicPr>
            <a:picLocks noChangeAspect="1"/>
          </p:cNvPicPr>
          <p:nvPr/>
        </p:nvPicPr>
        <p:blipFill>
          <a:blip r:embed="rId5"/>
          <a:stretch>
            <a:fillRect/>
          </a:stretch>
        </p:blipFill>
        <p:spPr>
          <a:xfrm>
            <a:off x="6636608" y="1058383"/>
            <a:ext cx="1519904" cy="1939835"/>
          </a:xfrm>
          <a:prstGeom prst="rect">
            <a:avLst/>
          </a:prstGeom>
        </p:spPr>
      </p:pic>
      <p:pic>
        <p:nvPicPr>
          <p:cNvPr id="9" name="Picture 8">
            <a:extLst>
              <a:ext uri="{FF2B5EF4-FFF2-40B4-BE49-F238E27FC236}">
                <a16:creationId xmlns:a16="http://schemas.microsoft.com/office/drawing/2014/main" id="{12BBF73E-9CED-43DC-96FE-91DEC7AEB5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3674" y="3889410"/>
            <a:ext cx="2554176" cy="1914577"/>
          </a:xfrm>
          <a:prstGeom prst="rect">
            <a:avLst/>
          </a:prstGeom>
        </p:spPr>
      </p:pic>
    </p:spTree>
    <p:extLst>
      <p:ext uri="{BB962C8B-B14F-4D97-AF65-F5344CB8AC3E}">
        <p14:creationId xmlns:p14="http://schemas.microsoft.com/office/powerpoint/2010/main" val="3182344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0D10616C-3641-4856-ACBF-F094B3510368}"/>
              </a:ext>
            </a:extLst>
          </p:cNvPr>
          <p:cNvPicPr>
            <a:picLocks noGrp="1" noChangeAspect="1"/>
          </p:cNvPicPr>
          <p:nvPr>
            <p:ph idx="1"/>
          </p:nvPr>
        </p:nvPicPr>
        <p:blipFill>
          <a:blip r:embed="rId3"/>
          <a:stretch>
            <a:fillRect/>
          </a:stretch>
        </p:blipFill>
        <p:spPr>
          <a:xfrm>
            <a:off x="3423485" y="1088629"/>
            <a:ext cx="5091030" cy="3813826"/>
          </a:xfrm>
          <a:prstGeom prst="rect">
            <a:avLst/>
          </a:prstGeom>
          <a:effectLst/>
        </p:spPr>
      </p:pic>
      <p:sp>
        <p:nvSpPr>
          <p:cNvPr id="5" name="TextBox 4">
            <a:extLst>
              <a:ext uri="{FF2B5EF4-FFF2-40B4-BE49-F238E27FC236}">
                <a16:creationId xmlns:a16="http://schemas.microsoft.com/office/drawing/2014/main" id="{C5EEC3CA-4276-408A-B5EA-20A5175E34B7}"/>
              </a:ext>
            </a:extLst>
          </p:cNvPr>
          <p:cNvSpPr txBox="1"/>
          <p:nvPr/>
        </p:nvSpPr>
        <p:spPr>
          <a:xfrm rot="20184729">
            <a:off x="183498" y="1655157"/>
            <a:ext cx="3740126" cy="854080"/>
          </a:xfrm>
          <a:prstGeom prst="rect">
            <a:avLst/>
          </a:prstGeom>
          <a:noFill/>
        </p:spPr>
        <p:txBody>
          <a:bodyPr wrap="none" rtlCol="0">
            <a:spAutoFit/>
          </a:bodyPr>
          <a:lstStyle/>
          <a:p>
            <a:pPr defTabSz="685800"/>
            <a:r>
              <a:rPr lang="en-GB" sz="4950" b="1" dirty="0">
                <a:solidFill>
                  <a:srgbClr val="0055A5"/>
                </a:solidFill>
                <a:latin typeface="Ink Free" panose="03080402000500000000" pitchFamily="66" charset="0"/>
              </a:rPr>
              <a:t>Remove gaps</a:t>
            </a:r>
            <a:endParaRPr lang="en-GB" sz="4050" b="1" dirty="0">
              <a:solidFill>
                <a:srgbClr val="0055A5"/>
              </a:solidFill>
              <a:latin typeface="Ink Free" panose="03080402000500000000" pitchFamily="66" charset="0"/>
            </a:endParaRPr>
          </a:p>
        </p:txBody>
      </p:sp>
    </p:spTree>
    <p:extLst>
      <p:ext uri="{BB962C8B-B14F-4D97-AF65-F5344CB8AC3E}">
        <p14:creationId xmlns:p14="http://schemas.microsoft.com/office/powerpoint/2010/main" val="1835659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3389A-BDF6-43FB-A6A5-C99077ED9800}"/>
              </a:ext>
            </a:extLst>
          </p:cNvPr>
          <p:cNvSpPr>
            <a:spLocks noGrp="1"/>
          </p:cNvSpPr>
          <p:nvPr>
            <p:ph type="title"/>
          </p:nvPr>
        </p:nvSpPr>
        <p:spPr>
          <a:xfrm>
            <a:off x="486697" y="1329200"/>
            <a:ext cx="2750279" cy="1257452"/>
          </a:xfrm>
        </p:spPr>
        <p:txBody>
          <a:bodyPr>
            <a:normAutofit/>
          </a:bodyPr>
          <a:lstStyle/>
          <a:p>
            <a:r>
              <a:rPr lang="en-GB" dirty="0"/>
              <a:t>3: Make it accessible</a:t>
            </a:r>
          </a:p>
        </p:txBody>
      </p:sp>
      <p:sp>
        <p:nvSpPr>
          <p:cNvPr id="4" name="Content Placeholder 3">
            <a:extLst>
              <a:ext uri="{FF2B5EF4-FFF2-40B4-BE49-F238E27FC236}">
                <a16:creationId xmlns:a16="http://schemas.microsoft.com/office/drawing/2014/main" id="{7BEAE462-0D29-4142-BA1A-3A3EDB6F40F3}"/>
              </a:ext>
            </a:extLst>
          </p:cNvPr>
          <p:cNvSpPr>
            <a:spLocks noGrp="1"/>
          </p:cNvSpPr>
          <p:nvPr>
            <p:ph sz="half" idx="1"/>
          </p:nvPr>
        </p:nvSpPr>
        <p:spPr>
          <a:xfrm>
            <a:off x="4712671" y="1368013"/>
            <a:ext cx="3876302" cy="2839064"/>
          </a:xfrm>
        </p:spPr>
        <p:txBody>
          <a:bodyPr vert="horz" wrap="square" lIns="68580" tIns="34290" rIns="68580" bIns="34290" numCol="1" rtlCol="0" anchor="t" anchorCtr="0" compatLnSpc="1">
            <a:prstTxWarp prst="textNoShape">
              <a:avLst/>
            </a:prstTxWarp>
            <a:normAutofit fontScale="92500" lnSpcReduction="20000"/>
          </a:bodyPr>
          <a:lstStyle/>
          <a:p>
            <a:pPr marL="0" indent="0">
              <a:buNone/>
            </a:pPr>
            <a:r>
              <a:rPr lang="en-GB" sz="1800" dirty="0"/>
              <a:t>Maintain the website:</a:t>
            </a:r>
          </a:p>
          <a:p>
            <a:r>
              <a:rPr lang="en-GB" sz="1800" dirty="0"/>
              <a:t>Break the needs assessment up:</a:t>
            </a:r>
          </a:p>
          <a:p>
            <a:pPr lvl="1"/>
            <a:r>
              <a:rPr lang="en-GB" sz="1650" dirty="0"/>
              <a:t>Easier to update</a:t>
            </a:r>
          </a:p>
          <a:p>
            <a:pPr lvl="1"/>
            <a:r>
              <a:rPr lang="en-GB" sz="1650" dirty="0"/>
              <a:t>Can add new topics – trending issues</a:t>
            </a:r>
          </a:p>
          <a:p>
            <a:pPr lvl="1"/>
            <a:r>
              <a:rPr lang="en-GB" sz="1650" dirty="0"/>
              <a:t>Use relevant geographies (</a:t>
            </a:r>
            <a:r>
              <a:rPr lang="en-GB" sz="1650" dirty="0" err="1"/>
              <a:t>ave.</a:t>
            </a:r>
            <a:r>
              <a:rPr lang="en-GB" sz="1650" dirty="0"/>
              <a:t> GP)</a:t>
            </a:r>
          </a:p>
          <a:p>
            <a:pPr lvl="1"/>
            <a:r>
              <a:rPr lang="en-GB" sz="1650" dirty="0"/>
              <a:t>More likely to be read: </a:t>
            </a:r>
            <a:br>
              <a:rPr lang="en-GB" sz="1650" dirty="0"/>
            </a:br>
            <a:r>
              <a:rPr lang="en-GB" sz="1650" dirty="0">
                <a:latin typeface="Ink Free" panose="03080402000500000000" pitchFamily="66" charset="0"/>
              </a:rPr>
              <a:t>if you only read 4 things…</a:t>
            </a:r>
          </a:p>
          <a:p>
            <a:r>
              <a:rPr lang="en-GB" sz="1800" dirty="0"/>
              <a:t>Link to existing assessments </a:t>
            </a:r>
          </a:p>
          <a:p>
            <a:r>
              <a:rPr lang="en-GB" sz="1800" dirty="0"/>
              <a:t>People posters (web &amp; pdf)</a:t>
            </a:r>
          </a:p>
          <a:p>
            <a:r>
              <a:rPr lang="en-GB" sz="1800" dirty="0"/>
              <a:t>Presentations</a:t>
            </a:r>
          </a:p>
          <a:p>
            <a:r>
              <a:rPr lang="en-GB" sz="1800" dirty="0"/>
              <a:t>Further reading</a:t>
            </a:r>
          </a:p>
        </p:txBody>
      </p:sp>
      <p:sp>
        <p:nvSpPr>
          <p:cNvPr id="9" name="Rectangle 8">
            <a:extLst>
              <a:ext uri="{FF2B5EF4-FFF2-40B4-BE49-F238E27FC236}">
                <a16:creationId xmlns:a16="http://schemas.microsoft.com/office/drawing/2014/main" id="{6047049C-DB7E-4DC6-9BC5-57B0EC6879E8}"/>
              </a:ext>
            </a:extLst>
          </p:cNvPr>
          <p:cNvSpPr/>
          <p:nvPr/>
        </p:nvSpPr>
        <p:spPr>
          <a:xfrm>
            <a:off x="185049" y="4207077"/>
            <a:ext cx="4527622" cy="507831"/>
          </a:xfrm>
          <a:prstGeom prst="rect">
            <a:avLst/>
          </a:prstGeom>
        </p:spPr>
        <p:txBody>
          <a:bodyPr wrap="square">
            <a:spAutoFit/>
          </a:bodyPr>
          <a:lstStyle/>
          <a:p>
            <a:pPr defTabSz="685800"/>
            <a:r>
              <a:rPr lang="en-GB" sz="1350" u="sng" dirty="0">
                <a:solidFill>
                  <a:prstClr val="black"/>
                </a:solidFill>
                <a:latin typeface="Calibri"/>
                <a:hlinkClick r:id="rId3"/>
              </a:rPr>
              <a:t>https://www.healthysuffolk.org.uk/jsna/reports/health-needs-assessments/MHNA-2018</a:t>
            </a:r>
            <a:endParaRPr lang="en-GB" sz="1350" u="sng" dirty="0">
              <a:solidFill>
                <a:prstClr val="black"/>
              </a:solidFill>
              <a:latin typeface="Calibri"/>
            </a:endParaRPr>
          </a:p>
        </p:txBody>
      </p:sp>
      <p:sp>
        <p:nvSpPr>
          <p:cNvPr id="3" name="TextBox 2">
            <a:extLst>
              <a:ext uri="{FF2B5EF4-FFF2-40B4-BE49-F238E27FC236}">
                <a16:creationId xmlns:a16="http://schemas.microsoft.com/office/drawing/2014/main" id="{E93E981E-0532-42E1-950A-141FC4858F2D}"/>
              </a:ext>
            </a:extLst>
          </p:cNvPr>
          <p:cNvSpPr txBox="1"/>
          <p:nvPr/>
        </p:nvSpPr>
        <p:spPr>
          <a:xfrm>
            <a:off x="205423" y="2787544"/>
            <a:ext cx="3921266" cy="1200329"/>
          </a:xfrm>
          <a:prstGeom prst="rect">
            <a:avLst/>
          </a:prstGeom>
          <a:noFill/>
        </p:spPr>
        <p:txBody>
          <a:bodyPr wrap="none" rtlCol="0">
            <a:spAutoFit/>
          </a:bodyPr>
          <a:lstStyle/>
          <a:p>
            <a:pPr defTabSz="685800"/>
            <a:r>
              <a:rPr lang="en-GB" sz="2400" dirty="0">
                <a:solidFill>
                  <a:srgbClr val="0055A5"/>
                </a:solidFill>
                <a:latin typeface="Ink Free" panose="03080402000500000000" pitchFamily="66" charset="0"/>
              </a:rPr>
              <a:t>Think about delivery early on</a:t>
            </a:r>
          </a:p>
          <a:p>
            <a:pPr defTabSz="685800"/>
            <a:r>
              <a:rPr lang="en-GB" sz="2400" dirty="0">
                <a:solidFill>
                  <a:srgbClr val="0055A5"/>
                </a:solidFill>
                <a:latin typeface="Ink Free" panose="03080402000500000000" pitchFamily="66" charset="0"/>
              </a:rPr>
              <a:t>Use infographics</a:t>
            </a:r>
          </a:p>
          <a:p>
            <a:pPr defTabSz="685800"/>
            <a:r>
              <a:rPr lang="en-GB" sz="2400" dirty="0">
                <a:solidFill>
                  <a:srgbClr val="0055A5"/>
                </a:solidFill>
                <a:latin typeface="Ink Free" panose="03080402000500000000" pitchFamily="66" charset="0"/>
              </a:rPr>
              <a:t>Sieve your data</a:t>
            </a:r>
          </a:p>
        </p:txBody>
      </p:sp>
    </p:spTree>
    <p:extLst>
      <p:ext uri="{BB962C8B-B14F-4D97-AF65-F5344CB8AC3E}">
        <p14:creationId xmlns:p14="http://schemas.microsoft.com/office/powerpoint/2010/main" val="3850717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3389A-BDF6-43FB-A6A5-C99077ED9800}"/>
              </a:ext>
            </a:extLst>
          </p:cNvPr>
          <p:cNvSpPr>
            <a:spLocks noGrp="1"/>
          </p:cNvSpPr>
          <p:nvPr>
            <p:ph type="title"/>
          </p:nvPr>
        </p:nvSpPr>
        <p:spPr>
          <a:xfrm>
            <a:off x="138458" y="4440995"/>
            <a:ext cx="6061835" cy="601583"/>
          </a:xfrm>
        </p:spPr>
        <p:txBody>
          <a:bodyPr vert="horz" wrap="square" lIns="68580" tIns="34290" rIns="68580" bIns="34290" numCol="1" rtlCol="0" anchor="ctr" anchorCtr="0" compatLnSpc="1">
            <a:prstTxWarp prst="textNoShape">
              <a:avLst/>
            </a:prstTxWarp>
            <a:normAutofit/>
          </a:bodyPr>
          <a:lstStyle/>
          <a:p>
            <a:pPr defTabSz="685800">
              <a:lnSpc>
                <a:spcPct val="90000"/>
              </a:lnSpc>
            </a:pPr>
            <a:r>
              <a:rPr lang="en-US" sz="2775" dirty="0">
                <a:solidFill>
                  <a:schemeClr val="tx1"/>
                </a:solidFill>
                <a:latin typeface="Ink Free" panose="03080402000500000000" pitchFamily="66" charset="0"/>
                <a:ea typeface="+mj-ea"/>
                <a:cs typeface="+mj-cs"/>
              </a:rPr>
              <a:t>Infographics &amp; bold </a:t>
            </a:r>
            <a:r>
              <a:rPr lang="en-GB" sz="2775" dirty="0">
                <a:solidFill>
                  <a:schemeClr val="tx1"/>
                </a:solidFill>
                <a:latin typeface="Ink Free" panose="03080402000500000000" pitchFamily="66" charset="0"/>
                <a:ea typeface="+mj-ea"/>
                <a:cs typeface="+mj-cs"/>
              </a:rPr>
              <a:t>colour</a:t>
            </a:r>
            <a:r>
              <a:rPr lang="en-US" sz="2775" dirty="0">
                <a:solidFill>
                  <a:schemeClr val="tx1"/>
                </a:solidFill>
                <a:latin typeface="Ink Free" panose="03080402000500000000" pitchFamily="66" charset="0"/>
                <a:ea typeface="+mj-ea"/>
                <a:cs typeface="+mj-cs"/>
              </a:rPr>
              <a:t> scheme</a:t>
            </a:r>
          </a:p>
        </p:txBody>
      </p:sp>
      <p:sp>
        <p:nvSpPr>
          <p:cNvPr id="14" name="Rectangle 13">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595" y="1329032"/>
            <a:ext cx="912912" cy="644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6" name="Picture 5">
            <a:extLst>
              <a:ext uri="{FF2B5EF4-FFF2-40B4-BE49-F238E27FC236}">
                <a16:creationId xmlns:a16="http://schemas.microsoft.com/office/drawing/2014/main" id="{A65711D7-4B5C-4081-8731-5293D533712F}"/>
              </a:ext>
            </a:extLst>
          </p:cNvPr>
          <p:cNvPicPr>
            <a:picLocks noChangeAspect="1"/>
          </p:cNvPicPr>
          <p:nvPr/>
        </p:nvPicPr>
        <p:blipFill>
          <a:blip r:embed="rId3"/>
          <a:stretch>
            <a:fillRect/>
          </a:stretch>
        </p:blipFill>
        <p:spPr>
          <a:xfrm>
            <a:off x="531924" y="1491043"/>
            <a:ext cx="785792" cy="320630"/>
          </a:xfrm>
          <a:prstGeom prst="rect">
            <a:avLst/>
          </a:prstGeom>
        </p:spPr>
      </p:pic>
      <p:sp>
        <p:nvSpPr>
          <p:cNvPr id="16" name="Right Triangle 15">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2762" y="1333904"/>
            <a:ext cx="510306" cy="63731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35607" y="1601163"/>
            <a:ext cx="1028700" cy="1767583"/>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0" name="Right Triangle 19">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6937" y="1965706"/>
            <a:ext cx="819195" cy="10287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2" name="Rectangle 21">
            <a:extLst>
              <a:ext uri="{FF2B5EF4-FFF2-40B4-BE49-F238E27FC236}">
                <a16:creationId xmlns:a16="http://schemas.microsoft.com/office/drawing/2014/main" id="{E7E01BF7-4F45-4B6D-82BF-5A5DB30A6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156" y="2999304"/>
            <a:ext cx="1755055" cy="14333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4" name="Right Triangle 23">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07890" y="2956494"/>
            <a:ext cx="1433322" cy="148535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6" name="Rectangle 25">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9327" y="1362099"/>
            <a:ext cx="1485354" cy="16234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4" name="Picture 3" descr="A close up of a sign&#10;&#10;Description generated with very high confidence">
            <a:extLst>
              <a:ext uri="{FF2B5EF4-FFF2-40B4-BE49-F238E27FC236}">
                <a16:creationId xmlns:a16="http://schemas.microsoft.com/office/drawing/2014/main" id="{0F4E14A9-2E9D-4BD0-B1E0-DAFB169C7955}"/>
              </a:ext>
            </a:extLst>
          </p:cNvPr>
          <p:cNvPicPr>
            <a:picLocks noChangeAspect="1"/>
          </p:cNvPicPr>
          <p:nvPr/>
        </p:nvPicPr>
        <p:blipFill>
          <a:blip r:embed="rId4"/>
          <a:stretch>
            <a:fillRect/>
          </a:stretch>
        </p:blipFill>
        <p:spPr>
          <a:xfrm>
            <a:off x="5200124" y="1551485"/>
            <a:ext cx="1263759" cy="1253648"/>
          </a:xfrm>
          <a:prstGeom prst="rect">
            <a:avLst/>
          </a:prstGeom>
        </p:spPr>
      </p:pic>
      <p:sp>
        <p:nvSpPr>
          <p:cNvPr id="28" name="Right Triangle 27">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6481668" y="1453615"/>
            <a:ext cx="1049274" cy="862971"/>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8" name="Picture 7" descr="A close up of a logo&#10;&#10;Description generated with very high confidence">
            <a:extLst>
              <a:ext uri="{FF2B5EF4-FFF2-40B4-BE49-F238E27FC236}">
                <a16:creationId xmlns:a16="http://schemas.microsoft.com/office/drawing/2014/main" id="{B6C38B0C-20E5-45CB-948B-832B877FD550}"/>
              </a:ext>
            </a:extLst>
          </p:cNvPr>
          <p:cNvPicPr>
            <a:picLocks noChangeAspect="1"/>
          </p:cNvPicPr>
          <p:nvPr/>
        </p:nvPicPr>
        <p:blipFill>
          <a:blip r:embed="rId5"/>
          <a:stretch>
            <a:fillRect/>
          </a:stretch>
        </p:blipFill>
        <p:spPr>
          <a:xfrm>
            <a:off x="635726" y="3402053"/>
            <a:ext cx="1466749" cy="632274"/>
          </a:xfrm>
          <a:prstGeom prst="rect">
            <a:avLst/>
          </a:prstGeom>
        </p:spPr>
      </p:pic>
      <p:sp>
        <p:nvSpPr>
          <p:cNvPr id="30" name="Rectangle 29">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6137" y="2995256"/>
            <a:ext cx="2037109" cy="1426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2" name="Right Triangle 31">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23502" y="3294814"/>
            <a:ext cx="1433322" cy="825563"/>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4" name="Rectangle 33">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4084" y="1971623"/>
            <a:ext cx="1902899" cy="1028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5" name="Picture 4" descr="A picture containing indoor&#10;&#10;Description generated with very high confidence">
            <a:extLst>
              <a:ext uri="{FF2B5EF4-FFF2-40B4-BE49-F238E27FC236}">
                <a16:creationId xmlns:a16="http://schemas.microsoft.com/office/drawing/2014/main" id="{991E2B2C-BF48-431B-8CF4-3637B5E4786B}"/>
              </a:ext>
            </a:extLst>
          </p:cNvPr>
          <p:cNvPicPr>
            <a:picLocks noChangeAspect="1"/>
          </p:cNvPicPr>
          <p:nvPr/>
        </p:nvPicPr>
        <p:blipFill>
          <a:blip r:embed="rId6"/>
          <a:stretch>
            <a:fillRect/>
          </a:stretch>
        </p:blipFill>
        <p:spPr>
          <a:xfrm>
            <a:off x="1976718" y="2302819"/>
            <a:ext cx="1616405" cy="351568"/>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467FA483-687E-4D18-80E8-A191CC12456E}"/>
              </a:ext>
            </a:extLst>
          </p:cNvPr>
          <p:cNvPicPr>
            <a:picLocks noChangeAspect="1"/>
          </p:cNvPicPr>
          <p:nvPr/>
        </p:nvPicPr>
        <p:blipFill>
          <a:blip r:embed="rId7"/>
          <a:stretch>
            <a:fillRect/>
          </a:stretch>
        </p:blipFill>
        <p:spPr>
          <a:xfrm>
            <a:off x="3169376" y="3406693"/>
            <a:ext cx="1797116" cy="602033"/>
          </a:xfrm>
          <a:prstGeom prst="rect">
            <a:avLst/>
          </a:prstGeom>
        </p:spPr>
      </p:pic>
      <p:sp>
        <p:nvSpPr>
          <p:cNvPr id="36" name="Rectangle 35">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7454" y="2409623"/>
            <a:ext cx="2092391" cy="1977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7" name="Picture 6" descr="A screen shot of a social media post&#10;&#10;Description generated with very high confidence">
            <a:extLst>
              <a:ext uri="{FF2B5EF4-FFF2-40B4-BE49-F238E27FC236}">
                <a16:creationId xmlns:a16="http://schemas.microsoft.com/office/drawing/2014/main" id="{EE96649B-20C9-490D-9E44-CA80A30C1CA5}"/>
              </a:ext>
            </a:extLst>
          </p:cNvPr>
          <p:cNvPicPr>
            <a:picLocks noChangeAspect="1"/>
          </p:cNvPicPr>
          <p:nvPr/>
        </p:nvPicPr>
        <p:blipFill>
          <a:blip r:embed="rId8"/>
          <a:stretch>
            <a:fillRect/>
          </a:stretch>
        </p:blipFill>
        <p:spPr>
          <a:xfrm>
            <a:off x="6692754" y="2556062"/>
            <a:ext cx="1841790" cy="1716306"/>
          </a:xfrm>
          <a:prstGeom prst="rect">
            <a:avLst/>
          </a:prstGeom>
        </p:spPr>
      </p:pic>
      <p:sp>
        <p:nvSpPr>
          <p:cNvPr id="38" name="Right Triangle 37">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324600" y="4400647"/>
            <a:ext cx="244200" cy="304976"/>
          </a:xfrm>
          <a:prstGeom prst="rtTriangle">
            <a:avLst/>
          </a:prstGeom>
          <a:solidFill>
            <a:srgbClr val="FF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91342534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D6DC-2144-4A80-A0AC-8590C1762D10}"/>
              </a:ext>
            </a:extLst>
          </p:cNvPr>
          <p:cNvSpPr>
            <a:spLocks noGrp="1"/>
          </p:cNvSpPr>
          <p:nvPr>
            <p:ph type="ctrTitle"/>
          </p:nvPr>
        </p:nvSpPr>
        <p:spPr/>
        <p:txBody>
          <a:bodyPr anchor="t"/>
          <a:lstStyle/>
          <a:p>
            <a:r>
              <a:rPr lang="en-GB"/>
              <a:t>House</a:t>
            </a:r>
            <a:r>
              <a:rPr lang="en-GB">
                <a:cs typeface="Arial"/>
              </a:rPr>
              <a:t> keeping</a:t>
            </a:r>
            <a:endParaRPr lang="en-GB"/>
          </a:p>
        </p:txBody>
      </p:sp>
      <p:sp>
        <p:nvSpPr>
          <p:cNvPr id="3" name="Text Placeholder 2">
            <a:extLst>
              <a:ext uri="{FF2B5EF4-FFF2-40B4-BE49-F238E27FC236}">
                <a16:creationId xmlns:a16="http://schemas.microsoft.com/office/drawing/2014/main" id="{E750E8F7-A618-4814-A3C5-DB2BA933CF75}"/>
              </a:ext>
            </a:extLst>
          </p:cNvPr>
          <p:cNvSpPr>
            <a:spLocks noGrp="1"/>
          </p:cNvSpPr>
          <p:nvPr>
            <p:ph type="body" sz="quarter" idx="13"/>
          </p:nvPr>
        </p:nvSpPr>
        <p:spPr/>
        <p:txBody>
          <a:bodyPr/>
          <a:lstStyle/>
          <a:p>
            <a:r>
              <a:rPr lang="en-US" dirty="0"/>
              <a:t>Fire Action – On hearing the fire alarm, please leave the building by the nearest exit and proceed to the assembly area on </a:t>
            </a:r>
            <a:r>
              <a:rPr lang="en-US" b="1" dirty="0"/>
              <a:t>Laundress Green.</a:t>
            </a:r>
          </a:p>
          <a:p>
            <a:endParaRPr lang="en-US" b="1" dirty="0"/>
          </a:p>
          <a:p>
            <a:r>
              <a:rPr lang="en-US" dirty="0"/>
              <a:t>Please do not stop to collect personal belongings.</a:t>
            </a:r>
          </a:p>
          <a:p>
            <a:endParaRPr lang="en-US" dirty="0"/>
          </a:p>
          <a:p>
            <a:r>
              <a:rPr lang="en-US" dirty="0"/>
              <a:t>If first aid is needed please contact reception who will arrange for a First Aider to attend.</a:t>
            </a:r>
          </a:p>
          <a:p>
            <a:endParaRPr lang="en-US" dirty="0"/>
          </a:p>
          <a:p>
            <a:r>
              <a:rPr lang="en-US" dirty="0"/>
              <a:t>Toilets</a:t>
            </a:r>
            <a:endParaRPr lang="en-GB" dirty="0"/>
          </a:p>
        </p:txBody>
      </p:sp>
    </p:spTree>
    <p:extLst>
      <p:ext uri="{BB962C8B-B14F-4D97-AF65-F5344CB8AC3E}">
        <p14:creationId xmlns:p14="http://schemas.microsoft.com/office/powerpoint/2010/main" val="2608878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05DD3E-77CB-4C71-8C45-3526C56E55E2}"/>
              </a:ext>
            </a:extLst>
          </p:cNvPr>
          <p:cNvSpPr txBox="1"/>
          <p:nvPr/>
        </p:nvSpPr>
        <p:spPr>
          <a:xfrm>
            <a:off x="0" y="1598871"/>
            <a:ext cx="9144000" cy="300082"/>
          </a:xfrm>
          <a:prstGeom prst="rect">
            <a:avLst/>
          </a:prstGeom>
          <a:solidFill>
            <a:schemeClr val="bg1"/>
          </a:solidFill>
        </p:spPr>
        <p:txBody>
          <a:bodyPr wrap="square" rtlCol="0">
            <a:spAutoFit/>
          </a:bodyPr>
          <a:lstStyle/>
          <a:p>
            <a:pPr defTabSz="685800"/>
            <a:endParaRPr lang="en-GB" sz="1350" dirty="0">
              <a:solidFill>
                <a:prstClr val="black"/>
              </a:solidFill>
              <a:latin typeface="Calibri"/>
            </a:endParaRPr>
          </a:p>
        </p:txBody>
      </p:sp>
      <p:pic>
        <p:nvPicPr>
          <p:cNvPr id="3" name="Picture 2" descr="A screenshot of a cell phone&#10;&#10;Description generated with very high confidence">
            <a:extLst>
              <a:ext uri="{FF2B5EF4-FFF2-40B4-BE49-F238E27FC236}">
                <a16:creationId xmlns:a16="http://schemas.microsoft.com/office/drawing/2014/main" id="{297D149C-E8E9-41F0-9D81-8D942E85B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26" y="857250"/>
            <a:ext cx="7279749" cy="5143500"/>
          </a:xfrm>
          <a:prstGeom prst="rect">
            <a:avLst/>
          </a:prstGeom>
        </p:spPr>
      </p:pic>
      <p:sp>
        <p:nvSpPr>
          <p:cNvPr id="5" name="TextBox 4">
            <a:extLst>
              <a:ext uri="{FF2B5EF4-FFF2-40B4-BE49-F238E27FC236}">
                <a16:creationId xmlns:a16="http://schemas.microsoft.com/office/drawing/2014/main" id="{8A4FE57F-C8A8-4CD2-A128-FB18D9FAD76F}"/>
              </a:ext>
            </a:extLst>
          </p:cNvPr>
          <p:cNvSpPr txBox="1"/>
          <p:nvPr/>
        </p:nvSpPr>
        <p:spPr>
          <a:xfrm rot="20184729">
            <a:off x="155896" y="3538950"/>
            <a:ext cx="3433953" cy="1615827"/>
          </a:xfrm>
          <a:prstGeom prst="rect">
            <a:avLst/>
          </a:prstGeom>
          <a:noFill/>
        </p:spPr>
        <p:txBody>
          <a:bodyPr wrap="none" rtlCol="0">
            <a:spAutoFit/>
          </a:bodyPr>
          <a:lstStyle/>
          <a:p>
            <a:pPr defTabSz="685800"/>
            <a:r>
              <a:rPr lang="en-GB" sz="4950" dirty="0">
                <a:solidFill>
                  <a:srgbClr val="0055A5"/>
                </a:solidFill>
                <a:latin typeface="Ink Free" panose="03080402000500000000" pitchFamily="66" charset="0"/>
              </a:rPr>
              <a:t>Use </a:t>
            </a:r>
          </a:p>
          <a:p>
            <a:pPr defTabSz="685800"/>
            <a:r>
              <a:rPr lang="en-GB" sz="4950" dirty="0">
                <a:solidFill>
                  <a:srgbClr val="0055A5"/>
                </a:solidFill>
                <a:latin typeface="Ink Free" panose="03080402000500000000" pitchFamily="66" charset="0"/>
              </a:rPr>
              <a:t>infographics</a:t>
            </a:r>
          </a:p>
        </p:txBody>
      </p:sp>
    </p:spTree>
    <p:extLst>
      <p:ext uri="{BB962C8B-B14F-4D97-AF65-F5344CB8AC3E}">
        <p14:creationId xmlns:p14="http://schemas.microsoft.com/office/powerpoint/2010/main" val="249571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DA6ED0-51A8-4888-9712-283F3B3D40C1}"/>
              </a:ext>
            </a:extLst>
          </p:cNvPr>
          <p:cNvPicPr/>
          <p:nvPr/>
        </p:nvPicPr>
        <p:blipFill rotWithShape="1">
          <a:blip r:embed="rId3" cstate="print">
            <a:extLst>
              <a:ext uri="{28A0092B-C50C-407E-A947-70E740481C1C}">
                <a14:useLocalDpi xmlns:a14="http://schemas.microsoft.com/office/drawing/2010/main" val="0"/>
              </a:ext>
            </a:extLst>
          </a:blip>
          <a:srcRect t="19550"/>
          <a:stretch/>
        </p:blipFill>
        <p:spPr bwMode="auto">
          <a:xfrm>
            <a:off x="0" y="1193421"/>
            <a:ext cx="6963760" cy="3645386"/>
          </a:xfrm>
          <a:prstGeom prst="rect">
            <a:avLst/>
          </a:prstGeom>
          <a:noFill/>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ACC69914-4A44-4934-BB67-F6AEEC8C4BA4}"/>
              </a:ext>
            </a:extLst>
          </p:cNvPr>
          <p:cNvSpPr txBox="1"/>
          <p:nvPr/>
        </p:nvSpPr>
        <p:spPr>
          <a:xfrm>
            <a:off x="6774970" y="2171736"/>
            <a:ext cx="2369030" cy="2931572"/>
          </a:xfrm>
          <a:prstGeom prst="rect">
            <a:avLst/>
          </a:prstGeom>
          <a:noFill/>
        </p:spPr>
        <p:txBody>
          <a:bodyPr wrap="square" rtlCol="0">
            <a:spAutoFit/>
          </a:bodyPr>
          <a:lstStyle/>
          <a:p>
            <a:pPr marL="214313" indent="-214313" defTabSz="685800">
              <a:spcAft>
                <a:spcPts val="900"/>
              </a:spcAft>
              <a:buFont typeface="Arial" panose="020B0604020202020204" pitchFamily="34" charset="0"/>
              <a:buChar char="•"/>
            </a:pPr>
            <a:r>
              <a:rPr lang="en-US" sz="1350" dirty="0">
                <a:solidFill>
                  <a:srgbClr val="1F497D">
                    <a:lumMod val="75000"/>
                  </a:srgbClr>
                </a:solidFill>
                <a:latin typeface="Calibri"/>
              </a:rPr>
              <a:t>Emergency admissions significantly higher than England</a:t>
            </a:r>
          </a:p>
          <a:p>
            <a:pPr marL="214313" indent="-214313" defTabSz="685800">
              <a:spcAft>
                <a:spcPts val="900"/>
              </a:spcAft>
              <a:buFont typeface="Arial" panose="020B0604020202020204" pitchFamily="34" charset="0"/>
              <a:buChar char="•"/>
            </a:pPr>
            <a:r>
              <a:rPr lang="en-GB" sz="1350" dirty="0">
                <a:solidFill>
                  <a:srgbClr val="1F497D">
                    <a:lumMod val="75000"/>
                  </a:srgbClr>
                </a:solidFill>
                <a:latin typeface="Calibri"/>
              </a:rPr>
              <a:t>Young people: increasing levels of self-harm &amp; suicide</a:t>
            </a:r>
          </a:p>
          <a:p>
            <a:pPr marL="214313" indent="-214313" defTabSz="685800">
              <a:spcAft>
                <a:spcPts val="900"/>
              </a:spcAft>
              <a:buFont typeface="Arial" panose="020B0604020202020204" pitchFamily="34" charset="0"/>
              <a:buChar char="•"/>
            </a:pPr>
            <a:r>
              <a:rPr lang="en-GB" sz="1350" dirty="0">
                <a:solidFill>
                  <a:srgbClr val="1F497D">
                    <a:lumMod val="75000"/>
                  </a:srgbClr>
                </a:solidFill>
                <a:latin typeface="Calibri"/>
              </a:rPr>
              <a:t>85% variation in admissions due to deprivation</a:t>
            </a:r>
          </a:p>
          <a:p>
            <a:pPr marL="214313" indent="-214313" defTabSz="685800">
              <a:spcAft>
                <a:spcPts val="900"/>
              </a:spcAft>
              <a:buFont typeface="Arial" panose="020B0604020202020204" pitchFamily="34" charset="0"/>
              <a:buChar char="•"/>
            </a:pPr>
            <a:r>
              <a:rPr lang="en-GB" sz="1350" dirty="0">
                <a:solidFill>
                  <a:srgbClr val="1F497D">
                    <a:lumMod val="75000"/>
                  </a:srgbClr>
                </a:solidFill>
                <a:latin typeface="Calibri"/>
              </a:rPr>
              <a:t>For each unit increase in deprivation, admissions increased by 45.6 per 100,000 (22.7 in 2009/10-10/11)</a:t>
            </a:r>
            <a:endParaRPr lang="en-US" sz="1350" dirty="0">
              <a:solidFill>
                <a:srgbClr val="1F497D">
                  <a:lumMod val="75000"/>
                </a:srgbClr>
              </a:solidFill>
              <a:latin typeface="Calibri"/>
            </a:endParaRPr>
          </a:p>
        </p:txBody>
      </p:sp>
      <p:sp>
        <p:nvSpPr>
          <p:cNvPr id="17" name="TextBox 16">
            <a:extLst>
              <a:ext uri="{FF2B5EF4-FFF2-40B4-BE49-F238E27FC236}">
                <a16:creationId xmlns:a16="http://schemas.microsoft.com/office/drawing/2014/main" id="{7C920A33-3A1F-47AE-B660-75B8F0DF77FD}"/>
              </a:ext>
            </a:extLst>
          </p:cNvPr>
          <p:cNvSpPr txBox="1">
            <a:spLocks noChangeAspect="1"/>
          </p:cNvSpPr>
          <p:nvPr/>
        </p:nvSpPr>
        <p:spPr>
          <a:xfrm>
            <a:off x="4778045" y="1193421"/>
            <a:ext cx="1440285" cy="1326430"/>
          </a:xfrm>
          <a:prstGeom prst="ellipse">
            <a:avLst/>
          </a:prstGeom>
          <a:solidFill>
            <a:srgbClr val="E23562"/>
          </a:solidFill>
          <a:ln w="174625" cmpd="thinThick">
            <a:solidFill>
              <a:srgbClr val="E23562"/>
            </a:solidFill>
          </a:ln>
        </p:spPr>
        <p:txBody>
          <a:bodyPr vert="horz" lIns="68580" tIns="34290" rIns="68580" bIns="34290" rtlCol="0" anchor="ctr">
            <a:normAutofit fontScale="32500" lnSpcReduction="20000"/>
          </a:bodyPr>
          <a:lstStyle/>
          <a:p>
            <a:pPr defTabSz="685800">
              <a:defRPr/>
            </a:pPr>
            <a:r>
              <a:rPr lang="en-GB" sz="3000" b="1" dirty="0">
                <a:solidFill>
                  <a:prstClr val="white">
                    <a:lumMod val="95000"/>
                  </a:prstClr>
                </a:solidFill>
                <a:latin typeface="Calibri"/>
              </a:rPr>
              <a:t>Young people 23% less likely to be referred to MH services if their GP practice is in a “most deprived” area</a:t>
            </a:r>
          </a:p>
          <a:p>
            <a:pPr algn="ctr" defTabSz="685800">
              <a:lnSpc>
                <a:spcPct val="90000"/>
              </a:lnSpc>
              <a:spcBef>
                <a:spcPct val="0"/>
              </a:spcBef>
              <a:spcAft>
                <a:spcPts val="450"/>
              </a:spcAft>
            </a:pPr>
            <a:endParaRPr lang="en-US" sz="1500" b="1" dirty="0">
              <a:solidFill>
                <a:prstClr val="white">
                  <a:lumMod val="95000"/>
                </a:prstClr>
              </a:solidFill>
              <a:latin typeface="Calibri"/>
            </a:endParaRPr>
          </a:p>
        </p:txBody>
      </p:sp>
      <p:sp>
        <p:nvSpPr>
          <p:cNvPr id="15" name="Title 1">
            <a:extLst>
              <a:ext uri="{FF2B5EF4-FFF2-40B4-BE49-F238E27FC236}">
                <a16:creationId xmlns:a16="http://schemas.microsoft.com/office/drawing/2014/main" id="{AC251B24-DC01-456C-8AB0-A1445B03A9DD}"/>
              </a:ext>
            </a:extLst>
          </p:cNvPr>
          <p:cNvSpPr txBox="1">
            <a:spLocks/>
          </p:cNvSpPr>
          <p:nvPr/>
        </p:nvSpPr>
        <p:spPr>
          <a:xfrm>
            <a:off x="6601175" y="1193420"/>
            <a:ext cx="2716619" cy="651272"/>
          </a:xfrm>
          <a:prstGeom prst="rect">
            <a:avLst/>
          </a:prstGeom>
        </p:spPr>
        <p:txBody>
          <a:bodyPr/>
          <a:lstStyle>
            <a:lvl1pPr algn="l" defTabSz="457200" rtl="0" eaLnBrk="1" fontAlgn="base" hangingPunct="1">
              <a:spcBef>
                <a:spcPct val="0"/>
              </a:spcBef>
              <a:spcAft>
                <a:spcPct val="0"/>
              </a:spcAft>
              <a:defRPr sz="3200" b="1" kern="1200">
                <a:solidFill>
                  <a:srgbClr val="24336E"/>
                </a:solidFill>
                <a:latin typeface="Arial"/>
                <a:ea typeface="MS PGothic" panose="020B0600070205080204" pitchFamily="34" charset="-128"/>
                <a:cs typeface="Arial"/>
              </a:defRPr>
            </a:lvl1pPr>
            <a:lvl2pPr algn="l" defTabSz="457200" rtl="0" eaLnBrk="1" fontAlgn="base" hangingPunct="1">
              <a:spcBef>
                <a:spcPct val="0"/>
              </a:spcBef>
              <a:spcAft>
                <a:spcPct val="0"/>
              </a:spcAft>
              <a:defRPr sz="3200" b="1">
                <a:solidFill>
                  <a:srgbClr val="24336E"/>
                </a:solidFill>
                <a:latin typeface="Arial" charset="0"/>
                <a:ea typeface="MS PGothic" panose="020B0600070205080204" pitchFamily="34" charset="-128"/>
                <a:cs typeface="Arial" panose="020B0604020202020204" pitchFamily="34" charset="0"/>
              </a:defRPr>
            </a:lvl2pPr>
            <a:lvl3pPr algn="l" defTabSz="457200" rtl="0" eaLnBrk="1" fontAlgn="base" hangingPunct="1">
              <a:spcBef>
                <a:spcPct val="0"/>
              </a:spcBef>
              <a:spcAft>
                <a:spcPct val="0"/>
              </a:spcAft>
              <a:defRPr sz="3200" b="1">
                <a:solidFill>
                  <a:srgbClr val="24336E"/>
                </a:solidFill>
                <a:latin typeface="Arial" charset="0"/>
                <a:ea typeface="MS PGothic" panose="020B0600070205080204" pitchFamily="34" charset="-128"/>
                <a:cs typeface="Arial" panose="020B0604020202020204" pitchFamily="34" charset="0"/>
              </a:defRPr>
            </a:lvl3pPr>
            <a:lvl4pPr algn="l" defTabSz="457200" rtl="0" eaLnBrk="1" fontAlgn="base" hangingPunct="1">
              <a:spcBef>
                <a:spcPct val="0"/>
              </a:spcBef>
              <a:spcAft>
                <a:spcPct val="0"/>
              </a:spcAft>
              <a:defRPr sz="3200" b="1">
                <a:solidFill>
                  <a:srgbClr val="24336E"/>
                </a:solidFill>
                <a:latin typeface="Arial" charset="0"/>
                <a:ea typeface="MS PGothic" panose="020B0600070205080204" pitchFamily="34" charset="-128"/>
                <a:cs typeface="Arial" panose="020B0604020202020204" pitchFamily="34" charset="0"/>
              </a:defRPr>
            </a:lvl4pPr>
            <a:lvl5pPr algn="l" defTabSz="457200" rtl="0" eaLnBrk="1" fontAlgn="base" hangingPunct="1">
              <a:spcBef>
                <a:spcPct val="0"/>
              </a:spcBef>
              <a:spcAft>
                <a:spcPct val="0"/>
              </a:spcAft>
              <a:defRPr sz="3200" b="1">
                <a:solidFill>
                  <a:srgbClr val="24336E"/>
                </a:solidFill>
                <a:latin typeface="Arial" charset="0"/>
                <a:ea typeface="MS PGothic" panose="020B0600070205080204" pitchFamily="34" charset="-128"/>
                <a:cs typeface="Arial" panose="020B0604020202020204"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r>
              <a:rPr lang="en-GB" sz="2400" dirty="0"/>
              <a:t>Self-harm: Suffolk</a:t>
            </a:r>
          </a:p>
        </p:txBody>
      </p:sp>
      <p:sp>
        <p:nvSpPr>
          <p:cNvPr id="6" name="TextBox 5">
            <a:extLst>
              <a:ext uri="{FF2B5EF4-FFF2-40B4-BE49-F238E27FC236}">
                <a16:creationId xmlns:a16="http://schemas.microsoft.com/office/drawing/2014/main" id="{D4E6D26F-0AAB-4FE6-B87A-7844074E8448}"/>
              </a:ext>
            </a:extLst>
          </p:cNvPr>
          <p:cNvSpPr txBox="1"/>
          <p:nvPr/>
        </p:nvSpPr>
        <p:spPr>
          <a:xfrm rot="20184729">
            <a:off x="-274747" y="1626777"/>
            <a:ext cx="5862502" cy="784830"/>
          </a:xfrm>
          <a:prstGeom prst="rect">
            <a:avLst/>
          </a:prstGeom>
          <a:noFill/>
        </p:spPr>
        <p:txBody>
          <a:bodyPr wrap="none" rtlCol="0">
            <a:spAutoFit/>
          </a:bodyPr>
          <a:lstStyle/>
          <a:p>
            <a:pPr defTabSz="685800"/>
            <a:r>
              <a:rPr lang="en-GB" sz="4500" dirty="0">
                <a:solidFill>
                  <a:srgbClr val="0055A5"/>
                </a:solidFill>
                <a:latin typeface="Ink Free" panose="03080402000500000000" pitchFamily="66" charset="0"/>
              </a:rPr>
              <a:t>Charts can be powerful</a:t>
            </a:r>
          </a:p>
        </p:txBody>
      </p:sp>
    </p:spTree>
    <p:extLst>
      <p:ext uri="{BB962C8B-B14F-4D97-AF65-F5344CB8AC3E}">
        <p14:creationId xmlns:p14="http://schemas.microsoft.com/office/powerpoint/2010/main" val="30059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3389A-BDF6-43FB-A6A5-C99077ED9800}"/>
              </a:ext>
            </a:extLst>
          </p:cNvPr>
          <p:cNvSpPr>
            <a:spLocks noGrp="1"/>
          </p:cNvSpPr>
          <p:nvPr>
            <p:ph type="title"/>
          </p:nvPr>
        </p:nvSpPr>
        <p:spPr>
          <a:xfrm>
            <a:off x="486697" y="1354600"/>
            <a:ext cx="2370803" cy="1560050"/>
          </a:xfrm>
        </p:spPr>
        <p:txBody>
          <a:bodyPr>
            <a:normAutofit/>
          </a:bodyPr>
          <a:lstStyle/>
          <a:p>
            <a:r>
              <a:rPr lang="en-GB" dirty="0"/>
              <a:t>4: It helps when evidence matches experience</a:t>
            </a:r>
          </a:p>
        </p:txBody>
      </p:sp>
      <p:sp>
        <p:nvSpPr>
          <p:cNvPr id="4" name="Content Placeholder 3">
            <a:extLst>
              <a:ext uri="{FF2B5EF4-FFF2-40B4-BE49-F238E27FC236}">
                <a16:creationId xmlns:a16="http://schemas.microsoft.com/office/drawing/2014/main" id="{7BEAE462-0D29-4142-BA1A-3A3EDB6F40F3}"/>
              </a:ext>
            </a:extLst>
          </p:cNvPr>
          <p:cNvSpPr>
            <a:spLocks noGrp="1"/>
          </p:cNvSpPr>
          <p:nvPr>
            <p:ph sz="half" idx="1"/>
          </p:nvPr>
        </p:nvSpPr>
        <p:spPr>
          <a:xfrm>
            <a:off x="2753446" y="2026721"/>
            <a:ext cx="6046451" cy="3137817"/>
          </a:xfrm>
        </p:spPr>
        <p:txBody>
          <a:bodyPr vert="horz" wrap="square" lIns="68580" tIns="34290" rIns="68580" bIns="34290" numCol="1" rtlCol="0" anchor="t" anchorCtr="0" compatLnSpc="1">
            <a:prstTxWarp prst="textNoShape">
              <a:avLst/>
            </a:prstTxWarp>
            <a:normAutofit fontScale="85000" lnSpcReduction="10000"/>
          </a:bodyPr>
          <a:lstStyle/>
          <a:p>
            <a:pPr>
              <a:spcAft>
                <a:spcPts val="450"/>
              </a:spcAft>
            </a:pPr>
            <a:r>
              <a:rPr lang="en-GB" sz="1800" dirty="0"/>
              <a:t>Identified key issues which should be fed into planning new provision</a:t>
            </a:r>
          </a:p>
          <a:p>
            <a:pPr>
              <a:spcAft>
                <a:spcPts val="450"/>
              </a:spcAft>
            </a:pPr>
            <a:r>
              <a:rPr lang="en-GB" sz="1800" dirty="0"/>
              <a:t>Emergency department attendances increased in the summer and are usually between the early evening and midnight</a:t>
            </a:r>
          </a:p>
          <a:p>
            <a:pPr>
              <a:spcAft>
                <a:spcPts val="450"/>
              </a:spcAft>
            </a:pPr>
            <a:r>
              <a:rPr lang="en-GB" sz="1800" dirty="0"/>
              <a:t>GP Out of Hours services again show highest levels of contacts in the summer and between 6pm and midnight on weekends</a:t>
            </a:r>
          </a:p>
          <a:p>
            <a:pPr>
              <a:spcAft>
                <a:spcPts val="450"/>
              </a:spcAft>
            </a:pPr>
            <a:r>
              <a:rPr lang="en-GB" sz="1800" dirty="0"/>
              <a:t>Police Section 136 episodes increase in July and August</a:t>
            </a:r>
          </a:p>
          <a:p>
            <a:pPr>
              <a:spcAft>
                <a:spcPts val="450"/>
              </a:spcAft>
            </a:pPr>
            <a:r>
              <a:rPr lang="en-GB" sz="1800" dirty="0"/>
              <a:t>Ambulance service also has more calls from the East of the County and most in June to August </a:t>
            </a:r>
          </a:p>
          <a:p>
            <a:pPr>
              <a:spcAft>
                <a:spcPts val="450"/>
              </a:spcAft>
            </a:pPr>
            <a:r>
              <a:rPr lang="en-GB" sz="1800" dirty="0"/>
              <a:t>There are higher numbers of contacts in East Suffolk</a:t>
            </a:r>
          </a:p>
          <a:p>
            <a:pPr marL="0" indent="0">
              <a:buNone/>
            </a:pPr>
            <a:endParaRPr lang="en-GB" sz="1800" dirty="0"/>
          </a:p>
        </p:txBody>
      </p:sp>
      <p:sp>
        <p:nvSpPr>
          <p:cNvPr id="6" name="Title 1">
            <a:extLst>
              <a:ext uri="{FF2B5EF4-FFF2-40B4-BE49-F238E27FC236}">
                <a16:creationId xmlns:a16="http://schemas.microsoft.com/office/drawing/2014/main" id="{FAB62EDA-F7C6-4AD0-A9F9-FC15DA8937DC}"/>
              </a:ext>
            </a:extLst>
          </p:cNvPr>
          <p:cNvSpPr txBox="1">
            <a:spLocks/>
          </p:cNvSpPr>
          <p:nvPr/>
        </p:nvSpPr>
        <p:spPr bwMode="auto">
          <a:xfrm>
            <a:off x="3017520" y="1063229"/>
            <a:ext cx="566928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defTabSz="457200" rtl="0" eaLnBrk="1" fontAlgn="base" hangingPunct="1">
              <a:spcBef>
                <a:spcPct val="0"/>
              </a:spcBef>
              <a:spcAft>
                <a:spcPct val="0"/>
              </a:spcAft>
              <a:defRPr sz="3200" b="1" kern="1200">
                <a:solidFill>
                  <a:srgbClr val="24336E"/>
                </a:solidFill>
                <a:latin typeface="Arial"/>
                <a:ea typeface="MS PGothic" panose="020B0600070205080204" pitchFamily="34" charset="-128"/>
                <a:cs typeface="Arial"/>
              </a:defRPr>
            </a:lvl1pPr>
            <a:lvl2pPr algn="l" defTabSz="457200" rtl="0" eaLnBrk="1" fontAlgn="base" hangingPunct="1">
              <a:spcBef>
                <a:spcPct val="0"/>
              </a:spcBef>
              <a:spcAft>
                <a:spcPct val="0"/>
              </a:spcAft>
              <a:defRPr sz="3200" b="1">
                <a:solidFill>
                  <a:srgbClr val="24336E"/>
                </a:solidFill>
                <a:latin typeface="Arial" charset="0"/>
                <a:ea typeface="MS PGothic" panose="020B0600070205080204" pitchFamily="34" charset="-128"/>
                <a:cs typeface="Arial" panose="020B0604020202020204" pitchFamily="34" charset="0"/>
              </a:defRPr>
            </a:lvl2pPr>
            <a:lvl3pPr algn="l" defTabSz="457200" rtl="0" eaLnBrk="1" fontAlgn="base" hangingPunct="1">
              <a:spcBef>
                <a:spcPct val="0"/>
              </a:spcBef>
              <a:spcAft>
                <a:spcPct val="0"/>
              </a:spcAft>
              <a:defRPr sz="3200" b="1">
                <a:solidFill>
                  <a:srgbClr val="24336E"/>
                </a:solidFill>
                <a:latin typeface="Arial" charset="0"/>
                <a:ea typeface="MS PGothic" panose="020B0600070205080204" pitchFamily="34" charset="-128"/>
                <a:cs typeface="Arial" panose="020B0604020202020204" pitchFamily="34" charset="0"/>
              </a:defRPr>
            </a:lvl3pPr>
            <a:lvl4pPr algn="l" defTabSz="457200" rtl="0" eaLnBrk="1" fontAlgn="base" hangingPunct="1">
              <a:spcBef>
                <a:spcPct val="0"/>
              </a:spcBef>
              <a:spcAft>
                <a:spcPct val="0"/>
              </a:spcAft>
              <a:defRPr sz="3200" b="1">
                <a:solidFill>
                  <a:srgbClr val="24336E"/>
                </a:solidFill>
                <a:latin typeface="Arial" charset="0"/>
                <a:ea typeface="MS PGothic" panose="020B0600070205080204" pitchFamily="34" charset="-128"/>
                <a:cs typeface="Arial" panose="020B0604020202020204" pitchFamily="34" charset="0"/>
              </a:defRPr>
            </a:lvl4pPr>
            <a:lvl5pPr algn="l" defTabSz="457200" rtl="0" eaLnBrk="1" fontAlgn="base" hangingPunct="1">
              <a:spcBef>
                <a:spcPct val="0"/>
              </a:spcBef>
              <a:spcAft>
                <a:spcPct val="0"/>
              </a:spcAft>
              <a:defRPr sz="3200" b="1">
                <a:solidFill>
                  <a:srgbClr val="24336E"/>
                </a:solidFill>
                <a:latin typeface="Arial" charset="0"/>
                <a:ea typeface="MS PGothic" panose="020B0600070205080204" pitchFamily="34" charset="-128"/>
                <a:cs typeface="Arial" panose="020B0604020202020204"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r>
              <a:rPr lang="en-GB" sz="2400" dirty="0"/>
            </a:br>
            <a:r>
              <a:rPr lang="en-GB" sz="2400" dirty="0"/>
              <a:t>Crisis profile</a:t>
            </a:r>
          </a:p>
        </p:txBody>
      </p:sp>
    </p:spTree>
    <p:extLst>
      <p:ext uri="{BB962C8B-B14F-4D97-AF65-F5344CB8AC3E}">
        <p14:creationId xmlns:p14="http://schemas.microsoft.com/office/powerpoint/2010/main" val="4235206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3389A-BDF6-43FB-A6A5-C99077ED9800}"/>
              </a:ext>
            </a:extLst>
          </p:cNvPr>
          <p:cNvSpPr>
            <a:spLocks noGrp="1"/>
          </p:cNvSpPr>
          <p:nvPr>
            <p:ph type="title"/>
          </p:nvPr>
        </p:nvSpPr>
        <p:spPr>
          <a:xfrm>
            <a:off x="219235" y="1011700"/>
            <a:ext cx="3285203" cy="1257452"/>
          </a:xfrm>
        </p:spPr>
        <p:txBody>
          <a:bodyPr>
            <a:normAutofit/>
          </a:bodyPr>
          <a:lstStyle/>
          <a:p>
            <a:r>
              <a:rPr lang="en-GB" dirty="0"/>
              <a:t>5: Don’t be afraid to be controversial</a:t>
            </a:r>
          </a:p>
        </p:txBody>
      </p:sp>
      <p:sp>
        <p:nvSpPr>
          <p:cNvPr id="4" name="Content Placeholder 3">
            <a:extLst>
              <a:ext uri="{FF2B5EF4-FFF2-40B4-BE49-F238E27FC236}">
                <a16:creationId xmlns:a16="http://schemas.microsoft.com/office/drawing/2014/main" id="{7BEAE462-0D29-4142-BA1A-3A3EDB6F40F3}"/>
              </a:ext>
            </a:extLst>
          </p:cNvPr>
          <p:cNvSpPr>
            <a:spLocks noGrp="1"/>
          </p:cNvSpPr>
          <p:nvPr>
            <p:ph sz="half" idx="1"/>
          </p:nvPr>
        </p:nvSpPr>
        <p:spPr>
          <a:xfrm>
            <a:off x="5313717" y="1214319"/>
            <a:ext cx="3678468" cy="2839064"/>
          </a:xfrm>
        </p:spPr>
        <p:txBody>
          <a:bodyPr vert="horz" wrap="square" lIns="68580" tIns="34290" rIns="68580" bIns="34290" numCol="1" rtlCol="0" anchor="t" anchorCtr="0" compatLnSpc="1">
            <a:prstTxWarp prst="textNoShape">
              <a:avLst/>
            </a:prstTxWarp>
            <a:normAutofit/>
          </a:bodyPr>
          <a:lstStyle/>
          <a:p>
            <a:pPr marL="0" indent="0">
              <a:spcAft>
                <a:spcPts val="900"/>
              </a:spcAft>
              <a:buNone/>
            </a:pPr>
            <a:r>
              <a:rPr lang="en-GB" sz="1800" dirty="0">
                <a:solidFill>
                  <a:schemeClr val="tx2">
                    <a:lumMod val="75000"/>
                  </a:schemeClr>
                </a:solidFill>
              </a:rPr>
              <a:t>Mental health services for </a:t>
            </a:r>
            <a:r>
              <a:rPr lang="en-GB" sz="1800" dirty="0">
                <a:solidFill>
                  <a:schemeClr val="tx2">
                    <a:lumMod val="75000"/>
                  </a:schemeClr>
                </a:solidFill>
                <a:highlight>
                  <a:srgbClr val="FFFF00"/>
                </a:highlight>
              </a:rPr>
              <a:t>personality disorders </a:t>
            </a:r>
            <a:r>
              <a:rPr lang="en-GB" sz="1800" dirty="0">
                <a:solidFill>
                  <a:schemeClr val="tx2">
                    <a:lumMod val="75000"/>
                  </a:schemeClr>
                </a:solidFill>
              </a:rPr>
              <a:t>do not meet user needs or NICE guidance: </a:t>
            </a:r>
          </a:p>
          <a:p>
            <a:pPr lvl="1">
              <a:spcAft>
                <a:spcPts val="900"/>
              </a:spcAft>
            </a:pPr>
            <a:r>
              <a:rPr lang="en-GB" sz="1650" dirty="0">
                <a:solidFill>
                  <a:schemeClr val="tx2">
                    <a:lumMod val="75000"/>
                  </a:schemeClr>
                </a:solidFill>
              </a:rPr>
              <a:t>84,000 people in Suffolk would screen for PD</a:t>
            </a:r>
          </a:p>
          <a:p>
            <a:pPr lvl="1">
              <a:spcAft>
                <a:spcPts val="900"/>
              </a:spcAft>
            </a:pPr>
            <a:r>
              <a:rPr lang="en-GB" sz="1650" dirty="0">
                <a:solidFill>
                  <a:schemeClr val="tx2">
                    <a:lumMod val="75000"/>
                  </a:schemeClr>
                </a:solidFill>
              </a:rPr>
              <a:t>People with PD have the highest use of A&amp;E in this STP</a:t>
            </a:r>
          </a:p>
        </p:txBody>
      </p:sp>
      <p:pic>
        <p:nvPicPr>
          <p:cNvPr id="5" name="Content Placeholder 6">
            <a:extLst>
              <a:ext uri="{FF2B5EF4-FFF2-40B4-BE49-F238E27FC236}">
                <a16:creationId xmlns:a16="http://schemas.microsoft.com/office/drawing/2014/main" id="{B3D7137D-F10A-4093-9006-7C603E558603}"/>
              </a:ext>
            </a:extLst>
          </p:cNvPr>
          <p:cNvPicPr>
            <a:picLocks noChangeAspect="1"/>
          </p:cNvPicPr>
          <p:nvPr/>
        </p:nvPicPr>
        <p:blipFill>
          <a:blip r:embed="rId3"/>
          <a:stretch>
            <a:fillRect/>
          </a:stretch>
        </p:blipFill>
        <p:spPr bwMode="auto">
          <a:xfrm>
            <a:off x="118152" y="2432050"/>
            <a:ext cx="3487368" cy="248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75A468E-10A5-4BF8-88E3-59DAA204A899}"/>
              </a:ext>
            </a:extLst>
          </p:cNvPr>
          <p:cNvSpPr txBox="1">
            <a:spLocks noChangeAspect="1"/>
          </p:cNvSpPr>
          <p:nvPr/>
        </p:nvSpPr>
        <p:spPr>
          <a:xfrm>
            <a:off x="3396519" y="2833374"/>
            <a:ext cx="1324730" cy="1220009"/>
          </a:xfrm>
          <a:prstGeom prst="ellipse">
            <a:avLst/>
          </a:prstGeom>
          <a:solidFill>
            <a:srgbClr val="E23562"/>
          </a:solidFill>
          <a:ln w="174625" cmpd="thinThick">
            <a:solidFill>
              <a:srgbClr val="E23562"/>
            </a:solidFill>
          </a:ln>
        </p:spPr>
        <p:txBody>
          <a:bodyPr vert="horz" lIns="68580" tIns="34290" rIns="68580" bIns="34290" rtlCol="0" anchor="ctr">
            <a:normAutofit fontScale="25000" lnSpcReduction="20000"/>
          </a:bodyPr>
          <a:lstStyle/>
          <a:p>
            <a:pPr algn="ctr" defTabSz="685800"/>
            <a:r>
              <a:rPr lang="en-GB" sz="4200" b="1" dirty="0">
                <a:solidFill>
                  <a:prstClr val="white">
                    <a:lumMod val="95000"/>
                  </a:prstClr>
                </a:solidFill>
                <a:latin typeface="Calibri"/>
              </a:rPr>
              <a:t>45.6% of variation can be explained by deprivation</a:t>
            </a:r>
            <a:br>
              <a:rPr lang="en-GB" sz="4200" b="1" dirty="0">
                <a:solidFill>
                  <a:prstClr val="white">
                    <a:lumMod val="95000"/>
                  </a:prstClr>
                </a:solidFill>
                <a:latin typeface="Calibri"/>
              </a:rPr>
            </a:br>
            <a:br>
              <a:rPr lang="en-GB" sz="3150" b="1" dirty="0">
                <a:solidFill>
                  <a:prstClr val="white">
                    <a:lumMod val="95000"/>
                  </a:prstClr>
                </a:solidFill>
                <a:latin typeface="Calibri"/>
              </a:rPr>
            </a:br>
            <a:endParaRPr lang="en-US" sz="1500" dirty="0">
              <a:solidFill>
                <a:srgbClr val="FFFFFF"/>
              </a:solidFill>
              <a:latin typeface="Calibri"/>
            </a:endParaRPr>
          </a:p>
        </p:txBody>
      </p:sp>
      <p:sp>
        <p:nvSpPr>
          <p:cNvPr id="3" name="Rectangle 2">
            <a:extLst>
              <a:ext uri="{FF2B5EF4-FFF2-40B4-BE49-F238E27FC236}">
                <a16:creationId xmlns:a16="http://schemas.microsoft.com/office/drawing/2014/main" id="{2A2D6419-B8B9-40BD-B207-7B5B1B1360CC}"/>
              </a:ext>
            </a:extLst>
          </p:cNvPr>
          <p:cNvSpPr/>
          <p:nvPr/>
        </p:nvSpPr>
        <p:spPr>
          <a:xfrm>
            <a:off x="3800330" y="4224149"/>
            <a:ext cx="4572000" cy="600164"/>
          </a:xfrm>
          <a:prstGeom prst="rect">
            <a:avLst/>
          </a:prstGeom>
        </p:spPr>
        <p:txBody>
          <a:bodyPr>
            <a:spAutoFit/>
          </a:bodyPr>
          <a:lstStyle/>
          <a:p>
            <a:pPr marL="42863" defTabSz="342900" fontAlgn="base">
              <a:spcBef>
                <a:spcPct val="20000"/>
              </a:spcBef>
              <a:spcAft>
                <a:spcPts val="900"/>
              </a:spcAft>
            </a:pPr>
            <a:r>
              <a:rPr lang="en-GB" sz="1650" dirty="0">
                <a:solidFill>
                  <a:srgbClr val="1F497D">
                    <a:lumMod val="75000"/>
                  </a:srgbClr>
                </a:solidFill>
                <a:highlight>
                  <a:srgbClr val="FFFF00"/>
                </a:highlight>
                <a:latin typeface="Arial"/>
                <a:ea typeface="MS PGothic" panose="020B0600070205080204" pitchFamily="34" charset="-128"/>
                <a:cs typeface="Arial"/>
              </a:rPr>
              <a:t>People with SMI </a:t>
            </a:r>
            <a:r>
              <a:rPr lang="en-GB" sz="1650" dirty="0">
                <a:solidFill>
                  <a:srgbClr val="1F497D">
                    <a:lumMod val="75000"/>
                  </a:srgbClr>
                </a:solidFill>
                <a:latin typeface="Arial"/>
                <a:ea typeface="MS PGothic" panose="020B0600070205080204" pitchFamily="34" charset="-128"/>
                <a:cs typeface="Arial"/>
              </a:rPr>
              <a:t>die 15–20 years earlier than the rest of the population</a:t>
            </a: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3EF7EFD2-9D55-4EF1-A9FE-C8CA42D10CC1}"/>
                  </a:ext>
                </a:extLst>
              </p14:cNvPr>
              <p14:cNvContentPartPr/>
              <p14:nvPr/>
            </p14:nvContentPartPr>
            <p14:xfrm>
              <a:off x="5256800" y="906280"/>
              <a:ext cx="3761370" cy="2618190"/>
            </p14:xfrm>
          </p:contentPart>
        </mc:Choice>
        <mc:Fallback xmlns="">
          <p:pic>
            <p:nvPicPr>
              <p:cNvPr id="10" name="Ink 9">
                <a:extLst>
                  <a:ext uri="{FF2B5EF4-FFF2-40B4-BE49-F238E27FC236}">
                    <a16:creationId xmlns:a16="http://schemas.microsoft.com/office/drawing/2014/main" id="{3EF7EFD2-9D55-4EF1-A9FE-C8CA42D10CC1}"/>
                  </a:ext>
                </a:extLst>
              </p:cNvPr>
              <p:cNvPicPr/>
              <p:nvPr/>
            </p:nvPicPr>
            <p:blipFill>
              <a:blip r:embed="rId5"/>
              <a:stretch>
                <a:fillRect/>
              </a:stretch>
            </p:blipFill>
            <p:spPr>
              <a:xfrm>
                <a:off x="5193805" y="843282"/>
                <a:ext cx="3887001" cy="2743826"/>
              </a:xfrm>
              <a:prstGeom prst="rect">
                <a:avLst/>
              </a:prstGeom>
            </p:spPr>
          </p:pic>
        </mc:Fallback>
      </mc:AlternateContent>
    </p:spTree>
    <p:extLst>
      <p:ext uri="{BB962C8B-B14F-4D97-AF65-F5344CB8AC3E}">
        <p14:creationId xmlns:p14="http://schemas.microsoft.com/office/powerpoint/2010/main" val="3481204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A923D-C1DA-4C76-AE14-07002267948B}"/>
              </a:ext>
            </a:extLst>
          </p:cNvPr>
          <p:cNvSpPr>
            <a:spLocks noGrp="1"/>
          </p:cNvSpPr>
          <p:nvPr>
            <p:ph type="title"/>
          </p:nvPr>
        </p:nvSpPr>
        <p:spPr>
          <a:xfrm>
            <a:off x="77993" y="870045"/>
            <a:ext cx="9066007" cy="857250"/>
          </a:xfrm>
        </p:spPr>
        <p:txBody>
          <a:bodyPr anchor="ctr">
            <a:normAutofit/>
          </a:bodyPr>
          <a:lstStyle/>
          <a:p>
            <a:r>
              <a:rPr lang="en-GB" dirty="0"/>
              <a:t>Some unexpected differences*</a:t>
            </a:r>
            <a:br>
              <a:rPr lang="en-GB" sz="2100" dirty="0"/>
            </a:br>
            <a:endParaRPr lang="en-GB" sz="2100" dirty="0"/>
          </a:p>
        </p:txBody>
      </p:sp>
      <p:graphicFrame>
        <p:nvGraphicFramePr>
          <p:cNvPr id="19" name="Chart 18">
            <a:extLst>
              <a:ext uri="{FF2B5EF4-FFF2-40B4-BE49-F238E27FC236}">
                <a16:creationId xmlns:a16="http://schemas.microsoft.com/office/drawing/2014/main" id="{45259C42-A2D1-4CAD-9F3B-F27BB76B0993}"/>
              </a:ext>
            </a:extLst>
          </p:cNvPr>
          <p:cNvGraphicFramePr>
            <a:graphicFrameLocks/>
          </p:cNvGraphicFramePr>
          <p:nvPr>
            <p:extLst/>
          </p:nvPr>
        </p:nvGraphicFramePr>
        <p:xfrm>
          <a:off x="5129852" y="1133618"/>
          <a:ext cx="3632011" cy="337625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87F75221-C575-4706-B3EC-A69A5417F7A8}"/>
              </a:ext>
            </a:extLst>
          </p:cNvPr>
          <p:cNvSpPr/>
          <p:nvPr/>
        </p:nvSpPr>
        <p:spPr>
          <a:xfrm>
            <a:off x="5129852" y="4512063"/>
            <a:ext cx="1460519" cy="292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GB" sz="1350">
              <a:solidFill>
                <a:prstClr val="white"/>
              </a:solidFill>
              <a:latin typeface="Calibri"/>
            </a:endParaRPr>
          </a:p>
        </p:txBody>
      </p:sp>
      <p:sp>
        <p:nvSpPr>
          <p:cNvPr id="5" name="Rectangle 4">
            <a:extLst>
              <a:ext uri="{FF2B5EF4-FFF2-40B4-BE49-F238E27FC236}">
                <a16:creationId xmlns:a16="http://schemas.microsoft.com/office/drawing/2014/main" id="{626DA3CB-45B0-4385-86B4-957E4FB33CA7}"/>
              </a:ext>
            </a:extLst>
          </p:cNvPr>
          <p:cNvSpPr/>
          <p:nvPr/>
        </p:nvSpPr>
        <p:spPr>
          <a:xfrm>
            <a:off x="2025127" y="4630342"/>
            <a:ext cx="7118873" cy="346249"/>
          </a:xfrm>
          <a:prstGeom prst="rect">
            <a:avLst/>
          </a:prstGeom>
        </p:spPr>
        <p:txBody>
          <a:bodyPr wrap="square">
            <a:spAutoFit/>
          </a:bodyPr>
          <a:lstStyle/>
          <a:p>
            <a:pPr algn="r" defTabSz="685800"/>
            <a:r>
              <a:rPr lang="en-GB" sz="825" dirty="0">
                <a:solidFill>
                  <a:srgbClr val="1F497D">
                    <a:lumMod val="75000"/>
                  </a:srgbClr>
                </a:solidFill>
                <a:latin typeface="Calibri"/>
              </a:rPr>
              <a:t>McManus S, et al. </a:t>
            </a:r>
            <a:r>
              <a:rPr lang="en-GB" sz="825" i="1" dirty="0">
                <a:solidFill>
                  <a:srgbClr val="1F497D">
                    <a:lumMod val="75000"/>
                  </a:srgbClr>
                </a:solidFill>
                <a:latin typeface="Calibri"/>
              </a:rPr>
              <a:t>Mental Health and Wellbeing in England: Adult Psychiatric Morbidity Survey 2014</a:t>
            </a:r>
            <a:r>
              <a:rPr lang="en-GB" sz="825" dirty="0">
                <a:solidFill>
                  <a:srgbClr val="1F497D">
                    <a:lumMod val="75000"/>
                  </a:srgbClr>
                </a:solidFill>
                <a:latin typeface="Calibri"/>
              </a:rPr>
              <a:t>. Leeds; 2016 </a:t>
            </a:r>
          </a:p>
          <a:p>
            <a:pPr algn="r" defTabSz="685800"/>
            <a:r>
              <a:rPr lang="en-GB" sz="825" dirty="0">
                <a:solidFill>
                  <a:srgbClr val="1F497D">
                    <a:lumMod val="75000"/>
                  </a:srgbClr>
                </a:solidFill>
                <a:latin typeface="Calibri"/>
              </a:rPr>
              <a:t>Hunt, E. J. F., et al. The mental health of the UK Armed Forces: where facts meet fiction. </a:t>
            </a:r>
            <a:r>
              <a:rPr lang="en-GB" sz="825" i="1" dirty="0">
                <a:solidFill>
                  <a:srgbClr val="1F497D">
                    <a:lumMod val="75000"/>
                  </a:srgbClr>
                </a:solidFill>
                <a:latin typeface="Calibri"/>
              </a:rPr>
              <a:t>Eur. J. </a:t>
            </a:r>
            <a:r>
              <a:rPr lang="en-GB" sz="825" i="1" dirty="0" err="1">
                <a:solidFill>
                  <a:srgbClr val="1F497D">
                    <a:lumMod val="75000"/>
                  </a:srgbClr>
                </a:solidFill>
                <a:latin typeface="Calibri"/>
              </a:rPr>
              <a:t>Psychotraumatol</a:t>
            </a:r>
            <a:r>
              <a:rPr lang="en-GB" sz="825" i="1" dirty="0">
                <a:solidFill>
                  <a:srgbClr val="1F497D">
                    <a:lumMod val="75000"/>
                  </a:srgbClr>
                </a:solidFill>
                <a:latin typeface="Calibri"/>
              </a:rPr>
              <a:t>.</a:t>
            </a:r>
            <a:r>
              <a:rPr lang="en-GB" sz="825" dirty="0">
                <a:solidFill>
                  <a:srgbClr val="1F497D">
                    <a:lumMod val="75000"/>
                  </a:srgbClr>
                </a:solidFill>
                <a:latin typeface="Calibri"/>
              </a:rPr>
              <a:t> </a:t>
            </a:r>
            <a:r>
              <a:rPr lang="en-GB" sz="825" b="1" dirty="0">
                <a:solidFill>
                  <a:srgbClr val="1F497D">
                    <a:lumMod val="75000"/>
                  </a:srgbClr>
                </a:solidFill>
                <a:latin typeface="Calibri"/>
              </a:rPr>
              <a:t>5,</a:t>
            </a:r>
            <a:r>
              <a:rPr lang="en-GB" sz="825" dirty="0">
                <a:solidFill>
                  <a:srgbClr val="1F497D">
                    <a:lumMod val="75000"/>
                  </a:srgbClr>
                </a:solidFill>
                <a:latin typeface="Calibri"/>
              </a:rPr>
              <a:t> 23617 (2014)</a:t>
            </a:r>
          </a:p>
        </p:txBody>
      </p:sp>
      <p:sp>
        <p:nvSpPr>
          <p:cNvPr id="9" name="Content Placeholder 5">
            <a:extLst>
              <a:ext uri="{FF2B5EF4-FFF2-40B4-BE49-F238E27FC236}">
                <a16:creationId xmlns:a16="http://schemas.microsoft.com/office/drawing/2014/main" id="{DC5AD4B3-1418-4FEE-9F76-B9A92E89B5ED}"/>
              </a:ext>
            </a:extLst>
          </p:cNvPr>
          <p:cNvSpPr txBox="1">
            <a:spLocks/>
          </p:cNvSpPr>
          <p:nvPr/>
        </p:nvSpPr>
        <p:spPr>
          <a:xfrm>
            <a:off x="77993" y="1376223"/>
            <a:ext cx="4956586" cy="3605192"/>
          </a:xfrm>
          <a:prstGeom prst="rect">
            <a:avLst/>
          </a:prstGeom>
        </p:spPr>
        <p:txBody>
          <a:bodyPr/>
          <a:lstStyle>
            <a:lvl1pPr marL="342900" indent="-342900" algn="l" defTabSz="457200" rtl="0" eaLnBrk="1" fontAlgn="base" hangingPunct="1">
              <a:spcBef>
                <a:spcPct val="20000"/>
              </a:spcBef>
              <a:spcAft>
                <a:spcPct val="0"/>
              </a:spcAft>
              <a:buFont typeface="Wingdings" panose="05000000000000000000" pitchFamily="2" charset="2"/>
              <a:buChar char="§"/>
              <a:defRPr sz="2000" kern="1200">
                <a:solidFill>
                  <a:schemeClr val="tx1"/>
                </a:solidFill>
                <a:latin typeface="Arial"/>
                <a:ea typeface="MS PGothic" panose="020B0600070205080204" pitchFamily="34" charset="-128"/>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2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2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lnSpc>
                <a:spcPct val="90000"/>
              </a:lnSpc>
              <a:spcBef>
                <a:spcPts val="900"/>
              </a:spcBef>
            </a:pPr>
            <a:r>
              <a:rPr lang="en-GB" sz="1800" b="1" dirty="0">
                <a:solidFill>
                  <a:srgbClr val="24336E"/>
                </a:solidFill>
              </a:rPr>
              <a:t>12.6% women aged 16–24 screened positive for PTSD </a:t>
            </a:r>
          </a:p>
          <a:p>
            <a:pPr marL="257175" indent="-257175" defTabSz="342900">
              <a:lnSpc>
                <a:spcPct val="90000"/>
              </a:lnSpc>
              <a:spcBef>
                <a:spcPts val="900"/>
              </a:spcBef>
            </a:pPr>
            <a:r>
              <a:rPr lang="en-GB" sz="1950" dirty="0">
                <a:solidFill>
                  <a:srgbClr val="24336E"/>
                </a:solidFill>
              </a:rPr>
              <a:t>4.4% adults screen positive for Post Traumatic Stress Disorder (men &amp; women similar rates) </a:t>
            </a:r>
          </a:p>
          <a:p>
            <a:pPr marL="257175" indent="-257175" defTabSz="342900">
              <a:lnSpc>
                <a:spcPct val="90000"/>
              </a:lnSpc>
              <a:spcBef>
                <a:spcPts val="900"/>
              </a:spcBef>
            </a:pPr>
            <a:r>
              <a:rPr lang="en-GB" sz="1950" dirty="0">
                <a:solidFill>
                  <a:srgbClr val="24336E"/>
                </a:solidFill>
              </a:rPr>
              <a:t>British forces: prevalence of PTSD:</a:t>
            </a:r>
          </a:p>
          <a:p>
            <a:pPr marL="557213" lvl="1" indent="-214313" defTabSz="342900">
              <a:lnSpc>
                <a:spcPct val="90000"/>
              </a:lnSpc>
              <a:spcBef>
                <a:spcPts val="900"/>
              </a:spcBef>
            </a:pPr>
            <a:r>
              <a:rPr lang="en-GB" dirty="0">
                <a:solidFill>
                  <a:srgbClr val="24336E"/>
                </a:solidFill>
                <a:latin typeface="Calibri"/>
              </a:rPr>
              <a:t>6% combat troops </a:t>
            </a:r>
          </a:p>
          <a:p>
            <a:pPr marL="557213" lvl="1" indent="-214313" defTabSz="342900">
              <a:lnSpc>
                <a:spcPct val="90000"/>
              </a:lnSpc>
              <a:spcBef>
                <a:spcPts val="900"/>
              </a:spcBef>
            </a:pPr>
            <a:r>
              <a:rPr lang="en-GB" dirty="0">
                <a:solidFill>
                  <a:srgbClr val="24336E"/>
                </a:solidFill>
                <a:latin typeface="Calibri"/>
              </a:rPr>
              <a:t>4% personnel who have been deployed</a:t>
            </a:r>
          </a:p>
          <a:p>
            <a:pPr marL="557213" lvl="1" indent="-214313" defTabSz="342900">
              <a:lnSpc>
                <a:spcPct val="90000"/>
              </a:lnSpc>
              <a:spcBef>
                <a:spcPts val="900"/>
              </a:spcBef>
            </a:pPr>
            <a:r>
              <a:rPr lang="en-GB" dirty="0">
                <a:solidFill>
                  <a:srgbClr val="24336E"/>
                </a:solidFill>
                <a:latin typeface="Calibri"/>
              </a:rPr>
              <a:t>Rates are lower for personnel on operations</a:t>
            </a:r>
          </a:p>
          <a:p>
            <a:pPr marL="557213" lvl="1" indent="-214313" defTabSz="342900">
              <a:lnSpc>
                <a:spcPct val="90000"/>
              </a:lnSpc>
              <a:spcBef>
                <a:spcPts val="900"/>
              </a:spcBef>
            </a:pPr>
            <a:r>
              <a:rPr lang="en-GB" dirty="0">
                <a:solidFill>
                  <a:srgbClr val="FF0000"/>
                </a:solidFill>
                <a:latin typeface="Calibri"/>
              </a:rPr>
              <a:t>BUT YOUNG at greater risk (men &lt;24)</a:t>
            </a:r>
          </a:p>
          <a:p>
            <a:pPr marL="0" indent="0" defTabSz="342900">
              <a:lnSpc>
                <a:spcPct val="90000"/>
              </a:lnSpc>
              <a:spcBef>
                <a:spcPts val="900"/>
              </a:spcBef>
              <a:buNone/>
            </a:pPr>
            <a:r>
              <a:rPr lang="en-GB" sz="1500" dirty="0">
                <a:solidFill>
                  <a:srgbClr val="24336E"/>
                </a:solidFill>
              </a:rPr>
              <a:t>*comparing screening with diagnosis</a:t>
            </a:r>
          </a:p>
          <a:p>
            <a:pPr marL="0" indent="0" algn="ctr" defTabSz="342900">
              <a:lnSpc>
                <a:spcPct val="90000"/>
              </a:lnSpc>
              <a:spcBef>
                <a:spcPts val="900"/>
              </a:spcBef>
              <a:buNone/>
            </a:pPr>
            <a:r>
              <a:rPr lang="en-GB" sz="2400" dirty="0">
                <a:solidFill>
                  <a:srgbClr val="24336E"/>
                </a:solidFill>
              </a:rPr>
              <a:t>	</a:t>
            </a:r>
          </a:p>
        </p:txBody>
      </p:sp>
      <p:sp>
        <p:nvSpPr>
          <p:cNvPr id="7" name="TextBox 6">
            <a:extLst>
              <a:ext uri="{FF2B5EF4-FFF2-40B4-BE49-F238E27FC236}">
                <a16:creationId xmlns:a16="http://schemas.microsoft.com/office/drawing/2014/main" id="{0F135E3D-EB2E-4770-8FFC-1EE598CD9049}"/>
              </a:ext>
            </a:extLst>
          </p:cNvPr>
          <p:cNvSpPr txBox="1"/>
          <p:nvPr/>
        </p:nvSpPr>
        <p:spPr>
          <a:xfrm rot="20184729">
            <a:off x="4433301" y="1875868"/>
            <a:ext cx="4525598" cy="854080"/>
          </a:xfrm>
          <a:prstGeom prst="rect">
            <a:avLst/>
          </a:prstGeom>
          <a:noFill/>
        </p:spPr>
        <p:txBody>
          <a:bodyPr wrap="none" rtlCol="0">
            <a:spAutoFit/>
          </a:bodyPr>
          <a:lstStyle/>
          <a:p>
            <a:pPr defTabSz="685800"/>
            <a:r>
              <a:rPr lang="en-GB" sz="4950" dirty="0">
                <a:solidFill>
                  <a:srgbClr val="1F497D">
                    <a:lumMod val="75000"/>
                  </a:srgbClr>
                </a:solidFill>
                <a:latin typeface="Ink Free" panose="03080402000500000000" pitchFamily="66" charset="0"/>
              </a:rPr>
              <a:t>Be controversial</a:t>
            </a:r>
          </a:p>
        </p:txBody>
      </p:sp>
    </p:spTree>
    <p:extLst>
      <p:ext uri="{BB962C8B-B14F-4D97-AF65-F5344CB8AC3E}">
        <p14:creationId xmlns:p14="http://schemas.microsoft.com/office/powerpoint/2010/main" val="337454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BD8E-C3AB-4872-91AA-D4D012968982}"/>
              </a:ext>
            </a:extLst>
          </p:cNvPr>
          <p:cNvSpPr>
            <a:spLocks noGrp="1"/>
          </p:cNvSpPr>
          <p:nvPr>
            <p:ph type="title"/>
          </p:nvPr>
        </p:nvSpPr>
        <p:spPr>
          <a:xfrm>
            <a:off x="381000" y="857250"/>
            <a:ext cx="8229600" cy="857250"/>
          </a:xfrm>
        </p:spPr>
        <p:txBody>
          <a:bodyPr/>
          <a:lstStyle/>
          <a:p>
            <a:r>
              <a:rPr lang="en-GB" dirty="0"/>
              <a:t>Summary</a:t>
            </a:r>
          </a:p>
        </p:txBody>
      </p:sp>
      <p:sp>
        <p:nvSpPr>
          <p:cNvPr id="4" name="Content Placeholder 3">
            <a:extLst>
              <a:ext uri="{FF2B5EF4-FFF2-40B4-BE49-F238E27FC236}">
                <a16:creationId xmlns:a16="http://schemas.microsoft.com/office/drawing/2014/main" id="{C51CC4E8-C0BF-46EE-8992-0FB59F5FB423}"/>
              </a:ext>
            </a:extLst>
          </p:cNvPr>
          <p:cNvSpPr>
            <a:spLocks noGrp="1"/>
          </p:cNvSpPr>
          <p:nvPr>
            <p:ph sz="half" idx="1"/>
          </p:nvPr>
        </p:nvSpPr>
        <p:spPr>
          <a:xfrm>
            <a:off x="123093" y="1718254"/>
            <a:ext cx="4038600" cy="3394472"/>
          </a:xfrm>
        </p:spPr>
        <p:txBody>
          <a:bodyPr/>
          <a:lstStyle/>
          <a:p>
            <a:pPr marL="385763" indent="-385763">
              <a:buFont typeface="+mj-lt"/>
              <a:buAutoNum type="arabicPeriod"/>
            </a:pPr>
            <a:r>
              <a:rPr lang="en-US" dirty="0"/>
              <a:t>Share before it’s complete</a:t>
            </a:r>
          </a:p>
          <a:p>
            <a:pPr marL="300038" lvl="1" indent="0">
              <a:buNone/>
            </a:pPr>
            <a:r>
              <a:rPr lang="en-GB" dirty="0"/>
              <a:t>Distribute early drafts and headlines</a:t>
            </a:r>
          </a:p>
          <a:p>
            <a:pPr marL="385763" indent="-385763">
              <a:buFont typeface="+mj-lt"/>
              <a:buAutoNum type="arabicPeriod"/>
            </a:pPr>
            <a:r>
              <a:rPr lang="en-GB" dirty="0"/>
              <a:t>Remove the gaps</a:t>
            </a:r>
          </a:p>
          <a:p>
            <a:pPr marL="300038" lvl="1" indent="0">
              <a:buNone/>
            </a:pPr>
            <a:r>
              <a:rPr lang="en-GB" dirty="0"/>
              <a:t>Link with other organisations</a:t>
            </a:r>
          </a:p>
          <a:p>
            <a:pPr marL="300038" lvl="1" indent="0">
              <a:buNone/>
            </a:pPr>
            <a:r>
              <a:rPr lang="en-GB" dirty="0"/>
              <a:t>Be in the clients’ discussions</a:t>
            </a:r>
          </a:p>
          <a:p>
            <a:pPr marL="300038" lvl="1" indent="0">
              <a:buNone/>
            </a:pPr>
            <a:endParaRPr lang="en-GB" dirty="0"/>
          </a:p>
        </p:txBody>
      </p:sp>
      <p:sp>
        <p:nvSpPr>
          <p:cNvPr id="5" name="Content Placeholder 4">
            <a:extLst>
              <a:ext uri="{FF2B5EF4-FFF2-40B4-BE49-F238E27FC236}">
                <a16:creationId xmlns:a16="http://schemas.microsoft.com/office/drawing/2014/main" id="{561D4B7D-4968-4AA7-9B74-2DD568F9D0B3}"/>
              </a:ext>
            </a:extLst>
          </p:cNvPr>
          <p:cNvSpPr>
            <a:spLocks noGrp="1"/>
          </p:cNvSpPr>
          <p:nvPr>
            <p:ph sz="half" idx="2"/>
          </p:nvPr>
        </p:nvSpPr>
        <p:spPr>
          <a:xfrm>
            <a:off x="4495800" y="1714501"/>
            <a:ext cx="4595447" cy="3394472"/>
          </a:xfrm>
        </p:spPr>
        <p:txBody>
          <a:bodyPr/>
          <a:lstStyle/>
          <a:p>
            <a:pPr marL="385763" indent="-385763">
              <a:buFont typeface="+mj-lt"/>
              <a:buAutoNum type="arabicPeriod"/>
            </a:pPr>
            <a:r>
              <a:rPr lang="en-GB" dirty="0"/>
              <a:t>Make it accessible</a:t>
            </a:r>
          </a:p>
          <a:p>
            <a:pPr marL="300038" lvl="1" indent="0">
              <a:buNone/>
            </a:pPr>
            <a:r>
              <a:rPr lang="en-GB" dirty="0"/>
              <a:t>Sieve your data</a:t>
            </a:r>
          </a:p>
          <a:p>
            <a:pPr marL="300038" lvl="1" indent="0">
              <a:buNone/>
            </a:pPr>
            <a:r>
              <a:rPr lang="en-GB" dirty="0"/>
              <a:t>Think about delivery early on</a:t>
            </a:r>
          </a:p>
          <a:p>
            <a:pPr marL="300038" lvl="1" indent="0">
              <a:buNone/>
            </a:pPr>
            <a:r>
              <a:rPr lang="en-US" dirty="0"/>
              <a:t>Use bright </a:t>
            </a:r>
            <a:r>
              <a:rPr lang="en-US" dirty="0" err="1"/>
              <a:t>colours</a:t>
            </a:r>
            <a:r>
              <a:rPr lang="en-US" dirty="0"/>
              <a:t> and infographics</a:t>
            </a:r>
          </a:p>
          <a:p>
            <a:pPr marL="300038" lvl="1" indent="0">
              <a:buNone/>
            </a:pPr>
            <a:r>
              <a:rPr lang="en-GB" dirty="0"/>
              <a:t>Go local</a:t>
            </a:r>
          </a:p>
          <a:p>
            <a:pPr marL="385763" indent="-385763">
              <a:buFont typeface="+mj-lt"/>
              <a:buAutoNum type="arabicPeriod" startAt="7"/>
            </a:pPr>
            <a:r>
              <a:rPr lang="en-GB" dirty="0"/>
              <a:t>It’s really nice when evidence matches experience</a:t>
            </a:r>
          </a:p>
          <a:p>
            <a:pPr marL="385763" indent="-385763">
              <a:buFont typeface="+mj-lt"/>
              <a:buAutoNum type="arabicPeriod" startAt="7"/>
            </a:pPr>
            <a:r>
              <a:rPr lang="en-GB" dirty="0"/>
              <a:t>Don’t be afraid to be controversial</a:t>
            </a:r>
          </a:p>
          <a:p>
            <a:pPr marL="385763" indent="-385763">
              <a:buFont typeface="+mj-lt"/>
              <a:buAutoNum type="arabicPeriod" startAt="7"/>
            </a:pPr>
            <a:r>
              <a:rPr lang="en-GB" dirty="0"/>
              <a:t>Maintain the website</a:t>
            </a:r>
          </a:p>
        </p:txBody>
      </p:sp>
      <p:sp>
        <p:nvSpPr>
          <p:cNvPr id="6" name="Rectangle 5">
            <a:extLst>
              <a:ext uri="{FF2B5EF4-FFF2-40B4-BE49-F238E27FC236}">
                <a16:creationId xmlns:a16="http://schemas.microsoft.com/office/drawing/2014/main" id="{CFE1DF0A-7F5F-4255-8A1D-A5C75E2A45F6}"/>
              </a:ext>
            </a:extLst>
          </p:cNvPr>
          <p:cNvSpPr/>
          <p:nvPr/>
        </p:nvSpPr>
        <p:spPr>
          <a:xfrm>
            <a:off x="185049" y="4207077"/>
            <a:ext cx="4527622" cy="507831"/>
          </a:xfrm>
          <a:prstGeom prst="rect">
            <a:avLst/>
          </a:prstGeom>
        </p:spPr>
        <p:txBody>
          <a:bodyPr wrap="square">
            <a:spAutoFit/>
          </a:bodyPr>
          <a:lstStyle/>
          <a:p>
            <a:pPr defTabSz="685800"/>
            <a:r>
              <a:rPr lang="en-GB" sz="1350" u="sng" dirty="0">
                <a:solidFill>
                  <a:prstClr val="black"/>
                </a:solidFill>
                <a:latin typeface="Calibri"/>
                <a:hlinkClick r:id="rId3"/>
              </a:rPr>
              <a:t>https://www.healthysuffolk.org.uk/jsna/reports/health-needs-assessments/MHNA-2018</a:t>
            </a:r>
            <a:endParaRPr lang="en-GB" sz="1350" u="sng" dirty="0">
              <a:solidFill>
                <a:prstClr val="black"/>
              </a:solidFill>
              <a:latin typeface="Calibri"/>
            </a:endParaRPr>
          </a:p>
        </p:txBody>
      </p:sp>
    </p:spTree>
    <p:extLst>
      <p:ext uri="{BB962C8B-B14F-4D97-AF65-F5344CB8AC3E}">
        <p14:creationId xmlns:p14="http://schemas.microsoft.com/office/powerpoint/2010/main" val="11949963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48EDEC-1FF6-43AB-9C01-4B5DFAD467AA}"/>
              </a:ext>
            </a:extLst>
          </p:cNvPr>
          <p:cNvSpPr>
            <a:spLocks noGrp="1"/>
          </p:cNvSpPr>
          <p:nvPr>
            <p:ph type="title"/>
          </p:nvPr>
        </p:nvSpPr>
        <p:spPr/>
        <p:txBody>
          <a:bodyPr/>
          <a:lstStyle/>
          <a:p>
            <a:r>
              <a:rPr lang="en-GB" dirty="0"/>
              <a:t>Mental Health Needs Assessment, created by:</a:t>
            </a:r>
          </a:p>
        </p:txBody>
      </p:sp>
      <p:sp>
        <p:nvSpPr>
          <p:cNvPr id="6" name="Content Placeholder 5">
            <a:extLst>
              <a:ext uri="{FF2B5EF4-FFF2-40B4-BE49-F238E27FC236}">
                <a16:creationId xmlns:a16="http://schemas.microsoft.com/office/drawing/2014/main" id="{6EBEB9E3-D75C-4B71-8253-508939F93CE5}"/>
              </a:ext>
            </a:extLst>
          </p:cNvPr>
          <p:cNvSpPr>
            <a:spLocks noGrp="1"/>
          </p:cNvSpPr>
          <p:nvPr>
            <p:ph idx="1"/>
          </p:nvPr>
        </p:nvSpPr>
        <p:spPr>
          <a:xfrm>
            <a:off x="457200" y="2057401"/>
            <a:ext cx="8229600" cy="1797050"/>
          </a:xfrm>
        </p:spPr>
        <p:txBody>
          <a:bodyPr/>
          <a:lstStyle/>
          <a:p>
            <a:r>
              <a:rPr lang="en-GB" dirty="0"/>
              <a:t>Rosie Frankenberg, Public Health Consultant (&amp; GP)</a:t>
            </a:r>
          </a:p>
          <a:p>
            <a:pPr marL="300038" lvl="1" indent="0">
              <a:buNone/>
            </a:pPr>
            <a:r>
              <a:rPr lang="en-GB" sz="1500" dirty="0">
                <a:latin typeface="Arial" panose="020B0604020202020204" pitchFamily="34" charset="0"/>
                <a:cs typeface="Arial" panose="020B0604020202020204" pitchFamily="34" charset="0"/>
                <a:hlinkClick r:id="rId3"/>
              </a:rPr>
              <a:t>rosie.frankenberg@suffolk.gov.uk</a:t>
            </a:r>
            <a:r>
              <a:rPr lang="en-GB" sz="1500" dirty="0">
                <a:latin typeface="Arial" panose="020B0604020202020204" pitchFamily="34" charset="0"/>
                <a:cs typeface="Arial" panose="020B0604020202020204" pitchFamily="34" charset="0"/>
              </a:rPr>
              <a:t> </a:t>
            </a:r>
          </a:p>
          <a:p>
            <a:pPr marL="300038" lvl="1" indent="0">
              <a:buNone/>
            </a:pPr>
            <a:endParaRPr lang="en-GB" dirty="0"/>
          </a:p>
          <a:p>
            <a:pPr marL="214313"/>
            <a:r>
              <a:rPr lang="en-GB" dirty="0"/>
              <a:t>Alison Matthews, Senior JSNA Researcher (&amp; “expert by experience”)</a:t>
            </a:r>
            <a:br>
              <a:rPr lang="en-GB" dirty="0"/>
            </a:br>
            <a:r>
              <a:rPr lang="en-GB" dirty="0">
                <a:hlinkClick r:id="rId4"/>
              </a:rPr>
              <a:t>alison.matthews@suffolk.gov.uk</a:t>
            </a:r>
            <a:r>
              <a:rPr lang="en-GB" dirty="0"/>
              <a:t> </a:t>
            </a:r>
          </a:p>
          <a:p>
            <a:pPr marL="214313"/>
            <a:endParaRPr lang="en-GB" dirty="0"/>
          </a:p>
          <a:p>
            <a:pPr marL="214313"/>
            <a:r>
              <a:rPr lang="en-GB" dirty="0"/>
              <a:t>Colleagues across Public Health, PH Knowledge &amp; intelligence team, the “Suffolk system”</a:t>
            </a:r>
            <a:br>
              <a:rPr lang="en-GB" dirty="0"/>
            </a:br>
            <a:endParaRPr lang="en-GB" dirty="0"/>
          </a:p>
        </p:txBody>
      </p:sp>
      <p:sp>
        <p:nvSpPr>
          <p:cNvPr id="7" name="Rectangle 6">
            <a:extLst>
              <a:ext uri="{FF2B5EF4-FFF2-40B4-BE49-F238E27FC236}">
                <a16:creationId xmlns:a16="http://schemas.microsoft.com/office/drawing/2014/main" id="{A141A48E-DD7E-4C8D-889F-157D14635A45}"/>
              </a:ext>
            </a:extLst>
          </p:cNvPr>
          <p:cNvSpPr/>
          <p:nvPr/>
        </p:nvSpPr>
        <p:spPr>
          <a:xfrm>
            <a:off x="657675" y="4065407"/>
            <a:ext cx="7828651" cy="738664"/>
          </a:xfrm>
          <a:prstGeom prst="rect">
            <a:avLst/>
          </a:prstGeom>
        </p:spPr>
        <p:txBody>
          <a:bodyPr wrap="square">
            <a:spAutoFit/>
          </a:bodyPr>
          <a:lstStyle/>
          <a:p>
            <a:pPr algn="ctr" defTabSz="685800"/>
            <a:r>
              <a:rPr lang="en-GB" sz="2100" u="sng" dirty="0">
                <a:solidFill>
                  <a:prstClr val="black"/>
                </a:solidFill>
                <a:latin typeface="Calibri"/>
                <a:hlinkClick r:id="rId5"/>
              </a:rPr>
              <a:t>https://www.healthysuffolk.org.uk/jsna/reports/health-needs-assessments/MHNA-2018</a:t>
            </a:r>
            <a:endParaRPr lang="en-GB" sz="2100" u="sng" dirty="0">
              <a:solidFill>
                <a:prstClr val="black"/>
              </a:solidFill>
              <a:latin typeface="Calibri"/>
            </a:endParaRPr>
          </a:p>
        </p:txBody>
      </p:sp>
    </p:spTree>
    <p:extLst>
      <p:ext uri="{BB962C8B-B14F-4D97-AF65-F5344CB8AC3E}">
        <p14:creationId xmlns:p14="http://schemas.microsoft.com/office/powerpoint/2010/main" val="3364647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8B9A3-1D34-4D34-8FF3-015DCDF21E3D}"/>
              </a:ext>
            </a:extLst>
          </p:cNvPr>
          <p:cNvSpPr>
            <a:spLocks noGrp="1"/>
          </p:cNvSpPr>
          <p:nvPr>
            <p:ph type="title"/>
          </p:nvPr>
        </p:nvSpPr>
        <p:spPr/>
        <p:txBody>
          <a:bodyPr/>
          <a:lstStyle/>
          <a:p>
            <a:r>
              <a:rPr lang="en-US" dirty="0"/>
              <a:t>Table Top Exercise</a:t>
            </a:r>
            <a:endParaRPr lang="en-GB" dirty="0"/>
          </a:p>
        </p:txBody>
      </p:sp>
      <p:sp>
        <p:nvSpPr>
          <p:cNvPr id="3" name="Content Placeholder 2">
            <a:extLst>
              <a:ext uri="{FF2B5EF4-FFF2-40B4-BE49-F238E27FC236}">
                <a16:creationId xmlns:a16="http://schemas.microsoft.com/office/drawing/2014/main" id="{C4324A3B-E27E-491C-A2F3-DA6134873071}"/>
              </a:ext>
            </a:extLst>
          </p:cNvPr>
          <p:cNvSpPr>
            <a:spLocks noGrp="1"/>
          </p:cNvSpPr>
          <p:nvPr>
            <p:ph idx="1"/>
          </p:nvPr>
        </p:nvSpPr>
        <p:spPr/>
        <p:txBody>
          <a:bodyPr/>
          <a:lstStyle/>
          <a:p>
            <a:pPr lvl="0"/>
            <a:r>
              <a:rPr lang="en-GB" sz="2400" dirty="0"/>
              <a:t>What are the challenges do you have when undertake health needs assessments and how do you overcome</a:t>
            </a:r>
          </a:p>
          <a:p>
            <a:pPr lvl="0"/>
            <a:r>
              <a:rPr lang="en-GB" sz="2400" dirty="0"/>
              <a:t>What other innovative approaches do you use?</a:t>
            </a:r>
          </a:p>
          <a:p>
            <a:pPr marL="0" indent="0">
              <a:buNone/>
            </a:pPr>
            <a:endParaRPr lang="en-GB" dirty="0"/>
          </a:p>
        </p:txBody>
      </p:sp>
    </p:spTree>
    <p:extLst>
      <p:ext uri="{BB962C8B-B14F-4D97-AF65-F5344CB8AC3E}">
        <p14:creationId xmlns:p14="http://schemas.microsoft.com/office/powerpoint/2010/main" val="3368519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ECA3F-52E6-482E-B56B-73BA1F50557C}"/>
              </a:ext>
            </a:extLst>
          </p:cNvPr>
          <p:cNvSpPr>
            <a:spLocks noGrp="1"/>
          </p:cNvSpPr>
          <p:nvPr>
            <p:ph type="ctrTitle"/>
          </p:nvPr>
        </p:nvSpPr>
        <p:spPr/>
        <p:txBody>
          <a:bodyPr/>
          <a:lstStyle/>
          <a:p>
            <a:r>
              <a:rPr lang="en-GB"/>
              <a:t>UKPHR update - regulation</a:t>
            </a:r>
          </a:p>
        </p:txBody>
      </p:sp>
      <p:sp>
        <p:nvSpPr>
          <p:cNvPr id="3" name="Text Placeholder 2">
            <a:extLst>
              <a:ext uri="{FF2B5EF4-FFF2-40B4-BE49-F238E27FC236}">
                <a16:creationId xmlns:a16="http://schemas.microsoft.com/office/drawing/2014/main" id="{5D696FE2-2657-4884-8962-C373E7292E65}"/>
              </a:ext>
            </a:extLst>
          </p:cNvPr>
          <p:cNvSpPr>
            <a:spLocks noGrp="1"/>
          </p:cNvSpPr>
          <p:nvPr>
            <p:ph type="body" sz="quarter" idx="13"/>
          </p:nvPr>
        </p:nvSpPr>
        <p:spPr/>
        <p:txBody>
          <a:bodyPr/>
          <a:lstStyle/>
          <a:p>
            <a:r>
              <a:rPr lang="en-GB"/>
              <a:t>Revalidation from April 2019</a:t>
            </a:r>
          </a:p>
          <a:p>
            <a:r>
              <a:rPr lang="en-GB"/>
              <a:t>1. Professional appraisal 2. Personal Development Planning 3. Health and Conduct Declaration 4. Professional Indemnity 5. Continuing Professional Development 6. Supporting Information of Quality Improvement Activity 7. Confirmation of Compliance</a:t>
            </a:r>
          </a:p>
        </p:txBody>
      </p:sp>
    </p:spTree>
    <p:extLst>
      <p:ext uri="{BB962C8B-B14F-4D97-AF65-F5344CB8AC3E}">
        <p14:creationId xmlns:p14="http://schemas.microsoft.com/office/powerpoint/2010/main" val="33728311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C6562-06EB-43F7-9B83-116E6FDBD9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2803" cy="6858000"/>
          </a:xfrm>
          <a:prstGeom prst="rect">
            <a:avLst/>
          </a:prstGeom>
        </p:spPr>
      </p:pic>
    </p:spTree>
    <p:extLst>
      <p:ext uri="{BB962C8B-B14F-4D97-AF65-F5344CB8AC3E}">
        <p14:creationId xmlns:p14="http://schemas.microsoft.com/office/powerpoint/2010/main" val="3934024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6127A-C6AA-42D4-8DCA-0AEC4948CB44}"/>
              </a:ext>
            </a:extLst>
          </p:cNvPr>
          <p:cNvSpPr>
            <a:spLocks noGrp="1"/>
          </p:cNvSpPr>
          <p:nvPr>
            <p:ph type="ctrTitle"/>
          </p:nvPr>
        </p:nvSpPr>
        <p:spPr/>
        <p:txBody>
          <a:bodyPr anchor="t"/>
          <a:lstStyle/>
          <a:p>
            <a:r>
              <a:rPr lang="en-US">
                <a:cs typeface="Arial"/>
              </a:rPr>
              <a:t>School of Public Health - update</a:t>
            </a:r>
            <a:endParaRPr lang="en-US"/>
          </a:p>
        </p:txBody>
      </p:sp>
      <p:sp>
        <p:nvSpPr>
          <p:cNvPr id="3" name="Text Placeholder 2">
            <a:extLst>
              <a:ext uri="{FF2B5EF4-FFF2-40B4-BE49-F238E27FC236}">
                <a16:creationId xmlns:a16="http://schemas.microsoft.com/office/drawing/2014/main" id="{D121C357-0513-4F8E-B3C9-6F4A06C0A2D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30717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E9896A-08D6-4BF1-B2AB-6258AE9DC890}"/>
              </a:ext>
            </a:extLst>
          </p:cNvPr>
          <p:cNvSpPr>
            <a:spLocks noGrp="1"/>
          </p:cNvSpPr>
          <p:nvPr>
            <p:ph type="body" sz="quarter" idx="11"/>
          </p:nvPr>
        </p:nvSpPr>
        <p:spPr/>
        <p:txBody>
          <a:bodyPr>
            <a:normAutofit/>
          </a:bodyPr>
          <a:lstStyle/>
          <a:p>
            <a:r>
              <a:rPr lang="en-GB" sz="1800" dirty="0">
                <a:latin typeface="Arial" panose="020B0604020202020204" pitchFamily="34" charset="0"/>
                <a:cs typeface="Arial" panose="020B0604020202020204" pitchFamily="34" charset="0"/>
              </a:rPr>
              <a:t>In 2016 UKPHR began a comprehensive review of practitioner registration, an extensive consultation was commissioned and the many points discussed by a range of stakeholders from the 4 nations.</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22 recommendations ratified by the UKPHR Board in July 2018 including new standards.</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Standards have not changed too much! More in-line with PHSKF, less duplication and the review of Standards was carried out by VIV Speller- also responsible for the Specialist Portfolio route review.</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Implementation Group now responsible for making these changes happen- from April 2019.</a:t>
            </a:r>
          </a:p>
        </p:txBody>
      </p:sp>
      <p:sp>
        <p:nvSpPr>
          <p:cNvPr id="3" name="Title 2">
            <a:extLst>
              <a:ext uri="{FF2B5EF4-FFF2-40B4-BE49-F238E27FC236}">
                <a16:creationId xmlns:a16="http://schemas.microsoft.com/office/drawing/2014/main" id="{C7876CA6-A65B-4A6C-825A-DEBA4E41D71C}"/>
              </a:ext>
            </a:extLst>
          </p:cNvPr>
          <p:cNvSpPr>
            <a:spLocks noGrp="1"/>
          </p:cNvSpPr>
          <p:nvPr>
            <p:ph type="title"/>
          </p:nvPr>
        </p:nvSpPr>
        <p:spPr/>
        <p:txBody>
          <a:bodyPr/>
          <a:lstStyle/>
          <a:p>
            <a:r>
              <a:rPr lang="en-GB" dirty="0"/>
              <a:t>UKPHR Review</a:t>
            </a:r>
          </a:p>
        </p:txBody>
      </p:sp>
    </p:spTree>
    <p:extLst>
      <p:ext uri="{BB962C8B-B14F-4D97-AF65-F5344CB8AC3E}">
        <p14:creationId xmlns:p14="http://schemas.microsoft.com/office/powerpoint/2010/main" val="1942462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67544" y="404664"/>
            <a:ext cx="6552728" cy="1143000"/>
          </a:xfrm>
          <a:prstGeom prst="rect">
            <a:avLst/>
          </a:prstGeom>
        </p:spPr>
        <p:txBody>
          <a:bodyPr vert="horz"/>
          <a:lstStyle>
            <a:lvl1pPr algn="l" defTabSz="457200" rtl="0" eaLnBrk="1" latinLnBrk="0" hangingPunct="1">
              <a:spcBef>
                <a:spcPct val="0"/>
              </a:spcBef>
              <a:buNone/>
              <a:defRPr sz="4800" kern="1200">
                <a:solidFill>
                  <a:srgbClr val="009CD5"/>
                </a:solidFill>
                <a:latin typeface="Frutiga"/>
                <a:ea typeface="+mj-ea"/>
                <a:cs typeface="Frutig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4F81BD"/>
                </a:solidFill>
                <a:effectLst/>
                <a:uLnTx/>
                <a:uFillTx/>
                <a:latin typeface="Frutiga"/>
                <a:ea typeface="+mj-ea"/>
              </a:rPr>
              <a:t> East of England Scheme- the story so far…</a:t>
            </a:r>
          </a:p>
        </p:txBody>
      </p:sp>
      <p:sp>
        <p:nvSpPr>
          <p:cNvPr id="2" name="TextBox 1"/>
          <p:cNvSpPr txBox="1"/>
          <p:nvPr/>
        </p:nvSpPr>
        <p:spPr>
          <a:xfrm>
            <a:off x="611560" y="1988840"/>
            <a:ext cx="8280920" cy="31393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23</a:t>
            </a: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 in progress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26</a:t>
            </a: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 practitioners have successfully achieved UKPHR registration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45</a:t>
            </a: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 in Development Cohort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A team of 21 Assessors (senior PH workforce members)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charset="0"/>
                <a:ea typeface="+mn-ea"/>
                <a:cs typeface="Arial" charset="0"/>
              </a:rPr>
              <a:t>5 Verifiers, Consultants in Public Health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FPH Masterclass programme for 2019 ALL PH workforce welcome!</a:t>
            </a:r>
          </a:p>
        </p:txBody>
      </p:sp>
    </p:spTree>
    <p:extLst>
      <p:ext uri="{BB962C8B-B14F-4D97-AF65-F5344CB8AC3E}">
        <p14:creationId xmlns:p14="http://schemas.microsoft.com/office/powerpoint/2010/main" val="7066120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3623C-EB8A-4063-980C-60C121999BD2}"/>
              </a:ext>
            </a:extLst>
          </p:cNvPr>
          <p:cNvSpPr>
            <a:spLocks noGrp="1"/>
          </p:cNvSpPr>
          <p:nvPr>
            <p:ph type="body" sz="quarter" idx="11"/>
          </p:nvPr>
        </p:nvSpPr>
        <p:spPr/>
        <p:txBody>
          <a:bodyPr>
            <a:normAutofit/>
          </a:bodyPr>
          <a:lstStyle/>
          <a:p>
            <a:pPr marL="0" indent="0"/>
            <a:r>
              <a:rPr lang="en-GB" sz="1800" dirty="0">
                <a:latin typeface="Arial" panose="020B0604020202020204" pitchFamily="34" charset="0"/>
                <a:cs typeface="Arial" panose="020B0604020202020204" pitchFamily="34" charset="0"/>
              </a:rPr>
              <a:t>Many practitioners unused to reflective writing and gathering evidence for portfolios which means that they take longer to complete and do not make full use of the process</a:t>
            </a:r>
          </a:p>
          <a:p>
            <a:pPr marL="0" indent="0"/>
            <a:r>
              <a:rPr lang="en-GB" sz="1800" dirty="0">
                <a:latin typeface="Arial" panose="020B0604020202020204" pitchFamily="34" charset="0"/>
                <a:cs typeface="Arial" panose="020B0604020202020204" pitchFamily="34" charset="0"/>
              </a:rPr>
              <a:t>Four workshops to be delivered between Oct 18 and Oct 19 – 45 people engaged</a:t>
            </a:r>
          </a:p>
          <a:p>
            <a:pPr>
              <a:buFont typeface="Arial" panose="020B0604020202020204" pitchFamily="34" charset="0"/>
              <a:buChar char="•"/>
            </a:pPr>
            <a:r>
              <a:rPr lang="en-GB" sz="1800" dirty="0">
                <a:latin typeface="Arial" panose="020B0604020202020204" pitchFamily="34" charset="0"/>
                <a:cs typeface="Arial" panose="020B0604020202020204" pitchFamily="34" charset="0"/>
              </a:rPr>
              <a:t>1. </a:t>
            </a:r>
            <a:r>
              <a:rPr lang="en-GB" sz="1800" b="1" dirty="0">
                <a:latin typeface="Arial" panose="020B0604020202020204" pitchFamily="34" charset="0"/>
                <a:cs typeface="Arial" panose="020B0604020202020204" pitchFamily="34" charset="0"/>
              </a:rPr>
              <a:t>Introduction to UKPHR Portfolio Development</a:t>
            </a:r>
          </a:p>
          <a:p>
            <a:pPr>
              <a:buFont typeface="Arial" panose="020B0604020202020204" pitchFamily="34" charset="0"/>
              <a:buChar char="•"/>
            </a:pPr>
            <a:r>
              <a:rPr lang="en-GB" sz="1800" b="1" dirty="0">
                <a:latin typeface="Arial" panose="020B0604020202020204" pitchFamily="34" charset="0"/>
                <a:cs typeface="Arial" panose="020B0604020202020204" pitchFamily="34" charset="0"/>
              </a:rPr>
              <a:t>2. Reflective writing and critical appraisal skills</a:t>
            </a:r>
          </a:p>
          <a:p>
            <a:pPr>
              <a:buFont typeface="Arial" panose="020B0604020202020204" pitchFamily="34" charset="0"/>
              <a:buChar char="•"/>
            </a:pPr>
            <a:r>
              <a:rPr lang="en-GB" sz="1800" b="1" dirty="0">
                <a:latin typeface="Arial" panose="020B0604020202020204" pitchFamily="34" charset="0"/>
                <a:cs typeface="Arial" panose="020B0604020202020204" pitchFamily="34" charset="0"/>
              </a:rPr>
              <a:t>3. Gathering evidence to support the portfolio</a:t>
            </a:r>
          </a:p>
          <a:p>
            <a:pPr>
              <a:buFont typeface="Arial" panose="020B0604020202020204" pitchFamily="34" charset="0"/>
              <a:buChar char="•"/>
            </a:pPr>
            <a:r>
              <a:rPr lang="en-GB" sz="1800" b="1" dirty="0">
                <a:latin typeface="Arial" panose="020B0604020202020204" pitchFamily="34" charset="0"/>
                <a:cs typeface="Arial" panose="020B0604020202020204" pitchFamily="34" charset="0"/>
              </a:rPr>
              <a:t>4. CPD workshop (content TBC from previous sessions)</a:t>
            </a:r>
          </a:p>
          <a:p>
            <a:pPr marL="0" indent="0"/>
            <a:endParaRPr lang="en-GB" sz="1800" dirty="0">
              <a:latin typeface="Arial" panose="020B0604020202020204" pitchFamily="34" charset="0"/>
              <a:cs typeface="Arial" panose="020B0604020202020204" pitchFamily="34" charset="0"/>
            </a:endParaRPr>
          </a:p>
          <a:p>
            <a:pPr marL="0" indent="0"/>
            <a:r>
              <a:rPr lang="en-GB" sz="1800" dirty="0">
                <a:latin typeface="Arial" panose="020B0604020202020204" pitchFamily="34" charset="0"/>
                <a:cs typeface="Arial" panose="020B0604020202020204" pitchFamily="34" charset="0"/>
              </a:rPr>
              <a:t>Attrition and length of time it takes to complete is partly due to lack of preparation and understanding of what is required- this new initiative aims to address this need- the first pilot in the UK of this initiative.</a:t>
            </a:r>
          </a:p>
          <a:p>
            <a:pPr marL="0" indent="0"/>
            <a:endParaRPr lang="en-GB" sz="18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5E9FDB6-21AE-466D-A930-EECC899485CA}"/>
              </a:ext>
            </a:extLst>
          </p:cNvPr>
          <p:cNvSpPr>
            <a:spLocks noGrp="1"/>
          </p:cNvSpPr>
          <p:nvPr>
            <p:ph type="title"/>
          </p:nvPr>
        </p:nvSpPr>
        <p:spPr/>
        <p:txBody>
          <a:bodyPr/>
          <a:lstStyle/>
          <a:p>
            <a:r>
              <a:rPr lang="en-GB" dirty="0"/>
              <a:t>Development Cohort</a:t>
            </a:r>
          </a:p>
        </p:txBody>
      </p:sp>
    </p:spTree>
    <p:extLst>
      <p:ext uri="{BB962C8B-B14F-4D97-AF65-F5344CB8AC3E}">
        <p14:creationId xmlns:p14="http://schemas.microsoft.com/office/powerpoint/2010/main" val="5784677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F320FD-CD75-4A53-9567-7C1C0FEA2030}"/>
              </a:ext>
            </a:extLst>
          </p:cNvPr>
          <p:cNvSpPr>
            <a:spLocks noGrp="1"/>
          </p:cNvSpPr>
          <p:nvPr>
            <p:ph type="body" sz="quarter" idx="11"/>
          </p:nvPr>
        </p:nvSpPr>
        <p:spPr/>
        <p:txBody>
          <a:bodyPr>
            <a:normAutofit/>
          </a:bodyPr>
          <a:lstStyle/>
          <a:p>
            <a:r>
              <a:rPr lang="en-GB" sz="1800" dirty="0">
                <a:latin typeface="Arial" panose="020B0604020202020204" pitchFamily="34" charset="0"/>
                <a:cs typeface="Arial" panose="020B0604020202020204" pitchFamily="34" charset="0"/>
              </a:rPr>
              <a:t>The East Midlands Scheme will relaunch on 29</a:t>
            </a:r>
            <a:r>
              <a:rPr lang="en-GB" sz="1800" baseline="30000" dirty="0">
                <a:latin typeface="Arial" panose="020B0604020202020204" pitchFamily="34" charset="0"/>
                <a:cs typeface="Arial" panose="020B0604020202020204" pitchFamily="34" charset="0"/>
              </a:rPr>
              <a:t>th</a:t>
            </a:r>
            <a:r>
              <a:rPr lang="en-GB" sz="1800" dirty="0">
                <a:latin typeface="Arial" panose="020B0604020202020204" pitchFamily="34" charset="0"/>
                <a:cs typeface="Arial" panose="020B0604020202020204" pitchFamily="34" charset="0"/>
              </a:rPr>
              <a:t> November, also coordinated by Alix Sheppard. This will enable better sharing of resources across both regions and enable more development sessions for practitioners</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45 people currently in the </a:t>
            </a:r>
            <a:r>
              <a:rPr lang="en-GB" sz="1800" dirty="0" err="1">
                <a:latin typeface="Arial" panose="020B0604020202020204" pitchFamily="34" charset="0"/>
                <a:cs typeface="Arial" panose="020B0604020202020204" pitchFamily="34" charset="0"/>
              </a:rPr>
              <a:t>EofE</a:t>
            </a:r>
            <a:r>
              <a:rPr lang="en-GB" sz="1800" dirty="0">
                <a:latin typeface="Arial" panose="020B0604020202020204" pitchFamily="34" charset="0"/>
                <a:cs typeface="Arial" panose="020B0604020202020204" pitchFamily="34" charset="0"/>
              </a:rPr>
              <a:t> Development Cohort- interested in registration but needing more learning sessions and skills to prepare.</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Scheme needs more Assessors! This role contributes to your own CPD and is an interesting way to connect with the different domains of public health practice – across varying organisations and geographical areas.</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Training will be held in April 2019.</a:t>
            </a:r>
          </a:p>
        </p:txBody>
      </p:sp>
      <p:sp>
        <p:nvSpPr>
          <p:cNvPr id="3" name="Title 2">
            <a:extLst>
              <a:ext uri="{FF2B5EF4-FFF2-40B4-BE49-F238E27FC236}">
                <a16:creationId xmlns:a16="http://schemas.microsoft.com/office/drawing/2014/main" id="{F725782B-C89F-401C-9785-DA78E9AE3E92}"/>
              </a:ext>
            </a:extLst>
          </p:cNvPr>
          <p:cNvSpPr>
            <a:spLocks noGrp="1"/>
          </p:cNvSpPr>
          <p:nvPr>
            <p:ph type="title"/>
          </p:nvPr>
        </p:nvSpPr>
        <p:spPr/>
        <p:txBody>
          <a:bodyPr/>
          <a:lstStyle/>
          <a:p>
            <a:r>
              <a:rPr lang="en-GB" dirty="0"/>
              <a:t>East </a:t>
            </a:r>
            <a:r>
              <a:rPr lang="en-GB" dirty="0" err="1"/>
              <a:t>Mids</a:t>
            </a:r>
            <a:r>
              <a:rPr lang="en-GB" dirty="0"/>
              <a:t> and </a:t>
            </a:r>
            <a:r>
              <a:rPr lang="en-GB" dirty="0" err="1"/>
              <a:t>EofE</a:t>
            </a:r>
            <a:endParaRPr lang="en-GB" dirty="0"/>
          </a:p>
        </p:txBody>
      </p:sp>
    </p:spTree>
    <p:extLst>
      <p:ext uri="{BB962C8B-B14F-4D97-AF65-F5344CB8AC3E}">
        <p14:creationId xmlns:p14="http://schemas.microsoft.com/office/powerpoint/2010/main" val="2326646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endParaRPr lang="en-GB" sz="2000" b="1" dirty="0">
              <a:solidFill>
                <a:schemeClr val="accent1">
                  <a:lumMod val="75000"/>
                </a:schemeClr>
              </a:solidFill>
            </a:endParaRPr>
          </a:p>
          <a:p>
            <a:r>
              <a:rPr lang="en-GB" sz="2000" dirty="0">
                <a:solidFill>
                  <a:schemeClr val="accent1">
                    <a:lumMod val="75000"/>
                  </a:schemeClr>
                </a:solidFill>
              </a:rPr>
              <a:t>For more information:</a:t>
            </a:r>
          </a:p>
          <a:p>
            <a:endParaRPr lang="en-GB" sz="2000" dirty="0">
              <a:solidFill>
                <a:schemeClr val="accent1">
                  <a:lumMod val="75000"/>
                </a:schemeClr>
              </a:solidFill>
            </a:endParaRPr>
          </a:p>
          <a:p>
            <a:pPr algn="ctr"/>
            <a:r>
              <a:rPr lang="en-GB" sz="2000" b="1" dirty="0">
                <a:solidFill>
                  <a:schemeClr val="accent1">
                    <a:lumMod val="75000"/>
                  </a:schemeClr>
                </a:solidFill>
              </a:rPr>
              <a:t>Alix Sheppard </a:t>
            </a:r>
            <a:r>
              <a:rPr lang="en-GB" b="1" i="1" dirty="0">
                <a:solidFill>
                  <a:schemeClr val="accent1">
                    <a:lumMod val="75000"/>
                  </a:schemeClr>
                </a:solidFill>
              </a:rPr>
              <a:t>UKPHR reg PR0332</a:t>
            </a:r>
          </a:p>
          <a:p>
            <a:pPr algn="ctr"/>
            <a:endParaRPr lang="en-GB" b="1" i="1" dirty="0">
              <a:solidFill>
                <a:schemeClr val="accent1">
                  <a:lumMod val="75000"/>
                </a:schemeClr>
              </a:solidFill>
            </a:endParaRPr>
          </a:p>
          <a:p>
            <a:pPr algn="ctr"/>
            <a:r>
              <a:rPr lang="en-GB" sz="2000" dirty="0">
                <a:solidFill>
                  <a:schemeClr val="accent1">
                    <a:lumMod val="75000"/>
                  </a:schemeClr>
                </a:solidFill>
              </a:rPr>
              <a:t>East Midlands and East of England Scheme Coordinator (HEE)</a:t>
            </a:r>
          </a:p>
          <a:p>
            <a:pPr algn="ctr"/>
            <a:r>
              <a:rPr lang="en-GB" sz="2000" dirty="0">
                <a:solidFill>
                  <a:schemeClr val="accent1">
                    <a:lumMod val="75000"/>
                  </a:schemeClr>
                </a:solidFill>
              </a:rPr>
              <a:t>Accredited Practitioner Programme Lead (FPH)</a:t>
            </a:r>
          </a:p>
          <a:p>
            <a:pPr algn="ctr"/>
            <a:endParaRPr lang="en-GB" sz="2000" dirty="0">
              <a:solidFill>
                <a:schemeClr val="accent1">
                  <a:lumMod val="75000"/>
                </a:schemeClr>
              </a:solidFill>
            </a:endParaRPr>
          </a:p>
          <a:p>
            <a:r>
              <a:rPr lang="en-GB" sz="2000" b="1" dirty="0">
                <a:solidFill>
                  <a:schemeClr val="accent1">
                    <a:lumMod val="75000"/>
                  </a:schemeClr>
                </a:solidFill>
              </a:rPr>
              <a:t>T.</a:t>
            </a:r>
            <a:r>
              <a:rPr lang="en-GB" sz="2000" dirty="0">
                <a:solidFill>
                  <a:schemeClr val="accent1">
                    <a:lumMod val="75000"/>
                  </a:schemeClr>
                </a:solidFill>
              </a:rPr>
              <a:t> 07708 705150</a:t>
            </a:r>
          </a:p>
          <a:p>
            <a:r>
              <a:rPr lang="en-GB" sz="2000" b="1" dirty="0">
                <a:solidFill>
                  <a:schemeClr val="accent1">
                    <a:lumMod val="75000"/>
                  </a:schemeClr>
                </a:solidFill>
              </a:rPr>
              <a:t>E.</a:t>
            </a:r>
            <a:r>
              <a:rPr lang="en-GB" sz="2000" dirty="0">
                <a:solidFill>
                  <a:schemeClr val="accent1">
                    <a:lumMod val="75000"/>
                  </a:schemeClr>
                </a:solidFill>
              </a:rPr>
              <a:t> </a:t>
            </a:r>
            <a:r>
              <a:rPr lang="en-GB" sz="2000" b="1" dirty="0">
                <a:solidFill>
                  <a:schemeClr val="accent1">
                    <a:lumMod val="75000"/>
                  </a:schemeClr>
                </a:solidFill>
              </a:rPr>
              <a:t>alix@healthtalks.org.uk</a:t>
            </a:r>
            <a:endParaRPr lang="en-GB" sz="2000" dirty="0">
              <a:solidFill>
                <a:schemeClr val="accent1">
                  <a:lumMod val="75000"/>
                </a:schemeClr>
              </a:solidFill>
            </a:endParaRPr>
          </a:p>
          <a:p>
            <a:endParaRPr lang="en-GB" sz="2000" dirty="0">
              <a:solidFill>
                <a:schemeClr val="accent1">
                  <a:lumMod val="75000"/>
                </a:schemeClr>
              </a:solidFill>
            </a:endParaRPr>
          </a:p>
        </p:txBody>
      </p:sp>
    </p:spTree>
    <p:extLst>
      <p:ext uri="{BB962C8B-B14F-4D97-AF65-F5344CB8AC3E}">
        <p14:creationId xmlns:p14="http://schemas.microsoft.com/office/powerpoint/2010/main" val="191231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E4D7-D219-418A-BC59-33F81C26E286}"/>
              </a:ext>
            </a:extLst>
          </p:cNvPr>
          <p:cNvSpPr>
            <a:spLocks noGrp="1"/>
          </p:cNvSpPr>
          <p:nvPr>
            <p:ph type="ctrTitle"/>
          </p:nvPr>
        </p:nvSpPr>
        <p:spPr/>
        <p:txBody>
          <a:bodyPr/>
          <a:lstStyle/>
          <a:p>
            <a:endParaRPr lang="en-GB"/>
          </a:p>
        </p:txBody>
      </p:sp>
      <p:sp>
        <p:nvSpPr>
          <p:cNvPr id="3" name="Text Placeholder 2">
            <a:extLst>
              <a:ext uri="{FF2B5EF4-FFF2-40B4-BE49-F238E27FC236}">
                <a16:creationId xmlns:a16="http://schemas.microsoft.com/office/drawing/2014/main" id="{DF6C5FA1-0D8B-4E79-9262-2487388B8019}"/>
              </a:ext>
            </a:extLst>
          </p:cNvPr>
          <p:cNvSpPr>
            <a:spLocks noGrp="1"/>
          </p:cNvSpPr>
          <p:nvPr>
            <p:ph type="body" sz="quarter" idx="13"/>
          </p:nvPr>
        </p:nvSpPr>
        <p:spPr/>
        <p:txBody>
          <a:bodyPr/>
          <a:lstStyle/>
          <a:p>
            <a:endParaRPr lang="en-GB"/>
          </a:p>
        </p:txBody>
      </p:sp>
      <p:graphicFrame>
        <p:nvGraphicFramePr>
          <p:cNvPr id="7" name="Diagram 6">
            <a:extLst>
              <a:ext uri="{FF2B5EF4-FFF2-40B4-BE49-F238E27FC236}">
                <a16:creationId xmlns:a16="http://schemas.microsoft.com/office/drawing/2014/main" id="{EE86E67A-57B9-43B1-9752-FA6B67B41D0C}"/>
              </a:ext>
            </a:extLst>
          </p:cNvPr>
          <p:cNvGraphicFramePr/>
          <p:nvPr>
            <p:extLst>
              <p:ext uri="{D42A27DB-BD31-4B8C-83A1-F6EECF244321}">
                <p14:modId xmlns:p14="http://schemas.microsoft.com/office/powerpoint/2010/main" val="3723375346"/>
              </p:ext>
            </p:extLst>
          </p:nvPr>
        </p:nvGraphicFramePr>
        <p:xfrm>
          <a:off x="452291" y="1101996"/>
          <a:ext cx="7839075" cy="4861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3823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2535-4BF6-40AB-AF32-A5231C34A6AD}"/>
              </a:ext>
            </a:extLst>
          </p:cNvPr>
          <p:cNvSpPr>
            <a:spLocks noGrp="1"/>
          </p:cNvSpPr>
          <p:nvPr>
            <p:ph type="ctrTitle"/>
          </p:nvPr>
        </p:nvSpPr>
        <p:spPr/>
        <p:txBody>
          <a:bodyPr/>
          <a:lstStyle/>
          <a:p>
            <a:r>
              <a:rPr lang="en-GB"/>
              <a:t>UKPHR – why help?</a:t>
            </a:r>
          </a:p>
        </p:txBody>
      </p:sp>
      <p:sp>
        <p:nvSpPr>
          <p:cNvPr id="3" name="Text Placeholder 2">
            <a:extLst>
              <a:ext uri="{FF2B5EF4-FFF2-40B4-BE49-F238E27FC236}">
                <a16:creationId xmlns:a16="http://schemas.microsoft.com/office/drawing/2014/main" id="{F1ED983A-62E3-44FF-8F64-1692300BFC8E}"/>
              </a:ext>
            </a:extLst>
          </p:cNvPr>
          <p:cNvSpPr>
            <a:spLocks noGrp="1"/>
          </p:cNvSpPr>
          <p:nvPr>
            <p:ph type="body" sz="quarter" idx="13"/>
          </p:nvPr>
        </p:nvSpPr>
        <p:spPr/>
        <p:txBody>
          <a:bodyPr/>
          <a:lstStyle/>
          <a:p>
            <a:r>
              <a:rPr lang="en-GB" sz="2000"/>
              <a:t>Good personal CPD related to education and teaching</a:t>
            </a:r>
          </a:p>
          <a:p>
            <a:r>
              <a:rPr lang="en-GB" sz="2000"/>
              <a:t>Requires refresh of knowledge of a range of PH areas, also good CPD</a:t>
            </a:r>
          </a:p>
          <a:p>
            <a:r>
              <a:rPr lang="en-GB" sz="2000"/>
              <a:t>Networking with peers across a region</a:t>
            </a:r>
          </a:p>
          <a:p>
            <a:r>
              <a:rPr lang="en-GB" sz="2000"/>
              <a:t>Enables you to act as a champion in your own workplace</a:t>
            </a:r>
          </a:p>
          <a:p>
            <a:r>
              <a:rPr lang="en-GB" sz="2000"/>
              <a:t>Useful opportunity for trainees to gain learning outcomes</a:t>
            </a:r>
          </a:p>
          <a:p>
            <a:r>
              <a:rPr lang="en-GB" sz="2000"/>
              <a:t>Supports PH workforce development, the value of registration and career progression</a:t>
            </a:r>
          </a:p>
          <a:p>
            <a:endParaRPr lang="en-GB" sz="2000"/>
          </a:p>
        </p:txBody>
      </p:sp>
    </p:spTree>
    <p:extLst>
      <p:ext uri="{BB962C8B-B14F-4D97-AF65-F5344CB8AC3E}">
        <p14:creationId xmlns:p14="http://schemas.microsoft.com/office/powerpoint/2010/main" val="1685415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D30B0-6B61-42EB-9DE8-2BB438C0A2A9}"/>
              </a:ext>
            </a:extLst>
          </p:cNvPr>
          <p:cNvSpPr>
            <a:spLocks noGrp="1"/>
          </p:cNvSpPr>
          <p:nvPr>
            <p:ph type="ctrTitle"/>
          </p:nvPr>
        </p:nvSpPr>
        <p:spPr/>
        <p:txBody>
          <a:bodyPr/>
          <a:lstStyle/>
          <a:p>
            <a:r>
              <a:rPr lang="en-GB"/>
              <a:t>UKPHR – how to help</a:t>
            </a:r>
          </a:p>
        </p:txBody>
      </p:sp>
      <p:sp>
        <p:nvSpPr>
          <p:cNvPr id="3" name="Text Placeholder 2">
            <a:extLst>
              <a:ext uri="{FF2B5EF4-FFF2-40B4-BE49-F238E27FC236}">
                <a16:creationId xmlns:a16="http://schemas.microsoft.com/office/drawing/2014/main" id="{98C249C8-2360-4268-84C9-75B6C77601A4}"/>
              </a:ext>
            </a:extLst>
          </p:cNvPr>
          <p:cNvSpPr>
            <a:spLocks noGrp="1"/>
          </p:cNvSpPr>
          <p:nvPr>
            <p:ph type="body" sz="quarter" idx="13"/>
          </p:nvPr>
        </p:nvSpPr>
        <p:spPr/>
        <p:txBody>
          <a:bodyPr/>
          <a:lstStyle/>
          <a:p>
            <a:pPr marL="0" indent="0">
              <a:buNone/>
            </a:pPr>
            <a:r>
              <a:rPr lang="en-GB"/>
              <a:t>In the workplace</a:t>
            </a:r>
          </a:p>
          <a:p>
            <a:r>
              <a:rPr lang="en-GB" sz="2000"/>
              <a:t>Support applicants with mentoring, management support and time</a:t>
            </a:r>
          </a:p>
          <a:p>
            <a:r>
              <a:rPr lang="en-GB" sz="2000"/>
              <a:t>Support applicants with appropriate work at the right level</a:t>
            </a:r>
          </a:p>
          <a:p>
            <a:r>
              <a:rPr lang="en-GB" sz="2000"/>
              <a:t>Add requirements for registration to relevant JDs</a:t>
            </a:r>
          </a:p>
          <a:p>
            <a:r>
              <a:rPr lang="en-GB" sz="2000"/>
              <a:t>Enable revalidation through regular appraisal which meet the criteria</a:t>
            </a:r>
          </a:p>
          <a:p>
            <a:endParaRPr lang="en-GB"/>
          </a:p>
          <a:p>
            <a:pPr marL="0" indent="0">
              <a:buNone/>
            </a:pPr>
            <a:r>
              <a:rPr lang="en-GB"/>
              <a:t>Personal time and CPD….</a:t>
            </a:r>
          </a:p>
        </p:txBody>
      </p:sp>
    </p:spTree>
    <p:extLst>
      <p:ext uri="{BB962C8B-B14F-4D97-AF65-F5344CB8AC3E}">
        <p14:creationId xmlns:p14="http://schemas.microsoft.com/office/powerpoint/2010/main" val="4077789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D86D-4AA8-4947-9707-F4E0A6086D05}"/>
              </a:ext>
            </a:extLst>
          </p:cNvPr>
          <p:cNvSpPr>
            <a:spLocks noGrp="1"/>
          </p:cNvSpPr>
          <p:nvPr>
            <p:ph type="ctrTitle"/>
          </p:nvPr>
        </p:nvSpPr>
        <p:spPr/>
        <p:txBody>
          <a:bodyPr/>
          <a:lstStyle/>
          <a:p>
            <a:r>
              <a:rPr lang="en-GB"/>
              <a:t>UKPHR update – specialist </a:t>
            </a:r>
          </a:p>
        </p:txBody>
      </p:sp>
      <p:sp>
        <p:nvSpPr>
          <p:cNvPr id="3" name="Text Placeholder 2">
            <a:extLst>
              <a:ext uri="{FF2B5EF4-FFF2-40B4-BE49-F238E27FC236}">
                <a16:creationId xmlns:a16="http://schemas.microsoft.com/office/drawing/2014/main" id="{8C80D317-6D7D-4465-9CE1-56466D982BF3}"/>
              </a:ext>
            </a:extLst>
          </p:cNvPr>
          <p:cNvSpPr>
            <a:spLocks noGrp="1"/>
          </p:cNvSpPr>
          <p:nvPr>
            <p:ph type="body" sz="quarter" idx="13"/>
          </p:nvPr>
        </p:nvSpPr>
        <p:spPr/>
        <p:txBody>
          <a:bodyPr/>
          <a:lstStyle/>
          <a:p>
            <a:r>
              <a:rPr lang="en-GB"/>
              <a:t>New (opened 1s Sept 2018) equivalence route including pre-application check and revised standards (more in line with specialty curriculum)</a:t>
            </a:r>
          </a:p>
          <a:p>
            <a:r>
              <a:rPr lang="en-GB">
                <a:hlinkClick r:id="rId2"/>
              </a:rPr>
              <a:t>https://www.ukphr.org/specialist-registration-by-portfolio-assessment/</a:t>
            </a:r>
            <a:endParaRPr lang="en-GB"/>
          </a:p>
          <a:p>
            <a:endParaRPr lang="en-GB"/>
          </a:p>
        </p:txBody>
      </p:sp>
    </p:spTree>
    <p:extLst>
      <p:ext uri="{BB962C8B-B14F-4D97-AF65-F5344CB8AC3E}">
        <p14:creationId xmlns:p14="http://schemas.microsoft.com/office/powerpoint/2010/main" val="19798290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41C3-B521-49C9-BCB2-406DA84B74EB}"/>
              </a:ext>
            </a:extLst>
          </p:cNvPr>
          <p:cNvSpPr>
            <a:spLocks noGrp="1"/>
          </p:cNvSpPr>
          <p:nvPr>
            <p:ph type="ctrTitle"/>
          </p:nvPr>
        </p:nvSpPr>
        <p:spPr/>
        <p:txBody>
          <a:bodyPr/>
          <a:lstStyle/>
          <a:p>
            <a:endParaRPr lang="en-GB"/>
          </a:p>
        </p:txBody>
      </p:sp>
      <p:sp>
        <p:nvSpPr>
          <p:cNvPr id="3" name="Text Placeholder 2">
            <a:extLst>
              <a:ext uri="{FF2B5EF4-FFF2-40B4-BE49-F238E27FC236}">
                <a16:creationId xmlns:a16="http://schemas.microsoft.com/office/drawing/2014/main" id="{81C3695F-185A-43C3-80BC-463C1793F599}"/>
              </a:ext>
            </a:extLst>
          </p:cNvPr>
          <p:cNvSpPr>
            <a:spLocks noGrp="1"/>
          </p:cNvSpPr>
          <p:nvPr>
            <p:ph type="body" sz="quarter" idx="13"/>
          </p:nvPr>
        </p:nvSpPr>
        <p:spPr>
          <a:xfrm>
            <a:off x="283779" y="4529957"/>
            <a:ext cx="7839075" cy="1590179"/>
          </a:xfrm>
          <a:solidFill>
            <a:schemeClr val="accent4">
              <a:lumMod val="20000"/>
              <a:lumOff val="80000"/>
            </a:schemeClr>
          </a:solidFill>
        </p:spPr>
        <p:txBody>
          <a:bodyPr/>
          <a:lstStyle/>
          <a:p>
            <a:pPr marL="0" indent="0">
              <a:buNone/>
            </a:pPr>
            <a:r>
              <a:rPr lang="en-GB" sz="1600"/>
              <a:t>Specialist assessors:</a:t>
            </a:r>
          </a:p>
          <a:p>
            <a:r>
              <a:rPr lang="en-GB" sz="1200"/>
              <a:t>Be skilled in assessing evidence submitted to demonstrate competence in knowledge and its application in practice (‘shows’) </a:t>
            </a:r>
          </a:p>
          <a:p>
            <a:r>
              <a:rPr lang="en-GB" sz="1200"/>
              <a:t>Be thoroughly conversant with the public health competences required for registration </a:t>
            </a:r>
          </a:p>
          <a:p>
            <a:r>
              <a:rPr lang="en-GB" sz="1200"/>
              <a:t>Be able to maintain independence and impartiality in the role </a:t>
            </a:r>
          </a:p>
          <a:p>
            <a:r>
              <a:rPr lang="en-GB" sz="1200"/>
              <a:t>Be willing and able to devote the necessary time (a minimum of two portfolios assessed each year, approximately 10 hours to assess a portfolio on average) and to give the task appropriate priority</a:t>
            </a:r>
          </a:p>
        </p:txBody>
      </p:sp>
      <p:sp>
        <p:nvSpPr>
          <p:cNvPr id="4" name="Content Placeholder 1">
            <a:extLst>
              <a:ext uri="{FF2B5EF4-FFF2-40B4-BE49-F238E27FC236}">
                <a16:creationId xmlns:a16="http://schemas.microsoft.com/office/drawing/2014/main" id="{13AAE392-E09D-44B2-AF66-C00A63A5A719}"/>
              </a:ext>
            </a:extLst>
          </p:cNvPr>
          <p:cNvSpPr txBox="1">
            <a:spLocks/>
          </p:cNvSpPr>
          <p:nvPr/>
        </p:nvSpPr>
        <p:spPr>
          <a:xfrm>
            <a:off x="1412277" y="2899792"/>
            <a:ext cx="7632848" cy="1419960"/>
          </a:xfrm>
          <a:prstGeom prst="rect">
            <a:avLst/>
          </a:prstGeom>
          <a:solidFill>
            <a:schemeClr val="accent6">
              <a:lumMod val="20000"/>
              <a:lumOff val="80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00"/>
              </a:spcBef>
              <a:buClr>
                <a:srgbClr val="006600"/>
              </a:buClr>
              <a:buSzPct val="68000"/>
              <a:buFont typeface="Arial"/>
              <a:buNone/>
            </a:pPr>
            <a:r>
              <a:rPr lang="en-US" altLang="en-US" sz="1400">
                <a:latin typeface="Arial" panose="020B0604020202020204" pitchFamily="34" charset="0"/>
                <a:ea typeface="MS PGothic" panose="020B0600070205080204" pitchFamily="34" charset="-128"/>
                <a:cs typeface="Arial" panose="020B0604020202020204" pitchFamily="34" charset="0"/>
              </a:rPr>
              <a:t>Practitioner Scheme Verifiers:</a:t>
            </a:r>
          </a:p>
          <a:p>
            <a:pPr>
              <a:spcBef>
                <a:spcPts val="400"/>
              </a:spcBef>
              <a:buClr>
                <a:srgbClr val="006600"/>
              </a:buClr>
              <a:buSzPct val="68000"/>
            </a:pPr>
            <a:r>
              <a:rPr lang="en-US" altLang="en-US" sz="1400">
                <a:latin typeface="Arial" panose="020B0604020202020204" pitchFamily="34" charset="0"/>
                <a:ea typeface="MS PGothic" panose="020B0600070205080204" pitchFamily="34" charset="-128"/>
                <a:cs typeface="Arial" panose="020B0604020202020204" pitchFamily="34" charset="0"/>
              </a:rPr>
              <a:t> are registered public health specialists with at least 2 years at consultant level</a:t>
            </a:r>
          </a:p>
          <a:p>
            <a:pPr>
              <a:spcBef>
                <a:spcPts val="400"/>
              </a:spcBef>
              <a:buClr>
                <a:srgbClr val="006600"/>
              </a:buClr>
              <a:buSzPct val="68000"/>
            </a:pPr>
            <a:r>
              <a:rPr lang="en-US" altLang="en-US" sz="1400">
                <a:latin typeface="Arial" panose="020B0604020202020204" pitchFamily="34" charset="0"/>
                <a:ea typeface="MS PGothic" panose="020B0600070205080204" pitchFamily="34" charset="-128"/>
                <a:cs typeface="Arial" panose="020B0604020202020204" pitchFamily="34" charset="0"/>
              </a:rPr>
              <a:t>Check the assessment has been carried out appropriately – independent scrutiny (QA role)</a:t>
            </a:r>
          </a:p>
          <a:p>
            <a:pPr>
              <a:spcBef>
                <a:spcPts val="400"/>
              </a:spcBef>
              <a:buClr>
                <a:srgbClr val="006600"/>
              </a:buClr>
              <a:buSzPct val="68000"/>
            </a:pPr>
            <a:r>
              <a:rPr lang="en-US" altLang="en-US" sz="1400">
                <a:latin typeface="Arial" panose="020B0604020202020204" pitchFamily="34" charset="0"/>
                <a:ea typeface="MS PGothic" panose="020B0600070205080204" pitchFamily="34" charset="-128"/>
                <a:cs typeface="Arial" panose="020B0604020202020204" pitchFamily="34" charset="0"/>
              </a:rPr>
              <a:t>Verifiers meet as the local Verification Panel</a:t>
            </a:r>
          </a:p>
          <a:p>
            <a:endParaRPr lang="en-GB" sz="1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6EA2163-C82C-487F-8357-2F99295CDD0F}"/>
              </a:ext>
            </a:extLst>
          </p:cNvPr>
          <p:cNvSpPr txBox="1"/>
          <p:nvPr/>
        </p:nvSpPr>
        <p:spPr>
          <a:xfrm>
            <a:off x="431540" y="1142929"/>
            <a:ext cx="8568952" cy="1590179"/>
          </a:xfrm>
          <a:prstGeom prst="rect">
            <a:avLst/>
          </a:prstGeom>
          <a:solidFill>
            <a:schemeClr val="accent1">
              <a:lumMod val="20000"/>
              <a:lumOff val="80000"/>
            </a:schemeClr>
          </a:solidFill>
        </p:spPr>
        <p:txBody>
          <a:bodyPr wrap="square" rtlCol="0">
            <a:spAutoFit/>
          </a:bodyPr>
          <a:lstStyle/>
          <a:p>
            <a:pPr>
              <a:spcBef>
                <a:spcPts val="400"/>
              </a:spcBef>
              <a:buClr>
                <a:srgbClr val="006600"/>
              </a:buClr>
              <a:buSzPct val="68000"/>
            </a:pPr>
            <a:r>
              <a:rPr lang="en-US" altLang="en-US" sz="1400">
                <a:latin typeface="Arial" panose="020B0604020202020204" pitchFamily="34" charset="0"/>
                <a:ea typeface="MS PGothic" panose="020B0600070205080204" pitchFamily="34" charset="-128"/>
                <a:cs typeface="Arial" panose="020B0604020202020204" pitchFamily="34" charset="0"/>
                <a:sym typeface="Lucida Grande" pitchFamily="-84" charset="0"/>
              </a:rPr>
              <a:t>Practitioner Scheme Assessors:</a:t>
            </a:r>
          </a:p>
          <a:p>
            <a:pPr marL="285750" indent="-285750">
              <a:spcBef>
                <a:spcPts val="400"/>
              </a:spcBef>
              <a:buClr>
                <a:srgbClr val="006600"/>
              </a:buClr>
              <a:buSzPct val="68000"/>
              <a:buFont typeface="Arial" panose="020B0604020202020204" pitchFamily="34" charset="0"/>
              <a:buChar char="•"/>
            </a:pPr>
            <a:r>
              <a:rPr lang="en-US" altLang="en-US" sz="1400">
                <a:latin typeface="Arial" panose="020B0604020202020204" pitchFamily="34" charset="0"/>
                <a:ea typeface="MS PGothic" panose="020B0600070205080204" pitchFamily="34" charset="-128"/>
                <a:cs typeface="Arial" panose="020B0604020202020204" pitchFamily="34" charset="0"/>
                <a:sym typeface="Lucida Grande" pitchFamily="-84" charset="0"/>
              </a:rPr>
              <a:t>must have at least 2 years experience at senior level in PH    </a:t>
            </a:r>
            <a:endParaRPr lang="en-US" altLang="en-US" sz="1400">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285750" indent="-285750">
              <a:spcBef>
                <a:spcPts val="400"/>
              </a:spcBef>
              <a:buClr>
                <a:srgbClr val="006600"/>
              </a:buClr>
              <a:buSzPct val="68000"/>
              <a:buFont typeface="Arial" panose="020B0604020202020204" pitchFamily="34" charset="0"/>
              <a:buChar char="•"/>
            </a:pPr>
            <a:r>
              <a:rPr lang="en-US" altLang="en-US" sz="1400">
                <a:latin typeface="Arial" panose="020B0604020202020204" pitchFamily="34" charset="0"/>
                <a:ea typeface="MS PGothic" panose="020B0600070205080204" pitchFamily="34" charset="-128"/>
                <a:cs typeface="Arial" panose="020B0604020202020204" pitchFamily="34" charset="0"/>
                <a:sym typeface="Lucida Grande" pitchFamily="-84" charset="0"/>
              </a:rPr>
              <a:t>skilled in assessing evidence</a:t>
            </a:r>
          </a:p>
          <a:p>
            <a:pPr marL="285750" indent="-285750">
              <a:spcBef>
                <a:spcPts val="400"/>
              </a:spcBef>
              <a:buClr>
                <a:srgbClr val="006600"/>
              </a:buClr>
              <a:buSzPct val="68000"/>
              <a:buFont typeface="Arial" panose="020B0604020202020204" pitchFamily="34" charset="0"/>
              <a:buChar char="•"/>
            </a:pPr>
            <a:r>
              <a:rPr lang="en-US" altLang="en-US" sz="1400">
                <a:latin typeface="Arial" panose="020B0604020202020204" pitchFamily="34" charset="0"/>
                <a:ea typeface="MS PGothic" panose="020B0600070205080204" pitchFamily="34" charset="-128"/>
                <a:cs typeface="Arial" panose="020B0604020202020204" pitchFamily="34" charset="0"/>
                <a:sym typeface="Lucida Grande" pitchFamily="-84" charset="0"/>
              </a:rPr>
              <a:t>thoroughly conversant with standards</a:t>
            </a:r>
            <a:endParaRPr lang="en-US" altLang="en-US" sz="1400">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285750" indent="-285750">
              <a:spcBef>
                <a:spcPts val="400"/>
              </a:spcBef>
              <a:buClr>
                <a:srgbClr val="006600"/>
              </a:buClr>
              <a:buSzPct val="68000"/>
              <a:buFont typeface="Arial" panose="020B0604020202020204" pitchFamily="34" charset="0"/>
              <a:buChar char="•"/>
            </a:pPr>
            <a:r>
              <a:rPr lang="en-US" altLang="en-US" sz="1400">
                <a:latin typeface="Arial" panose="020B0604020202020204" pitchFamily="34" charset="0"/>
                <a:ea typeface="MS PGothic" panose="020B0600070205080204" pitchFamily="34" charset="-128"/>
                <a:cs typeface="Arial" panose="020B0604020202020204" pitchFamily="34" charset="0"/>
                <a:sym typeface="Lucida Grande" pitchFamily="-84" charset="0"/>
              </a:rPr>
              <a:t>supportive yet impartial, up to date CPD</a:t>
            </a:r>
            <a:endParaRPr lang="en-US" altLang="en-US" sz="1400">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76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97056"/>
            <a:ext cx="7772400" cy="679449"/>
          </a:xfrm>
        </p:spPr>
        <p:txBody>
          <a:bodyPr/>
          <a:lstStyle/>
          <a:p>
            <a:r>
              <a:rPr lang="en-GB"/>
              <a:t>PH School Objectives - ADP</a:t>
            </a:r>
          </a:p>
        </p:txBody>
      </p:sp>
      <p:sp>
        <p:nvSpPr>
          <p:cNvPr id="5"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t>East of England School of Public Health</a:t>
            </a:r>
          </a:p>
        </p:txBody>
      </p:sp>
      <p:graphicFrame>
        <p:nvGraphicFramePr>
          <p:cNvPr id="4" name="Table 3">
            <a:extLst>
              <a:ext uri="{FF2B5EF4-FFF2-40B4-BE49-F238E27FC236}">
                <a16:creationId xmlns:a16="http://schemas.microsoft.com/office/drawing/2014/main" id="{AC0329EF-0E87-4391-A591-CC8E68BA73CA}"/>
              </a:ext>
            </a:extLst>
          </p:cNvPr>
          <p:cNvGraphicFramePr>
            <a:graphicFrameLocks noGrp="1"/>
          </p:cNvGraphicFramePr>
          <p:nvPr>
            <p:extLst>
              <p:ext uri="{D42A27DB-BD31-4B8C-83A1-F6EECF244321}">
                <p14:modId xmlns:p14="http://schemas.microsoft.com/office/powerpoint/2010/main" val="2629712697"/>
              </p:ext>
            </p:extLst>
          </p:nvPr>
        </p:nvGraphicFramePr>
        <p:xfrm>
          <a:off x="782409" y="1721132"/>
          <a:ext cx="7241199" cy="4213381"/>
        </p:xfrm>
        <a:graphic>
          <a:graphicData uri="http://schemas.openxmlformats.org/drawingml/2006/table">
            <a:tbl>
              <a:tblPr firstRow="1" firstCol="1" lastRow="1" lastCol="1" bandRow="1" bandCol="1">
                <a:tableStyleId>{5C22544A-7EE6-4342-B048-85BDC9FD1C3A}</a:tableStyleId>
              </a:tblPr>
              <a:tblGrid>
                <a:gridCol w="584167">
                  <a:extLst>
                    <a:ext uri="{9D8B030D-6E8A-4147-A177-3AD203B41FA5}">
                      <a16:colId xmlns:a16="http://schemas.microsoft.com/office/drawing/2014/main" val="894966533"/>
                    </a:ext>
                  </a:extLst>
                </a:gridCol>
                <a:gridCol w="3582237">
                  <a:extLst>
                    <a:ext uri="{9D8B030D-6E8A-4147-A177-3AD203B41FA5}">
                      <a16:colId xmlns:a16="http://schemas.microsoft.com/office/drawing/2014/main" val="2259169031"/>
                    </a:ext>
                  </a:extLst>
                </a:gridCol>
                <a:gridCol w="3074795">
                  <a:extLst>
                    <a:ext uri="{9D8B030D-6E8A-4147-A177-3AD203B41FA5}">
                      <a16:colId xmlns:a16="http://schemas.microsoft.com/office/drawing/2014/main" val="1156773961"/>
                    </a:ext>
                  </a:extLst>
                </a:gridCol>
              </a:tblGrid>
              <a:tr h="257225">
                <a:tc>
                  <a:txBody>
                    <a:bodyPr/>
                    <a:lstStyle/>
                    <a:p>
                      <a:pPr>
                        <a:lnSpc>
                          <a:spcPct val="115000"/>
                        </a:lnSpc>
                        <a:spcAft>
                          <a:spcPts val="0"/>
                        </a:spcAft>
                      </a:pPr>
                      <a:endParaRPr lang="en-GB" sz="1100" b="1">
                        <a:solidFill>
                          <a:sysClr val="windowText" lastClr="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nSpc>
                          <a:spcPct val="115000"/>
                        </a:lnSpc>
                        <a:spcAft>
                          <a:spcPts val="0"/>
                        </a:spcAft>
                        <a:buFont typeface="Arial" panose="020B0604020202020204" pitchFamily="34" charset="0"/>
                        <a:buNone/>
                      </a:pPr>
                      <a:r>
                        <a:rPr lang="en-GB" sz="1100" b="1">
                          <a:solidFill>
                            <a:sysClr val="windowText" lastClr="000000"/>
                          </a:solidFill>
                          <a:effectLst/>
                          <a:latin typeface="+mn-lt"/>
                          <a:ea typeface="Times New Roman" panose="02020603050405020304" pitchFamily="18" charset="0"/>
                          <a:cs typeface="Times New Roman" panose="02020603050405020304" pitchFamily="18" charset="0"/>
                        </a:rPr>
                        <a:t>Objective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en-GB" sz="1100" b="1">
                          <a:solidFill>
                            <a:sysClr val="windowText" lastClr="000000"/>
                          </a:solidFill>
                          <a:effectLst/>
                          <a:latin typeface="+mn-lt"/>
                          <a:ea typeface="Times New Roman" panose="02020603050405020304" pitchFamily="18" charset="0"/>
                          <a:cs typeface="Times New Roman" panose="02020603050405020304" pitchFamily="18" charset="0"/>
                        </a:rPr>
                        <a:t>Plans/discussion points/next steps (lead)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19938879"/>
                  </a:ext>
                </a:extLst>
              </a:tr>
              <a:tr h="511175">
                <a:tc>
                  <a:txBody>
                    <a:bodyPr/>
                    <a:lstStyle/>
                    <a:p>
                      <a:pPr>
                        <a:lnSpc>
                          <a:spcPct val="115000"/>
                        </a:lnSpc>
                        <a:spcAft>
                          <a:spcPts val="0"/>
                        </a:spcAft>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ADP1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en-GB" sz="1100" b="0">
                          <a:solidFill>
                            <a:sysClr val="windowText" lastClr="000000"/>
                          </a:solidFill>
                          <a:effectLst/>
                          <a:latin typeface="+mn-lt"/>
                        </a:rPr>
                        <a:t>Implement relevant recommendations from </a:t>
                      </a:r>
                      <a:r>
                        <a:rPr lang="en-GB" sz="1100" b="0" err="1">
                          <a:solidFill>
                            <a:sysClr val="windowText" lastClr="000000"/>
                          </a:solidFill>
                          <a:effectLst/>
                          <a:latin typeface="+mn-lt"/>
                        </a:rPr>
                        <a:t>EoE</a:t>
                      </a:r>
                      <a:r>
                        <a:rPr lang="en-GB" sz="1100" b="0">
                          <a:solidFill>
                            <a:sysClr val="windowText" lastClr="000000"/>
                          </a:solidFill>
                          <a:effectLst/>
                          <a:latin typeface="+mn-lt"/>
                        </a:rPr>
                        <a:t> PH workforce strategy</a:t>
                      </a:r>
                    </a:p>
                    <a:p>
                      <a:pPr marL="228600" indent="-228600">
                        <a:lnSpc>
                          <a:spcPct val="115000"/>
                        </a:lnSpc>
                        <a:spcAft>
                          <a:spcPts val="0"/>
                        </a:spcAft>
                        <a:buFont typeface="+mj-lt"/>
                        <a:buAutoNum type="alphaLcPeriod"/>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Learning hub e-platform </a:t>
                      </a:r>
                    </a:p>
                    <a:p>
                      <a:pPr marL="228600" marR="0" lvl="0" indent="-228600" algn="l" defTabSz="457200" rtl="0" eaLnBrk="1" fontAlgn="auto" latinLnBrk="0" hangingPunct="1">
                        <a:lnSpc>
                          <a:spcPct val="115000"/>
                        </a:lnSpc>
                        <a:spcBef>
                          <a:spcPts val="0"/>
                        </a:spcBef>
                        <a:spcAft>
                          <a:spcPts val="0"/>
                        </a:spcAft>
                        <a:buClrTx/>
                        <a:buSzTx/>
                        <a:buFont typeface="+mj-lt"/>
                        <a:buAutoNum type="alphaLcPeriod"/>
                        <a:tabLst/>
                        <a:defRPr/>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Increase placement diversity</a:t>
                      </a:r>
                    </a:p>
                    <a:p>
                      <a:pPr marL="228600" marR="0" lvl="0" indent="-228600" algn="l" defTabSz="457200" rtl="0" eaLnBrk="1" fontAlgn="auto" latinLnBrk="0" hangingPunct="1">
                        <a:lnSpc>
                          <a:spcPct val="115000"/>
                        </a:lnSpc>
                        <a:spcBef>
                          <a:spcPts val="0"/>
                        </a:spcBef>
                        <a:spcAft>
                          <a:spcPts val="0"/>
                        </a:spcAft>
                        <a:buClrTx/>
                        <a:buSzTx/>
                        <a:buFont typeface="+mj-lt"/>
                        <a:buAutoNum type="alphaLcPeriod"/>
                        <a:tabLst/>
                        <a:defRPr/>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All organisations using practitioner registration</a:t>
                      </a:r>
                    </a:p>
                    <a:p>
                      <a:pPr marL="228600" marR="0" lvl="0" indent="-228600" algn="l" defTabSz="457200" rtl="0" eaLnBrk="1" fontAlgn="auto" latinLnBrk="0" hangingPunct="1">
                        <a:lnSpc>
                          <a:spcPct val="115000"/>
                        </a:lnSpc>
                        <a:spcBef>
                          <a:spcPts val="0"/>
                        </a:spcBef>
                        <a:spcAft>
                          <a:spcPts val="0"/>
                        </a:spcAft>
                        <a:buClrTx/>
                        <a:buSzTx/>
                        <a:buFont typeface="+mj-lt"/>
                        <a:buAutoNum type="alphaLcPeriod"/>
                        <a:tabLst/>
                        <a:defRPr/>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All PH staff capable of brief intervention</a:t>
                      </a:r>
                    </a:p>
                    <a:p>
                      <a:pPr marL="171450" indent="-171450">
                        <a:lnSpc>
                          <a:spcPct val="115000"/>
                        </a:lnSpc>
                        <a:spcAft>
                          <a:spcPts val="0"/>
                        </a:spcAft>
                        <a:buFont typeface="Arial" panose="020B0604020202020204" pitchFamily="34" charset="0"/>
                        <a:buChar char="•"/>
                      </a:pPr>
                      <a:endParaRPr lang="en-GB" sz="1100" b="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nSpc>
                          <a:spcPct val="115000"/>
                        </a:lnSpc>
                        <a:spcAft>
                          <a:spcPts val="0"/>
                        </a:spcAft>
                        <a:buFont typeface="+mj-lt"/>
                        <a:buAutoNum type="alphaLcPeriod"/>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Considering </a:t>
                      </a:r>
                      <a:r>
                        <a:rPr lang="en-GB" sz="1100" b="0" err="1">
                          <a:solidFill>
                            <a:sysClr val="windowText" lastClr="000000"/>
                          </a:solidFill>
                          <a:effectLst/>
                          <a:latin typeface="+mn-lt"/>
                          <a:ea typeface="Times New Roman" panose="02020603050405020304" pitchFamily="18" charset="0"/>
                          <a:cs typeface="Times New Roman" panose="02020603050405020304" pitchFamily="18" charset="0"/>
                        </a:rPr>
                        <a:t>WMIds</a:t>
                      </a: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 learning from London (PHE)</a:t>
                      </a:r>
                    </a:p>
                    <a:p>
                      <a:pPr marL="228600" indent="-228600">
                        <a:lnSpc>
                          <a:spcPct val="115000"/>
                        </a:lnSpc>
                        <a:spcAft>
                          <a:spcPts val="0"/>
                        </a:spcAft>
                        <a:buFont typeface="+mj-lt"/>
                        <a:buAutoNum type="alphaLcPeriod"/>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See ADP3</a:t>
                      </a:r>
                    </a:p>
                    <a:p>
                      <a:pPr marL="228600" indent="-228600">
                        <a:lnSpc>
                          <a:spcPct val="115000"/>
                        </a:lnSpc>
                        <a:spcAft>
                          <a:spcPts val="0"/>
                        </a:spcAft>
                        <a:buFont typeface="+mj-lt"/>
                        <a:buAutoNum type="alphaLcPeriod"/>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School Board function, presentations, events, STC discussion</a:t>
                      </a:r>
                    </a:p>
                    <a:p>
                      <a:pPr marL="228600" indent="-228600">
                        <a:lnSpc>
                          <a:spcPct val="115000"/>
                        </a:lnSpc>
                        <a:spcAft>
                          <a:spcPts val="0"/>
                        </a:spcAft>
                        <a:buFont typeface="+mj-lt"/>
                        <a:buAutoNum type="alphaLcPeriod"/>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No current plan. Discuss at </a:t>
                      </a:r>
                      <a:r>
                        <a:rPr lang="en-GB" sz="1100" b="0" err="1">
                          <a:solidFill>
                            <a:sysClr val="windowText" lastClr="000000"/>
                          </a:solidFill>
                          <a:effectLst/>
                          <a:latin typeface="+mn-lt"/>
                          <a:ea typeface="Times New Roman" panose="02020603050405020304" pitchFamily="18" charset="0"/>
                          <a:cs typeface="Times New Roman" panose="02020603050405020304" pitchFamily="18" charset="0"/>
                        </a:rPr>
                        <a:t>EoE</a:t>
                      </a: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 </a:t>
                      </a:r>
                      <a:r>
                        <a:rPr lang="en-GB" sz="1100" b="0" err="1">
                          <a:solidFill>
                            <a:sysClr val="windowText" lastClr="000000"/>
                          </a:solidFill>
                          <a:effectLst/>
                          <a:latin typeface="+mn-lt"/>
                          <a:ea typeface="Times New Roman" panose="02020603050405020304" pitchFamily="18" charset="0"/>
                          <a:cs typeface="Times New Roman" panose="02020603050405020304" pitchFamily="18" charset="0"/>
                        </a:rPr>
                        <a:t>HoS</a:t>
                      </a: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 STC discussion</a:t>
                      </a:r>
                    </a:p>
                    <a:p>
                      <a:pPr>
                        <a:lnSpc>
                          <a:spcPct val="115000"/>
                        </a:lnSpc>
                        <a:spcAft>
                          <a:spcPts val="0"/>
                        </a:spcAft>
                      </a:pPr>
                      <a:endParaRPr lang="en-GB" sz="1100" b="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5964071"/>
                  </a:ext>
                </a:extLst>
              </a:tr>
              <a:tr h="511175">
                <a:tc>
                  <a:txBody>
                    <a:bodyPr/>
                    <a:lstStyle/>
                    <a:p>
                      <a:pPr marL="0" lvl="0" indent="0">
                        <a:lnSpc>
                          <a:spcPct val="115000"/>
                        </a:lnSpc>
                        <a:spcAft>
                          <a:spcPts val="0"/>
                        </a:spcAft>
                        <a:buFont typeface="Symbol" panose="05050102010706020507" pitchFamily="18" charset="2"/>
                        <a:buNone/>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ADP2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en-GB" sz="1100" b="0">
                          <a:solidFill>
                            <a:sysClr val="windowText" lastClr="000000"/>
                          </a:solidFill>
                          <a:effectLst/>
                          <a:latin typeface="+mn-lt"/>
                        </a:rPr>
                        <a:t>Confirm governance arrangements including:</a:t>
                      </a:r>
                    </a:p>
                    <a:p>
                      <a:pPr marL="342900" lvl="0" indent="-342900">
                        <a:lnSpc>
                          <a:spcPct val="115000"/>
                        </a:lnSpc>
                        <a:spcAft>
                          <a:spcPts val="0"/>
                        </a:spcAft>
                        <a:buFont typeface="+mj-lt"/>
                        <a:buAutoNum type="alphaLcPeriod"/>
                      </a:pPr>
                      <a:r>
                        <a:rPr lang="en-GB" sz="1100" b="0">
                          <a:solidFill>
                            <a:sysClr val="windowText" lastClr="000000"/>
                          </a:solidFill>
                          <a:effectLst/>
                          <a:latin typeface="+mn-lt"/>
                        </a:rPr>
                        <a:t>School QA strategy</a:t>
                      </a:r>
                    </a:p>
                    <a:p>
                      <a:pPr marL="342900" lvl="0" indent="-342900">
                        <a:lnSpc>
                          <a:spcPct val="115000"/>
                        </a:lnSpc>
                        <a:spcAft>
                          <a:spcPts val="0"/>
                        </a:spcAft>
                        <a:buFont typeface="+mj-lt"/>
                        <a:buAutoNum type="alphaLcPeriod"/>
                      </a:pPr>
                      <a:r>
                        <a:rPr lang="en-GB" sz="1100" b="0">
                          <a:solidFill>
                            <a:sysClr val="windowText" lastClr="000000"/>
                          </a:solidFill>
                          <a:effectLst/>
                          <a:latin typeface="+mn-lt"/>
                        </a:rPr>
                        <a:t>Review of meetings and governance arrangements and establish PH School Board</a:t>
                      </a:r>
                      <a:endParaRPr lang="en-GB" sz="1100" b="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lvl="0" indent="-342900">
                        <a:lnSpc>
                          <a:spcPct val="115000"/>
                        </a:lnSpc>
                        <a:spcAft>
                          <a:spcPts val="0"/>
                        </a:spcAft>
                        <a:buFont typeface="+mj-lt"/>
                        <a:buAutoNum type="alphaLcPeriod"/>
                      </a:pPr>
                      <a:r>
                        <a:rPr lang="en-GB" sz="1100" b="0" kern="1200">
                          <a:solidFill>
                            <a:sysClr val="windowText" lastClr="000000"/>
                          </a:solidFill>
                          <a:effectLst/>
                          <a:latin typeface="+mn-lt"/>
                          <a:ea typeface="Times New Roman" panose="02020603050405020304" pitchFamily="18" charset="0"/>
                          <a:cs typeface="Times New Roman" panose="02020603050405020304" pitchFamily="18" charset="0"/>
                        </a:rPr>
                        <a:t>Overview of current systems with HEE and quality lead. Discussion at School Board (SESQ</a:t>
                      </a: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a:t>
                      </a:r>
                    </a:p>
                    <a:p>
                      <a:pPr marL="342900" lvl="0" indent="-342900">
                        <a:lnSpc>
                          <a:spcPct val="115000"/>
                        </a:lnSpc>
                        <a:spcAft>
                          <a:spcPts val="0"/>
                        </a:spcAft>
                        <a:buFont typeface="+mj-lt"/>
                        <a:buAutoNum type="alphaLcPeriod"/>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Draft School Board </a:t>
                      </a:r>
                      <a:r>
                        <a:rPr lang="en-GB" sz="1100" b="0" err="1">
                          <a:solidFill>
                            <a:sysClr val="windowText" lastClr="000000"/>
                          </a:solidFill>
                          <a:effectLst/>
                          <a:latin typeface="+mn-lt"/>
                          <a:ea typeface="Times New Roman" panose="02020603050405020304" pitchFamily="18" charset="0"/>
                          <a:cs typeface="Times New Roman" panose="02020603050405020304" pitchFamily="18" charset="0"/>
                        </a:rPr>
                        <a:t>ToR</a:t>
                      </a: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 out for comment. New </a:t>
                      </a:r>
                      <a:r>
                        <a:rPr lang="en-GB" sz="1100" b="0" err="1">
                          <a:solidFill>
                            <a:sysClr val="windowText" lastClr="000000"/>
                          </a:solidFill>
                          <a:effectLst/>
                          <a:latin typeface="+mn-lt"/>
                          <a:ea typeface="Times New Roman" panose="02020603050405020304" pitchFamily="18" charset="0"/>
                          <a:cs typeface="Times New Roman" panose="02020603050405020304" pitchFamily="18" charset="0"/>
                        </a:rPr>
                        <a:t>HoS</a:t>
                      </a: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 TPD, ES and SES contracts required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8732871"/>
                  </a:ext>
                </a:extLst>
              </a:tr>
              <a:tr h="778743">
                <a:tc>
                  <a:txBody>
                    <a:bodyPr/>
                    <a:lstStyle/>
                    <a:p>
                      <a:pPr>
                        <a:lnSpc>
                          <a:spcPct val="115000"/>
                        </a:lnSpc>
                        <a:spcAft>
                          <a:spcPts val="0"/>
                        </a:spcAft>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ADP3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en-GB" sz="1100" b="0">
                          <a:solidFill>
                            <a:sysClr val="windowText" lastClr="000000"/>
                          </a:solidFill>
                          <a:effectLst/>
                          <a:latin typeface="+mn-lt"/>
                        </a:rPr>
                        <a:t>Increase access to placements for registrars across a range of settings which meets the changing needs of the public health workforce</a:t>
                      </a:r>
                      <a:endParaRPr lang="en-GB" sz="1100" b="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nSpc>
                          <a:spcPct val="115000"/>
                        </a:lnSpc>
                        <a:spcAft>
                          <a:spcPts val="0"/>
                        </a:spcAft>
                        <a:buFont typeface="Arial" panose="020B0604020202020204" pitchFamily="34" charset="0"/>
                        <a:buChar char="•"/>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Summary of PH placement benefits to be sent to trusts and primary care</a:t>
                      </a:r>
                    </a:p>
                    <a:p>
                      <a:pPr marL="171450" indent="-171450">
                        <a:lnSpc>
                          <a:spcPct val="115000"/>
                        </a:lnSpc>
                        <a:spcAft>
                          <a:spcPts val="0"/>
                        </a:spcAft>
                        <a:buFont typeface="Arial" panose="020B0604020202020204" pitchFamily="34" charset="0"/>
                        <a:buChar char="•"/>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School board discussion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8640240"/>
                  </a:ext>
                </a:extLst>
              </a:tr>
              <a:tr h="511175">
                <a:tc>
                  <a:txBody>
                    <a:bodyPr/>
                    <a:lstStyle/>
                    <a:p>
                      <a:pPr>
                        <a:lnSpc>
                          <a:spcPct val="115000"/>
                        </a:lnSpc>
                        <a:spcAft>
                          <a:spcPts val="0"/>
                        </a:spcAft>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ADP4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0"/>
                        </a:spcAft>
                      </a:pPr>
                      <a:r>
                        <a:rPr lang="en-GB" sz="1100" b="0">
                          <a:solidFill>
                            <a:sysClr val="windowText" lastClr="000000"/>
                          </a:solidFill>
                          <a:effectLst/>
                          <a:latin typeface="+mn-lt"/>
                        </a:rPr>
                        <a:t>Increase in </a:t>
                      </a:r>
                      <a:r>
                        <a:rPr lang="en-GB" sz="1100" b="0" err="1">
                          <a:solidFill>
                            <a:sysClr val="windowText" lastClr="000000"/>
                          </a:solidFill>
                          <a:effectLst/>
                          <a:latin typeface="+mn-lt"/>
                        </a:rPr>
                        <a:t>EoE</a:t>
                      </a:r>
                      <a:r>
                        <a:rPr lang="en-GB" sz="1100" b="0">
                          <a:solidFill>
                            <a:sysClr val="windowText" lastClr="000000"/>
                          </a:solidFill>
                          <a:effectLst/>
                          <a:latin typeface="+mn-lt"/>
                        </a:rPr>
                        <a:t> based UKPHR practitioner scheme assessors and verifiers</a:t>
                      </a:r>
                      <a:endParaRPr lang="en-GB" sz="1100" b="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nSpc>
                          <a:spcPct val="115000"/>
                        </a:lnSpc>
                        <a:spcAft>
                          <a:spcPts val="0"/>
                        </a:spcAft>
                        <a:buFont typeface="Arial" panose="020B0604020202020204" pitchFamily="34" charset="0"/>
                        <a:buChar char="•"/>
                      </a:pPr>
                      <a:r>
                        <a:rPr lang="en-GB" sz="1100" b="0">
                          <a:solidFill>
                            <a:sysClr val="windowText" lastClr="000000"/>
                          </a:solidFill>
                          <a:effectLst/>
                          <a:latin typeface="+mn-lt"/>
                          <a:ea typeface="Times New Roman" panose="02020603050405020304" pitchFamily="18" charset="0"/>
                          <a:cs typeface="Times New Roman" panose="02020603050405020304" pitchFamily="18" charset="0"/>
                        </a:rPr>
                        <a:t>Ongoing presentation to relevant fora</a:t>
                      </a:r>
                    </a:p>
                    <a:p>
                      <a:pPr marL="171450" indent="-171450">
                        <a:lnSpc>
                          <a:spcPct val="115000"/>
                        </a:lnSpc>
                        <a:spcAft>
                          <a:spcPts val="0"/>
                        </a:spcAft>
                        <a:buFont typeface="Arial" panose="020B0604020202020204" pitchFamily="34" charset="0"/>
                        <a:buChar char="•"/>
                      </a:pPr>
                      <a:endParaRPr lang="en-GB" sz="1100" b="0">
                        <a:solidFill>
                          <a:sysClr val="windowText" lastClr="000000"/>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7541605"/>
                  </a:ext>
                </a:extLst>
              </a:tr>
            </a:tbl>
          </a:graphicData>
        </a:graphic>
      </p:graphicFrame>
    </p:spTree>
    <p:extLst>
      <p:ext uri="{BB962C8B-B14F-4D97-AF65-F5344CB8AC3E}">
        <p14:creationId xmlns:p14="http://schemas.microsoft.com/office/powerpoint/2010/main" val="35355018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18AF-8155-4F48-9A59-C8BF8630A9CC}"/>
              </a:ext>
            </a:extLst>
          </p:cNvPr>
          <p:cNvSpPr>
            <a:spLocks noGrp="1"/>
          </p:cNvSpPr>
          <p:nvPr>
            <p:ph type="ctrTitle"/>
          </p:nvPr>
        </p:nvSpPr>
        <p:spPr/>
        <p:txBody>
          <a:bodyPr/>
          <a:lstStyle/>
          <a:p>
            <a:r>
              <a:rPr lang="en-GB"/>
              <a:t>Supervisor CPD – making the most out of supervision meetings</a:t>
            </a:r>
          </a:p>
        </p:txBody>
      </p:sp>
      <p:sp>
        <p:nvSpPr>
          <p:cNvPr id="3" name="Text Placeholder 2">
            <a:extLst>
              <a:ext uri="{FF2B5EF4-FFF2-40B4-BE49-F238E27FC236}">
                <a16:creationId xmlns:a16="http://schemas.microsoft.com/office/drawing/2014/main" id="{022C3A0E-4CAA-4136-899F-4F4971B7258A}"/>
              </a:ext>
            </a:extLst>
          </p:cNvPr>
          <p:cNvSpPr>
            <a:spLocks noGrp="1"/>
          </p:cNvSpPr>
          <p:nvPr>
            <p:ph type="body" sz="quarter" idx="13"/>
          </p:nvPr>
        </p:nvSpPr>
        <p:spPr>
          <a:xfrm>
            <a:off x="457200" y="2711668"/>
            <a:ext cx="7839075" cy="2963917"/>
          </a:xfrm>
        </p:spPr>
        <p:txBody>
          <a:bodyPr anchor="t"/>
          <a:lstStyle/>
          <a:p>
            <a:pPr marL="0" indent="0">
              <a:buNone/>
            </a:pPr>
            <a:endParaRPr lang="en-GB">
              <a:cs typeface="Arial"/>
            </a:endParaRPr>
          </a:p>
          <a:p>
            <a:endParaRPr lang="en-GB"/>
          </a:p>
          <a:p>
            <a:r>
              <a:rPr lang="en-GB"/>
              <a:t>Feedback for supervisors</a:t>
            </a:r>
            <a:endParaRPr lang="en-GB">
              <a:cs typeface="Arial"/>
            </a:endParaRPr>
          </a:p>
        </p:txBody>
      </p:sp>
    </p:spTree>
    <p:extLst>
      <p:ext uri="{BB962C8B-B14F-4D97-AF65-F5344CB8AC3E}">
        <p14:creationId xmlns:p14="http://schemas.microsoft.com/office/powerpoint/2010/main" val="3338778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68E39-2D45-466B-90C2-370F95BC9963}"/>
              </a:ext>
            </a:extLst>
          </p:cNvPr>
          <p:cNvSpPr>
            <a:spLocks noGrp="1"/>
          </p:cNvSpPr>
          <p:nvPr>
            <p:ph type="ctrTitle"/>
          </p:nvPr>
        </p:nvSpPr>
        <p:spPr/>
        <p:txBody>
          <a:bodyPr/>
          <a:lstStyle/>
          <a:p>
            <a:r>
              <a:rPr lang="en-GB" dirty="0"/>
              <a:t>CPD Session</a:t>
            </a:r>
          </a:p>
        </p:txBody>
      </p:sp>
      <p:sp>
        <p:nvSpPr>
          <p:cNvPr id="3" name="Subtitle 2">
            <a:extLst>
              <a:ext uri="{FF2B5EF4-FFF2-40B4-BE49-F238E27FC236}">
                <a16:creationId xmlns:a16="http://schemas.microsoft.com/office/drawing/2014/main" id="{C6444126-D20F-465A-B3B1-62B77E7FC706}"/>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589818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7" name="Rectangle 11">
            <a:extLst>
              <a:ext uri="{FF2B5EF4-FFF2-40B4-BE49-F238E27FC236}">
                <a16:creationId xmlns:a16="http://schemas.microsoft.com/office/drawing/2014/main" id="{4D27C2E9-DB41-453D-8197-4596D08C6F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18" name="Freeform 6">
            <a:extLst>
              <a:ext uri="{FF2B5EF4-FFF2-40B4-BE49-F238E27FC236}">
                <a16:creationId xmlns:a16="http://schemas.microsoft.com/office/drawing/2014/main" id="{FEA0DBF3-132B-433F-B693-1F96F9BE7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chemeClr val="accent4"/>
          </a:solidFill>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1DCCA65E-9E67-40A0-B843-DA0FA222A670}"/>
              </a:ext>
            </a:extLst>
          </p:cNvPr>
          <p:cNvSpPr>
            <a:spLocks noGrp="1"/>
          </p:cNvSpPr>
          <p:nvPr>
            <p:ph type="title"/>
          </p:nvPr>
        </p:nvSpPr>
        <p:spPr>
          <a:xfrm>
            <a:off x="607501" y="1944111"/>
            <a:ext cx="7929000" cy="2228288"/>
          </a:xfrm>
          <a:effectLst/>
        </p:spPr>
        <p:txBody>
          <a:bodyPr vert="horz" lIns="68580" tIns="34290" rIns="68580" bIns="34290" rtlCol="0" anchor="b">
            <a:normAutofit/>
          </a:bodyPr>
          <a:lstStyle/>
          <a:p>
            <a:pPr algn="l"/>
            <a:r>
              <a:rPr lang="en-US" sz="4050" dirty="0"/>
              <a:t>Feedback to Supervisors</a:t>
            </a:r>
          </a:p>
        </p:txBody>
      </p:sp>
      <p:sp>
        <p:nvSpPr>
          <p:cNvPr id="5" name="Text Placeholder 4">
            <a:extLst>
              <a:ext uri="{FF2B5EF4-FFF2-40B4-BE49-F238E27FC236}">
                <a16:creationId xmlns:a16="http://schemas.microsoft.com/office/drawing/2014/main" id="{FA5E4DF2-CE71-44E8-94D9-E708B4967D02}"/>
              </a:ext>
            </a:extLst>
          </p:cNvPr>
          <p:cNvSpPr>
            <a:spLocks noGrp="1"/>
          </p:cNvSpPr>
          <p:nvPr>
            <p:ph type="body" idx="1"/>
          </p:nvPr>
        </p:nvSpPr>
        <p:spPr>
          <a:xfrm>
            <a:off x="607501" y="4817885"/>
            <a:ext cx="7929000" cy="326231"/>
          </a:xfrm>
          <a:effectLst/>
        </p:spPr>
        <p:txBody>
          <a:bodyPr vert="horz" lIns="68580" tIns="34290" rIns="68580" bIns="34290" rtlCol="0" anchor="t">
            <a:normAutofit/>
          </a:bodyPr>
          <a:lstStyle/>
          <a:p>
            <a:pPr algn="l"/>
            <a:r>
              <a:rPr lang="en-US" dirty="0"/>
              <a:t>Maggie </a:t>
            </a:r>
            <a:r>
              <a:rPr lang="en-US" dirty="0" err="1"/>
              <a:t>Pacini</a:t>
            </a:r>
            <a:r>
              <a:rPr lang="en-US" dirty="0"/>
              <a:t> &amp; Grace Norman</a:t>
            </a:r>
          </a:p>
        </p:txBody>
      </p:sp>
    </p:spTree>
    <p:extLst>
      <p:ext uri="{BB962C8B-B14F-4D97-AF65-F5344CB8AC3E}">
        <p14:creationId xmlns:p14="http://schemas.microsoft.com/office/powerpoint/2010/main" val="28359810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7" name="Rectangle 11">
            <a:extLst>
              <a:ext uri="{FF2B5EF4-FFF2-40B4-BE49-F238E27FC236}">
                <a16:creationId xmlns:a16="http://schemas.microsoft.com/office/drawing/2014/main" id="{4D27C2E9-DB41-453D-8197-4596D08C6F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18" name="Freeform 6">
            <a:extLst>
              <a:ext uri="{FF2B5EF4-FFF2-40B4-BE49-F238E27FC236}">
                <a16:creationId xmlns:a16="http://schemas.microsoft.com/office/drawing/2014/main" id="{FEA0DBF3-132B-433F-B693-1F96F9BE7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chemeClr val="accent4"/>
          </a:solidFill>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1DCCA65E-9E67-40A0-B843-DA0FA222A670}"/>
              </a:ext>
            </a:extLst>
          </p:cNvPr>
          <p:cNvSpPr>
            <a:spLocks noGrp="1"/>
          </p:cNvSpPr>
          <p:nvPr>
            <p:ph type="title"/>
          </p:nvPr>
        </p:nvSpPr>
        <p:spPr>
          <a:xfrm>
            <a:off x="607501" y="1944111"/>
            <a:ext cx="7929000" cy="2228288"/>
          </a:xfrm>
          <a:effectLst/>
        </p:spPr>
        <p:txBody>
          <a:bodyPr vert="horz" lIns="68580" tIns="34290" rIns="68580" bIns="34290" rtlCol="0" anchor="b">
            <a:normAutofit/>
          </a:bodyPr>
          <a:lstStyle/>
          <a:p>
            <a:pPr algn="l"/>
            <a:r>
              <a:rPr lang="en-US" sz="4050" dirty="0"/>
              <a:t>Break</a:t>
            </a:r>
          </a:p>
        </p:txBody>
      </p:sp>
      <p:sp>
        <p:nvSpPr>
          <p:cNvPr id="5" name="Text Placeholder 4">
            <a:extLst>
              <a:ext uri="{FF2B5EF4-FFF2-40B4-BE49-F238E27FC236}">
                <a16:creationId xmlns:a16="http://schemas.microsoft.com/office/drawing/2014/main" id="{FA5E4DF2-CE71-44E8-94D9-E708B4967D02}"/>
              </a:ext>
            </a:extLst>
          </p:cNvPr>
          <p:cNvSpPr>
            <a:spLocks noGrp="1"/>
          </p:cNvSpPr>
          <p:nvPr>
            <p:ph type="body" idx="1"/>
          </p:nvPr>
        </p:nvSpPr>
        <p:spPr>
          <a:xfrm>
            <a:off x="607501" y="4817885"/>
            <a:ext cx="7929000" cy="326231"/>
          </a:xfrm>
          <a:effectLst/>
        </p:spPr>
        <p:txBody>
          <a:bodyPr vert="horz" lIns="68580" tIns="34290" rIns="68580" bIns="34290" rtlCol="0" anchor="t">
            <a:normAutofit/>
          </a:bodyPr>
          <a:lstStyle/>
          <a:p>
            <a:pPr algn="l"/>
            <a:endParaRPr lang="en-US" dirty="0"/>
          </a:p>
        </p:txBody>
      </p:sp>
    </p:spTree>
    <p:extLst>
      <p:ext uri="{BB962C8B-B14F-4D97-AF65-F5344CB8AC3E}">
        <p14:creationId xmlns:p14="http://schemas.microsoft.com/office/powerpoint/2010/main" val="10254449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7" name="Rectangle 11">
            <a:extLst>
              <a:ext uri="{FF2B5EF4-FFF2-40B4-BE49-F238E27FC236}">
                <a16:creationId xmlns:a16="http://schemas.microsoft.com/office/drawing/2014/main" id="{4D27C2E9-DB41-453D-8197-4596D08C6F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endParaRPr lang="en-US" sz="1350" dirty="0">
              <a:solidFill>
                <a:prstClr val="white"/>
              </a:solidFill>
              <a:latin typeface="Century Gothic" panose="020B0502020202020204"/>
            </a:endParaRPr>
          </a:p>
        </p:txBody>
      </p:sp>
      <p:sp>
        <p:nvSpPr>
          <p:cNvPr id="18" name="Freeform 6">
            <a:extLst>
              <a:ext uri="{FF2B5EF4-FFF2-40B4-BE49-F238E27FC236}">
                <a16:creationId xmlns:a16="http://schemas.microsoft.com/office/drawing/2014/main" id="{FEA0DBF3-132B-433F-B693-1F96F9BE7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chemeClr val="accent4"/>
          </a:solidFill>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1DCCA65E-9E67-40A0-B843-DA0FA222A670}"/>
              </a:ext>
            </a:extLst>
          </p:cNvPr>
          <p:cNvSpPr>
            <a:spLocks noGrp="1"/>
          </p:cNvSpPr>
          <p:nvPr>
            <p:ph type="title"/>
          </p:nvPr>
        </p:nvSpPr>
        <p:spPr>
          <a:xfrm>
            <a:off x="607501" y="1944111"/>
            <a:ext cx="7929000" cy="2228288"/>
          </a:xfrm>
          <a:effectLst/>
        </p:spPr>
        <p:txBody>
          <a:bodyPr vert="horz" lIns="68580" tIns="34290" rIns="68580" bIns="34290" rtlCol="0" anchor="b">
            <a:normAutofit/>
          </a:bodyPr>
          <a:lstStyle/>
          <a:p>
            <a:pPr algn="l"/>
            <a:r>
              <a:rPr lang="en-US" sz="4050" dirty="0"/>
              <a:t>Registrar Survey</a:t>
            </a:r>
          </a:p>
        </p:txBody>
      </p:sp>
      <p:sp>
        <p:nvSpPr>
          <p:cNvPr id="6" name="Content Placeholder 2">
            <a:extLst>
              <a:ext uri="{FF2B5EF4-FFF2-40B4-BE49-F238E27FC236}">
                <a16:creationId xmlns:a16="http://schemas.microsoft.com/office/drawing/2014/main" id="{049D1FEE-8558-466A-ADA1-1724FDE34C88}"/>
              </a:ext>
            </a:extLst>
          </p:cNvPr>
          <p:cNvSpPr txBox="1">
            <a:spLocks/>
          </p:cNvSpPr>
          <p:nvPr/>
        </p:nvSpPr>
        <p:spPr>
          <a:xfrm>
            <a:off x="546679" y="4913890"/>
            <a:ext cx="7915931" cy="957943"/>
          </a:xfrm>
          <a:prstGeom prst="rect">
            <a:avLst/>
          </a:prstGeom>
          <a:effectLst>
            <a:outerShdw blurRad="50800" dir="14400000">
              <a:srgbClr val="000000">
                <a:alpha val="40000"/>
              </a:srgbClr>
            </a:outerShdw>
          </a:effectLst>
        </p:spPr>
        <p:txBody>
          <a:bodyPr vert="horz" lIns="68580" tIns="34290" rIns="68580" bIns="34290" rtlCol="0" anchor="t">
            <a:noAutofit/>
          </a:bodyPr>
          <a:lstStyle>
            <a:lvl1pPr marL="0" indent="0" algn="r" defTabSz="457200" rtl="0" eaLnBrk="1" latinLnBrk="0" hangingPunct="1">
              <a:spcBef>
                <a:spcPct val="20000"/>
              </a:spcBef>
              <a:spcAft>
                <a:spcPts val="600"/>
              </a:spcAft>
              <a:buClr>
                <a:schemeClr val="accent1"/>
              </a:buClr>
              <a:buFont typeface="Wingdings 2" charset="2"/>
              <a:buNone/>
              <a:defRPr sz="180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9pPr>
          </a:lstStyle>
          <a:p>
            <a:pPr algn="l" defTabSz="342900">
              <a:spcAft>
                <a:spcPts val="450"/>
              </a:spcAft>
              <a:buClr>
                <a:srgbClr val="00C6BB"/>
              </a:buClr>
            </a:pPr>
            <a:r>
              <a:rPr lang="en-GB" sz="1350" dirty="0" err="1">
                <a:solidFill>
                  <a:prstClr val="white"/>
                </a:solidFill>
                <a:latin typeface="Century Gothic" panose="020B0502020202020204"/>
              </a:rPr>
              <a:t>Ele</a:t>
            </a:r>
            <a:r>
              <a:rPr lang="en-GB" sz="1350" dirty="0">
                <a:solidFill>
                  <a:prstClr val="white"/>
                </a:solidFill>
                <a:latin typeface="Century Gothic" panose="020B0502020202020204"/>
              </a:rPr>
              <a:t> Powers</a:t>
            </a:r>
          </a:p>
          <a:p>
            <a:pPr marL="214313" indent="-214313" algn="l" defTabSz="342900">
              <a:spcAft>
                <a:spcPts val="450"/>
              </a:spcAft>
              <a:buClr>
                <a:srgbClr val="00C6BB"/>
              </a:buClr>
              <a:buFont typeface="Arial" panose="020B0604020202020204" pitchFamily="34" charset="0"/>
              <a:buChar char="•"/>
            </a:pPr>
            <a:r>
              <a:rPr lang="en-GB" sz="1350" dirty="0">
                <a:solidFill>
                  <a:prstClr val="white"/>
                </a:solidFill>
                <a:latin typeface="Century Gothic" panose="020B0502020202020204"/>
              </a:rPr>
              <a:t>To all registrars via email</a:t>
            </a:r>
          </a:p>
          <a:p>
            <a:pPr marL="214313" indent="-214313" algn="l" defTabSz="342900">
              <a:spcAft>
                <a:spcPts val="450"/>
              </a:spcAft>
              <a:buClr>
                <a:srgbClr val="00C6BB"/>
              </a:buClr>
              <a:buFont typeface="Arial" panose="020B0604020202020204" pitchFamily="34" charset="0"/>
              <a:buChar char="•"/>
            </a:pPr>
            <a:r>
              <a:rPr lang="en-GB" sz="1350" dirty="0">
                <a:solidFill>
                  <a:prstClr val="white"/>
                </a:solidFill>
                <a:latin typeface="Century Gothic" panose="020B0502020202020204"/>
              </a:rPr>
              <a:t>Assured confidentiality</a:t>
            </a:r>
          </a:p>
        </p:txBody>
      </p:sp>
    </p:spTree>
    <p:extLst>
      <p:ext uri="{BB962C8B-B14F-4D97-AF65-F5344CB8AC3E}">
        <p14:creationId xmlns:p14="http://schemas.microsoft.com/office/powerpoint/2010/main" val="24607357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E48D6-3E18-4567-8CFD-DFFAE9D0EB13}"/>
              </a:ext>
            </a:extLst>
          </p:cNvPr>
          <p:cNvSpPr>
            <a:spLocks noGrp="1"/>
          </p:cNvSpPr>
          <p:nvPr>
            <p:ph type="title"/>
          </p:nvPr>
        </p:nvSpPr>
        <p:spPr/>
        <p:txBody>
          <a:bodyPr/>
          <a:lstStyle/>
          <a:p>
            <a:r>
              <a:rPr lang="en-GB" dirty="0"/>
              <a:t>Results</a:t>
            </a:r>
          </a:p>
        </p:txBody>
      </p:sp>
      <p:sp>
        <p:nvSpPr>
          <p:cNvPr id="3" name="Content Placeholder 2">
            <a:extLst>
              <a:ext uri="{FF2B5EF4-FFF2-40B4-BE49-F238E27FC236}">
                <a16:creationId xmlns:a16="http://schemas.microsoft.com/office/drawing/2014/main" id="{C789517C-2343-4670-A887-D46B649A7EDA}"/>
              </a:ext>
            </a:extLst>
          </p:cNvPr>
          <p:cNvSpPr>
            <a:spLocks noGrp="1"/>
          </p:cNvSpPr>
          <p:nvPr>
            <p:ph idx="1"/>
          </p:nvPr>
        </p:nvSpPr>
        <p:spPr/>
        <p:txBody>
          <a:bodyPr>
            <a:normAutofit/>
          </a:bodyPr>
          <a:lstStyle/>
          <a:p>
            <a:r>
              <a:rPr lang="en-GB" sz="1800" dirty="0"/>
              <a:t>17 responses (~48% of eligible participants)</a:t>
            </a:r>
          </a:p>
        </p:txBody>
      </p:sp>
    </p:spTree>
    <p:extLst>
      <p:ext uri="{BB962C8B-B14F-4D97-AF65-F5344CB8AC3E}">
        <p14:creationId xmlns:p14="http://schemas.microsoft.com/office/powerpoint/2010/main" val="33882535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3FB0-58D7-4625-99EA-F97A8DB80FFE}"/>
              </a:ext>
            </a:extLst>
          </p:cNvPr>
          <p:cNvSpPr>
            <a:spLocks noGrp="1"/>
          </p:cNvSpPr>
          <p:nvPr>
            <p:ph type="title"/>
          </p:nvPr>
        </p:nvSpPr>
        <p:spPr/>
        <p:txBody>
          <a:bodyPr/>
          <a:lstStyle/>
          <a:p>
            <a:r>
              <a:rPr lang="en-GB" dirty="0"/>
              <a:t>Results</a:t>
            </a:r>
          </a:p>
        </p:txBody>
      </p:sp>
      <p:graphicFrame>
        <p:nvGraphicFramePr>
          <p:cNvPr id="10" name="Content Placeholder 9">
            <a:extLst>
              <a:ext uri="{FF2B5EF4-FFF2-40B4-BE49-F238E27FC236}">
                <a16:creationId xmlns:a16="http://schemas.microsoft.com/office/drawing/2014/main" id="{CE3A20CD-A156-49AF-9018-B0191D9368BB}"/>
              </a:ext>
            </a:extLst>
          </p:cNvPr>
          <p:cNvGraphicFramePr>
            <a:graphicFrameLocks noGrp="1"/>
          </p:cNvGraphicFramePr>
          <p:nvPr>
            <p:ph idx="1"/>
            <p:extLst/>
          </p:nvPr>
        </p:nvGraphicFramePr>
        <p:xfrm>
          <a:off x="380422" y="2530784"/>
          <a:ext cx="8383156" cy="3000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58640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7" name="Rectangle 11">
            <a:extLst>
              <a:ext uri="{FF2B5EF4-FFF2-40B4-BE49-F238E27FC236}">
                <a16:creationId xmlns:a16="http://schemas.microsoft.com/office/drawing/2014/main" id="{4D27C2E9-DB41-453D-8197-4596D08C6F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18" name="Freeform 6">
            <a:extLst>
              <a:ext uri="{FF2B5EF4-FFF2-40B4-BE49-F238E27FC236}">
                <a16:creationId xmlns:a16="http://schemas.microsoft.com/office/drawing/2014/main" id="{FEA0DBF3-132B-433F-B693-1F96F9BE7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chemeClr val="accent4"/>
          </a:solidFill>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1DCCA65E-9E67-40A0-B843-DA0FA222A670}"/>
              </a:ext>
            </a:extLst>
          </p:cNvPr>
          <p:cNvSpPr>
            <a:spLocks noGrp="1"/>
          </p:cNvSpPr>
          <p:nvPr>
            <p:ph type="title"/>
          </p:nvPr>
        </p:nvSpPr>
        <p:spPr>
          <a:xfrm>
            <a:off x="607501" y="1944111"/>
            <a:ext cx="7929000" cy="2228288"/>
          </a:xfrm>
          <a:effectLst/>
        </p:spPr>
        <p:txBody>
          <a:bodyPr vert="horz" lIns="68580" tIns="34290" rIns="68580" bIns="34290" rtlCol="0" anchor="b">
            <a:normAutofit/>
          </a:bodyPr>
          <a:lstStyle/>
          <a:p>
            <a:pPr algn="l"/>
            <a:r>
              <a:rPr lang="en-US" sz="4050" dirty="0"/>
              <a:t>Educational Supervisors</a:t>
            </a:r>
          </a:p>
        </p:txBody>
      </p:sp>
      <p:sp>
        <p:nvSpPr>
          <p:cNvPr id="5" name="Text Placeholder 4">
            <a:extLst>
              <a:ext uri="{FF2B5EF4-FFF2-40B4-BE49-F238E27FC236}">
                <a16:creationId xmlns:a16="http://schemas.microsoft.com/office/drawing/2014/main" id="{FA5E4DF2-CE71-44E8-94D9-E708B4967D02}"/>
              </a:ext>
            </a:extLst>
          </p:cNvPr>
          <p:cNvSpPr>
            <a:spLocks noGrp="1"/>
          </p:cNvSpPr>
          <p:nvPr>
            <p:ph type="body" idx="1"/>
          </p:nvPr>
        </p:nvSpPr>
        <p:spPr>
          <a:xfrm>
            <a:off x="607501" y="4817885"/>
            <a:ext cx="7929000" cy="326231"/>
          </a:xfrm>
          <a:effectLst/>
        </p:spPr>
        <p:txBody>
          <a:bodyPr vert="horz" lIns="68580" tIns="34290" rIns="68580" bIns="34290" rtlCol="0" anchor="t">
            <a:normAutofit/>
          </a:bodyPr>
          <a:lstStyle/>
          <a:p>
            <a:pPr algn="l"/>
            <a:endParaRPr lang="en-US"/>
          </a:p>
        </p:txBody>
      </p:sp>
    </p:spTree>
    <p:extLst>
      <p:ext uri="{BB962C8B-B14F-4D97-AF65-F5344CB8AC3E}">
        <p14:creationId xmlns:p14="http://schemas.microsoft.com/office/powerpoint/2010/main" val="6889295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3D6233A-FD6F-497D-80A9-2BF654FB6BBC}"/>
              </a:ext>
            </a:extLst>
          </p:cNvPr>
          <p:cNvSpPr>
            <a:spLocks noGrp="1"/>
          </p:cNvSpPr>
          <p:nvPr>
            <p:ph type="title"/>
          </p:nvPr>
        </p:nvSpPr>
        <p:spPr>
          <a:xfrm>
            <a:off x="607502" y="1336573"/>
            <a:ext cx="2408544" cy="2835826"/>
          </a:xfrm>
        </p:spPr>
        <p:txBody>
          <a:bodyPr vert="horz" lIns="68580" tIns="34290" rIns="68580" bIns="34290" rtlCol="0" anchor="b">
            <a:normAutofit/>
          </a:bodyPr>
          <a:lstStyle/>
          <a:p>
            <a:pPr>
              <a:lnSpc>
                <a:spcPct val="90000"/>
              </a:lnSpc>
            </a:pPr>
            <a:r>
              <a:rPr lang="en-US" sz="2850" dirty="0"/>
              <a:t>Results: Educational Supervision</a:t>
            </a:r>
          </a:p>
        </p:txBody>
      </p:sp>
      <p:sp>
        <p:nvSpPr>
          <p:cNvPr id="13" name="Freeform: Shape 12">
            <a:extLst>
              <a:ext uri="{FF2B5EF4-FFF2-40B4-BE49-F238E27FC236}">
                <a16:creationId xmlns:a16="http://schemas.microsoft.com/office/drawing/2014/main" id="{9674F1F8-962D-4FF5-B378-D9D2FFDFD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29761"/>
            <a:ext cx="9141714" cy="1470989"/>
          </a:xfrm>
          <a:custGeom>
            <a:avLst/>
            <a:gdLst>
              <a:gd name="connsiteX0" fmla="*/ 0 w 12188952"/>
              <a:gd name="connsiteY0" fmla="*/ 0 h 1961319"/>
              <a:gd name="connsiteX1" fmla="*/ 1996017 w 12188952"/>
              <a:gd name="connsiteY1" fmla="*/ 0 h 1961319"/>
              <a:gd name="connsiteX2" fmla="*/ 2377017 w 12188952"/>
              <a:gd name="connsiteY2" fmla="*/ 263783 h 1961319"/>
              <a:gd name="connsiteX3" fmla="*/ 2385484 w 12188952"/>
              <a:gd name="connsiteY3" fmla="*/ 266713 h 1961319"/>
              <a:gd name="connsiteX4" fmla="*/ 2398184 w 12188952"/>
              <a:gd name="connsiteY4" fmla="*/ 271110 h 1961319"/>
              <a:gd name="connsiteX5" fmla="*/ 2410883 w 12188952"/>
              <a:gd name="connsiteY5" fmla="*/ 275506 h 1961319"/>
              <a:gd name="connsiteX6" fmla="*/ 2421467 w 12188952"/>
              <a:gd name="connsiteY6" fmla="*/ 275506 h 1961319"/>
              <a:gd name="connsiteX7" fmla="*/ 2434167 w 12188952"/>
              <a:gd name="connsiteY7" fmla="*/ 275506 h 1961319"/>
              <a:gd name="connsiteX8" fmla="*/ 2444750 w 12188952"/>
              <a:gd name="connsiteY8" fmla="*/ 271110 h 1961319"/>
              <a:gd name="connsiteX9" fmla="*/ 2457450 w 12188952"/>
              <a:gd name="connsiteY9" fmla="*/ 266713 h 1961319"/>
              <a:gd name="connsiteX10" fmla="*/ 2465917 w 12188952"/>
              <a:gd name="connsiteY10" fmla="*/ 263783 h 1961319"/>
              <a:gd name="connsiteX11" fmla="*/ 2846917 w 12188952"/>
              <a:gd name="connsiteY11" fmla="*/ 0 h 1961319"/>
              <a:gd name="connsiteX12" fmla="*/ 12188952 w 12188952"/>
              <a:gd name="connsiteY12" fmla="*/ 0 h 1961319"/>
              <a:gd name="connsiteX13" fmla="*/ 12188952 w 12188952"/>
              <a:gd name="connsiteY13" fmla="*/ 1264506 h 1961319"/>
              <a:gd name="connsiteX14" fmla="*/ 12188952 w 12188952"/>
              <a:gd name="connsiteY14" fmla="*/ 1917775 h 1961319"/>
              <a:gd name="connsiteX15" fmla="*/ 12188952 w 12188952"/>
              <a:gd name="connsiteY15" fmla="*/ 1961319 h 1961319"/>
              <a:gd name="connsiteX16" fmla="*/ 0 w 12188952"/>
              <a:gd name="connsiteY16" fmla="*/ 1961319 h 1961319"/>
              <a:gd name="connsiteX17" fmla="*/ 0 w 12188952"/>
              <a:gd name="connsiteY17" fmla="*/ 1917775 h 1961319"/>
              <a:gd name="connsiteX18" fmla="*/ 0 w 12188952"/>
              <a:gd name="connsiteY18" fmla="*/ 1264506 h 196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8952" h="1961319">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88952" y="0"/>
                </a:lnTo>
                <a:lnTo>
                  <a:pt x="12188952" y="1264506"/>
                </a:lnTo>
                <a:lnTo>
                  <a:pt x="12188952" y="1917775"/>
                </a:lnTo>
                <a:lnTo>
                  <a:pt x="12188952" y="1961319"/>
                </a:lnTo>
                <a:lnTo>
                  <a:pt x="0" y="1961319"/>
                </a:lnTo>
                <a:lnTo>
                  <a:pt x="0" y="1917775"/>
                </a:lnTo>
                <a:lnTo>
                  <a:pt x="0" y="1264506"/>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Century Gothic" panose="020B0502020202020204"/>
            </a:endParaRPr>
          </a:p>
        </p:txBody>
      </p:sp>
      <p:sp>
        <p:nvSpPr>
          <p:cNvPr id="3" name="Content Placeholder 2">
            <a:extLst>
              <a:ext uri="{FF2B5EF4-FFF2-40B4-BE49-F238E27FC236}">
                <a16:creationId xmlns:a16="http://schemas.microsoft.com/office/drawing/2014/main" id="{8D54A932-F607-49D5-9442-7634B9EE2E37}"/>
              </a:ext>
            </a:extLst>
          </p:cNvPr>
          <p:cNvSpPr>
            <a:spLocks noGrp="1"/>
          </p:cNvSpPr>
          <p:nvPr>
            <p:ph idx="1"/>
          </p:nvPr>
        </p:nvSpPr>
        <p:spPr>
          <a:xfrm>
            <a:off x="607501" y="4817885"/>
            <a:ext cx="2408545" cy="589242"/>
          </a:xfrm>
        </p:spPr>
        <p:txBody>
          <a:bodyPr vert="horz" lIns="68580" tIns="34290" rIns="68580" bIns="34290" rtlCol="0" anchor="t">
            <a:normAutofit/>
          </a:bodyPr>
          <a:lstStyle/>
          <a:p>
            <a:pPr marL="0" indent="0">
              <a:buNone/>
            </a:pPr>
            <a:r>
              <a:rPr lang="en-US" kern="1200" dirty="0">
                <a:solidFill>
                  <a:srgbClr val="FFFFFF"/>
                </a:solidFill>
                <a:latin typeface="+mn-lt"/>
                <a:ea typeface="+mn-ea"/>
                <a:cs typeface="+mn-cs"/>
              </a:rPr>
              <a:t>94% were in a different placement to their ES</a:t>
            </a:r>
          </a:p>
        </p:txBody>
      </p:sp>
      <p:sp>
        <p:nvSpPr>
          <p:cNvPr id="19" name="Rectangle 14">
            <a:extLst>
              <a:ext uri="{FF2B5EF4-FFF2-40B4-BE49-F238E27FC236}">
                <a16:creationId xmlns:a16="http://schemas.microsoft.com/office/drawing/2014/main" id="{C701CDB4-05E2-481A-9165-2455B6FE2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7994" y="857250"/>
            <a:ext cx="566470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20" name="Rounded Rectangle 14">
            <a:extLst>
              <a:ext uri="{FF2B5EF4-FFF2-40B4-BE49-F238E27FC236}">
                <a16:creationId xmlns:a16="http://schemas.microsoft.com/office/drawing/2014/main" id="{93C43E0F-EC0A-4928-BA40-42313C099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7789" y="1576230"/>
            <a:ext cx="4693613" cy="3708933"/>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graphicFrame>
        <p:nvGraphicFramePr>
          <p:cNvPr id="6" name="Chart 5">
            <a:extLst>
              <a:ext uri="{FF2B5EF4-FFF2-40B4-BE49-F238E27FC236}">
                <a16:creationId xmlns:a16="http://schemas.microsoft.com/office/drawing/2014/main" id="{505A4B48-0F79-4552-AF67-61930A0A3CD3}"/>
              </a:ext>
            </a:extLst>
          </p:cNvPr>
          <p:cNvGraphicFramePr/>
          <p:nvPr>
            <p:extLst/>
          </p:nvPr>
        </p:nvGraphicFramePr>
        <p:xfrm>
          <a:off x="4209089" y="1795708"/>
          <a:ext cx="4222831" cy="32443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6268951"/>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D0D45553-91A4-480A-9577-0E0FC0D91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0" y="857250"/>
            <a:ext cx="914057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16" name="Freeform 23">
            <a:extLst>
              <a:ext uri="{FF2B5EF4-FFF2-40B4-BE49-F238E27FC236}">
                <a16:creationId xmlns:a16="http://schemas.microsoft.com/office/drawing/2014/main" id="{D240F8A8-FEA1-42C2-B259-27A935127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857250"/>
            <a:ext cx="3477754" cy="51435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342900"/>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46092C47-E84B-4201-9640-3210541411AA}"/>
              </a:ext>
            </a:extLst>
          </p:cNvPr>
          <p:cNvSpPr>
            <a:spLocks noGrp="1"/>
          </p:cNvSpPr>
          <p:nvPr>
            <p:ph type="title"/>
          </p:nvPr>
        </p:nvSpPr>
        <p:spPr>
          <a:xfrm>
            <a:off x="417443" y="2163536"/>
            <a:ext cx="2638839" cy="3088312"/>
          </a:xfrm>
        </p:spPr>
        <p:txBody>
          <a:bodyPr anchor="t">
            <a:normAutofit/>
          </a:bodyPr>
          <a:lstStyle/>
          <a:p>
            <a:r>
              <a:rPr lang="en-GB"/>
              <a:t>Results: Educational Supervision</a:t>
            </a:r>
            <a:endParaRPr lang="en-GB" dirty="0"/>
          </a:p>
        </p:txBody>
      </p:sp>
      <p:graphicFrame>
        <p:nvGraphicFramePr>
          <p:cNvPr id="6" name="Content Placeholder 5">
            <a:extLst>
              <a:ext uri="{FF2B5EF4-FFF2-40B4-BE49-F238E27FC236}">
                <a16:creationId xmlns:a16="http://schemas.microsoft.com/office/drawing/2014/main" id="{6FF09BC0-EBB1-496F-A1BE-2B5A0EA31CB3}"/>
              </a:ext>
            </a:extLst>
          </p:cNvPr>
          <p:cNvGraphicFramePr>
            <a:graphicFrameLocks noGrp="1"/>
          </p:cNvGraphicFramePr>
          <p:nvPr>
            <p:ph idx="1"/>
            <p:extLst/>
          </p:nvPr>
        </p:nvGraphicFramePr>
        <p:xfrm>
          <a:off x="4099892" y="1736864"/>
          <a:ext cx="4429746" cy="35149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040181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PH School Objectives</a:t>
            </a:r>
          </a:p>
        </p:txBody>
      </p:sp>
      <p:sp>
        <p:nvSpPr>
          <p:cNvPr id="3" name="Text Placeholder 2"/>
          <p:cNvSpPr>
            <a:spLocks noGrp="1"/>
          </p:cNvSpPr>
          <p:nvPr>
            <p:ph type="body" sz="quarter" idx="13"/>
          </p:nvPr>
        </p:nvSpPr>
        <p:spPr/>
        <p:txBody>
          <a:bodyPr/>
          <a:lstStyle/>
          <a:p>
            <a:r>
              <a:rPr lang="en-GB"/>
              <a:t>Ongoing HEE reviews</a:t>
            </a:r>
          </a:p>
          <a:p>
            <a:pPr lvl="2"/>
            <a:r>
              <a:rPr lang="en-GB"/>
              <a:t>Budget restrictions – new fixed contractual price per PA</a:t>
            </a:r>
          </a:p>
          <a:p>
            <a:pPr lvl="2"/>
            <a:r>
              <a:rPr lang="en-GB"/>
              <a:t>Equivalent </a:t>
            </a:r>
            <a:r>
              <a:rPr lang="en-GB" err="1"/>
              <a:t>HoS</a:t>
            </a:r>
            <a:r>
              <a:rPr lang="en-GB"/>
              <a:t>/TPD resource across M&amp;E</a:t>
            </a:r>
          </a:p>
          <a:p>
            <a:pPr lvl="2"/>
            <a:r>
              <a:rPr lang="en-GB"/>
              <a:t>M&amp;E funding for practitioner scheme 18/19</a:t>
            </a:r>
          </a:p>
          <a:p>
            <a:pPr lvl="2"/>
            <a:r>
              <a:rPr lang="en-GB"/>
              <a:t>Move towards consistency across M&amp;E</a:t>
            </a:r>
          </a:p>
          <a:p>
            <a:pPr lvl="2"/>
            <a:r>
              <a:rPr lang="en-GB"/>
              <a:t>Sustainable school structures and governance</a:t>
            </a:r>
          </a:p>
        </p:txBody>
      </p:sp>
      <p:sp>
        <p:nvSpPr>
          <p:cNvPr id="5"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t>East of England School of Public Health</a:t>
            </a:r>
          </a:p>
        </p:txBody>
      </p:sp>
    </p:spTree>
    <p:extLst>
      <p:ext uri="{BB962C8B-B14F-4D97-AF65-F5344CB8AC3E}">
        <p14:creationId xmlns:p14="http://schemas.microsoft.com/office/powerpoint/2010/main" val="19193962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E39BA-5B3A-46E9-8CDE-B19F83C02519}"/>
              </a:ext>
            </a:extLst>
          </p:cNvPr>
          <p:cNvSpPr>
            <a:spLocks noGrp="1"/>
          </p:cNvSpPr>
          <p:nvPr>
            <p:ph type="ctrTitle"/>
          </p:nvPr>
        </p:nvSpPr>
        <p:spPr>
          <a:xfrm>
            <a:off x="607502" y="1336573"/>
            <a:ext cx="2408544" cy="2835826"/>
          </a:xfrm>
        </p:spPr>
        <p:txBody>
          <a:bodyPr vert="horz" lIns="68580" tIns="34290" rIns="68580" bIns="34290" rtlCol="0" anchor="b">
            <a:normAutofit/>
          </a:bodyPr>
          <a:lstStyle/>
          <a:p>
            <a:pPr>
              <a:lnSpc>
                <a:spcPct val="90000"/>
              </a:lnSpc>
            </a:pPr>
            <a:r>
              <a:rPr lang="en-US" sz="2850"/>
              <a:t>Results: Educational Supervisors</a:t>
            </a:r>
          </a:p>
        </p:txBody>
      </p:sp>
      <p:sp>
        <p:nvSpPr>
          <p:cNvPr id="11" name="Freeform: Shape 10">
            <a:extLst>
              <a:ext uri="{FF2B5EF4-FFF2-40B4-BE49-F238E27FC236}">
                <a16:creationId xmlns:a16="http://schemas.microsoft.com/office/drawing/2014/main" id="{9674F1F8-962D-4FF5-B378-D9D2FFDFD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29761"/>
            <a:ext cx="9141714" cy="1470989"/>
          </a:xfrm>
          <a:custGeom>
            <a:avLst/>
            <a:gdLst>
              <a:gd name="connsiteX0" fmla="*/ 0 w 12188952"/>
              <a:gd name="connsiteY0" fmla="*/ 0 h 1961319"/>
              <a:gd name="connsiteX1" fmla="*/ 1996017 w 12188952"/>
              <a:gd name="connsiteY1" fmla="*/ 0 h 1961319"/>
              <a:gd name="connsiteX2" fmla="*/ 2377017 w 12188952"/>
              <a:gd name="connsiteY2" fmla="*/ 263783 h 1961319"/>
              <a:gd name="connsiteX3" fmla="*/ 2385484 w 12188952"/>
              <a:gd name="connsiteY3" fmla="*/ 266713 h 1961319"/>
              <a:gd name="connsiteX4" fmla="*/ 2398184 w 12188952"/>
              <a:gd name="connsiteY4" fmla="*/ 271110 h 1961319"/>
              <a:gd name="connsiteX5" fmla="*/ 2410883 w 12188952"/>
              <a:gd name="connsiteY5" fmla="*/ 275506 h 1961319"/>
              <a:gd name="connsiteX6" fmla="*/ 2421467 w 12188952"/>
              <a:gd name="connsiteY6" fmla="*/ 275506 h 1961319"/>
              <a:gd name="connsiteX7" fmla="*/ 2434167 w 12188952"/>
              <a:gd name="connsiteY7" fmla="*/ 275506 h 1961319"/>
              <a:gd name="connsiteX8" fmla="*/ 2444750 w 12188952"/>
              <a:gd name="connsiteY8" fmla="*/ 271110 h 1961319"/>
              <a:gd name="connsiteX9" fmla="*/ 2457450 w 12188952"/>
              <a:gd name="connsiteY9" fmla="*/ 266713 h 1961319"/>
              <a:gd name="connsiteX10" fmla="*/ 2465917 w 12188952"/>
              <a:gd name="connsiteY10" fmla="*/ 263783 h 1961319"/>
              <a:gd name="connsiteX11" fmla="*/ 2846917 w 12188952"/>
              <a:gd name="connsiteY11" fmla="*/ 0 h 1961319"/>
              <a:gd name="connsiteX12" fmla="*/ 12188952 w 12188952"/>
              <a:gd name="connsiteY12" fmla="*/ 0 h 1961319"/>
              <a:gd name="connsiteX13" fmla="*/ 12188952 w 12188952"/>
              <a:gd name="connsiteY13" fmla="*/ 1264506 h 1961319"/>
              <a:gd name="connsiteX14" fmla="*/ 12188952 w 12188952"/>
              <a:gd name="connsiteY14" fmla="*/ 1917775 h 1961319"/>
              <a:gd name="connsiteX15" fmla="*/ 12188952 w 12188952"/>
              <a:gd name="connsiteY15" fmla="*/ 1961319 h 1961319"/>
              <a:gd name="connsiteX16" fmla="*/ 0 w 12188952"/>
              <a:gd name="connsiteY16" fmla="*/ 1961319 h 1961319"/>
              <a:gd name="connsiteX17" fmla="*/ 0 w 12188952"/>
              <a:gd name="connsiteY17" fmla="*/ 1917775 h 1961319"/>
              <a:gd name="connsiteX18" fmla="*/ 0 w 12188952"/>
              <a:gd name="connsiteY18" fmla="*/ 1264506 h 196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8952" h="1961319">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88952" y="0"/>
                </a:lnTo>
                <a:lnTo>
                  <a:pt x="12188952" y="1264506"/>
                </a:lnTo>
                <a:lnTo>
                  <a:pt x="12188952" y="1917775"/>
                </a:lnTo>
                <a:lnTo>
                  <a:pt x="12188952" y="1961319"/>
                </a:lnTo>
                <a:lnTo>
                  <a:pt x="0" y="1961319"/>
                </a:lnTo>
                <a:lnTo>
                  <a:pt x="0" y="1917775"/>
                </a:lnTo>
                <a:lnTo>
                  <a:pt x="0" y="1264506"/>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Century Gothic" panose="020B0502020202020204"/>
            </a:endParaRPr>
          </a:p>
        </p:txBody>
      </p:sp>
      <p:sp>
        <p:nvSpPr>
          <p:cNvPr id="3" name="Content Placeholder 2">
            <a:extLst>
              <a:ext uri="{FF2B5EF4-FFF2-40B4-BE49-F238E27FC236}">
                <a16:creationId xmlns:a16="http://schemas.microsoft.com/office/drawing/2014/main" id="{8AADE187-EFAB-4D9A-9099-CE8F632BAE1D}"/>
              </a:ext>
            </a:extLst>
          </p:cNvPr>
          <p:cNvSpPr>
            <a:spLocks noGrp="1"/>
          </p:cNvSpPr>
          <p:nvPr>
            <p:ph type="subTitle" idx="1"/>
          </p:nvPr>
        </p:nvSpPr>
        <p:spPr>
          <a:xfrm>
            <a:off x="178594" y="4817885"/>
            <a:ext cx="2837452" cy="589242"/>
          </a:xfrm>
        </p:spPr>
        <p:txBody>
          <a:bodyPr vert="horz" lIns="68580" tIns="34290" rIns="68580" bIns="34290" rtlCol="0" anchor="t">
            <a:noAutofit/>
          </a:bodyPr>
          <a:lstStyle/>
          <a:p>
            <a:pPr>
              <a:lnSpc>
                <a:spcPct val="90000"/>
              </a:lnSpc>
            </a:pPr>
            <a:r>
              <a:rPr lang="en-US" sz="1200" dirty="0">
                <a:solidFill>
                  <a:srgbClr val="FFFFFF"/>
                </a:solidFill>
              </a:rPr>
              <a:t>“How do you find the frequency of your meetings with your ES?”</a:t>
            </a:r>
          </a:p>
          <a:p>
            <a:pPr>
              <a:lnSpc>
                <a:spcPct val="90000"/>
              </a:lnSpc>
            </a:pPr>
            <a:r>
              <a:rPr lang="en-US" sz="1200" dirty="0">
                <a:solidFill>
                  <a:srgbClr val="FFFFFF"/>
                </a:solidFill>
              </a:rPr>
              <a:t>“</a:t>
            </a:r>
            <a:r>
              <a:rPr lang="en-GB" sz="1200" dirty="0">
                <a:solidFill>
                  <a:srgbClr val="FFFFFF"/>
                </a:solidFill>
              </a:rPr>
              <a:t>If you need them, do you feel able to contact your ES outside of your pre-arranged meetings?” – 100% Yes</a:t>
            </a:r>
            <a:endParaRPr lang="en-US" sz="1200" dirty="0">
              <a:solidFill>
                <a:srgbClr val="FFFFFF"/>
              </a:solidFill>
            </a:endParaRPr>
          </a:p>
        </p:txBody>
      </p:sp>
      <p:sp>
        <p:nvSpPr>
          <p:cNvPr id="13" name="Rectangle 12">
            <a:extLst>
              <a:ext uri="{FF2B5EF4-FFF2-40B4-BE49-F238E27FC236}">
                <a16:creationId xmlns:a16="http://schemas.microsoft.com/office/drawing/2014/main" id="{C701CDB4-05E2-481A-9165-2455B6FE2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7994" y="857250"/>
            <a:ext cx="566470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15" name="Rounded Rectangle 14">
            <a:extLst>
              <a:ext uri="{FF2B5EF4-FFF2-40B4-BE49-F238E27FC236}">
                <a16:creationId xmlns:a16="http://schemas.microsoft.com/office/drawing/2014/main" id="{93C43E0F-EC0A-4928-BA40-42313C099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7789" y="1576230"/>
            <a:ext cx="4693613" cy="3708933"/>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graphicFrame>
        <p:nvGraphicFramePr>
          <p:cNvPr id="6" name="Chart 5">
            <a:extLst>
              <a:ext uri="{FF2B5EF4-FFF2-40B4-BE49-F238E27FC236}">
                <a16:creationId xmlns:a16="http://schemas.microsoft.com/office/drawing/2014/main" id="{1AE0FAFB-B543-495F-8170-B5020506EFFE}"/>
              </a:ext>
            </a:extLst>
          </p:cNvPr>
          <p:cNvGraphicFramePr/>
          <p:nvPr>
            <p:extLst/>
          </p:nvPr>
        </p:nvGraphicFramePr>
        <p:xfrm>
          <a:off x="4209089" y="1795708"/>
          <a:ext cx="4222831" cy="32443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600605"/>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91007-9956-4045-B66E-EE9FA61EE9B7}"/>
              </a:ext>
            </a:extLst>
          </p:cNvPr>
          <p:cNvSpPr>
            <a:spLocks noGrp="1"/>
          </p:cNvSpPr>
          <p:nvPr>
            <p:ph type="title"/>
          </p:nvPr>
        </p:nvSpPr>
        <p:spPr/>
        <p:txBody>
          <a:bodyPr>
            <a:normAutofit fontScale="90000"/>
          </a:bodyPr>
          <a:lstStyle/>
          <a:p>
            <a:r>
              <a:rPr lang="en-GB" dirty="0"/>
              <a:t>Is there anything your ES doesn't do (or doesn't do enough) that you'd like them to?</a:t>
            </a:r>
          </a:p>
        </p:txBody>
      </p:sp>
      <p:sp>
        <p:nvSpPr>
          <p:cNvPr id="4" name="Speech Bubble: Oval 3">
            <a:extLst>
              <a:ext uri="{FF2B5EF4-FFF2-40B4-BE49-F238E27FC236}">
                <a16:creationId xmlns:a16="http://schemas.microsoft.com/office/drawing/2014/main" id="{1F7D1D63-0459-4689-9BF0-7FA7A9BF4F61}"/>
              </a:ext>
            </a:extLst>
          </p:cNvPr>
          <p:cNvSpPr/>
          <p:nvPr/>
        </p:nvSpPr>
        <p:spPr>
          <a:xfrm>
            <a:off x="399495" y="4146427"/>
            <a:ext cx="3229253" cy="1198486"/>
          </a:xfrm>
          <a:prstGeom prst="wedgeEllipse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200" b="1" dirty="0">
                <a:solidFill>
                  <a:prstClr val="white"/>
                </a:solidFill>
                <a:latin typeface="Century Gothic" panose="020B0502020202020204"/>
              </a:rPr>
              <a:t>“I'd like to discuss future placements, my career plans and professional development more. This hasn’t happened so far”</a:t>
            </a:r>
          </a:p>
        </p:txBody>
      </p:sp>
      <p:sp>
        <p:nvSpPr>
          <p:cNvPr id="5" name="Speech Bubble: Oval 4">
            <a:extLst>
              <a:ext uri="{FF2B5EF4-FFF2-40B4-BE49-F238E27FC236}">
                <a16:creationId xmlns:a16="http://schemas.microsoft.com/office/drawing/2014/main" id="{CDAAB512-4274-4F08-9659-347DD3639E76}"/>
              </a:ext>
            </a:extLst>
          </p:cNvPr>
          <p:cNvSpPr/>
          <p:nvPr/>
        </p:nvSpPr>
        <p:spPr>
          <a:xfrm>
            <a:off x="4767309" y="3294171"/>
            <a:ext cx="3542190" cy="1831019"/>
          </a:xfrm>
          <a:prstGeom prst="wedgeEllipseCallout">
            <a:avLst>
              <a:gd name="adj1" fmla="val 42466"/>
              <a:gd name="adj2" fmla="val 7127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200" b="1" dirty="0">
                <a:solidFill>
                  <a:prstClr val="white"/>
                </a:solidFill>
                <a:latin typeface="Century Gothic" panose="020B0502020202020204"/>
              </a:rPr>
              <a:t>“Pro active engagement with my development  ... I know I'm the responsible person but I sometimes need someone to nudge me to get on with things</a:t>
            </a:r>
            <a:r>
              <a:rPr lang="en-GB" sz="1050" b="1" dirty="0">
                <a:solidFill>
                  <a:prstClr val="white"/>
                </a:solidFill>
                <a:latin typeface="Century Gothic" panose="020B0502020202020204"/>
              </a:rPr>
              <a:t>”</a:t>
            </a:r>
          </a:p>
        </p:txBody>
      </p:sp>
      <p:sp>
        <p:nvSpPr>
          <p:cNvPr id="6" name="Speech Bubble: Oval 5">
            <a:extLst>
              <a:ext uri="{FF2B5EF4-FFF2-40B4-BE49-F238E27FC236}">
                <a16:creationId xmlns:a16="http://schemas.microsoft.com/office/drawing/2014/main" id="{E0FDE61B-5E17-4E49-BBEE-54866D69B547}"/>
              </a:ext>
            </a:extLst>
          </p:cNvPr>
          <p:cNvSpPr/>
          <p:nvPr/>
        </p:nvSpPr>
        <p:spPr>
          <a:xfrm>
            <a:off x="1751120" y="2555105"/>
            <a:ext cx="2625572" cy="1198485"/>
          </a:xfrm>
          <a:prstGeom prst="wedgeEllipse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1200" b="1" dirty="0">
                <a:solidFill>
                  <a:prstClr val="white"/>
                </a:solidFill>
                <a:latin typeface="Century Gothic" panose="020B0502020202020204"/>
              </a:rPr>
              <a:t>“Difficult to contact to get forms signed and particularly expenses signed off”</a:t>
            </a:r>
          </a:p>
        </p:txBody>
      </p:sp>
    </p:spTree>
    <p:extLst>
      <p:ext uri="{BB962C8B-B14F-4D97-AF65-F5344CB8AC3E}">
        <p14:creationId xmlns:p14="http://schemas.microsoft.com/office/powerpoint/2010/main" val="41996323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16:creationId xmlns:a16="http://schemas.microsoft.com/office/drawing/2014/main" id="{4D27C2E9-DB41-453D-8197-4596D08C6F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14" name="Freeform 6">
            <a:extLst>
              <a:ext uri="{FF2B5EF4-FFF2-40B4-BE49-F238E27FC236}">
                <a16:creationId xmlns:a16="http://schemas.microsoft.com/office/drawing/2014/main" id="{FEA0DBF3-132B-433F-B693-1F96F9BE7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chemeClr val="accent4"/>
          </a:solidFill>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1DCCA65E-9E67-40A0-B843-DA0FA222A670}"/>
              </a:ext>
            </a:extLst>
          </p:cNvPr>
          <p:cNvSpPr>
            <a:spLocks noGrp="1"/>
          </p:cNvSpPr>
          <p:nvPr>
            <p:ph type="title"/>
          </p:nvPr>
        </p:nvSpPr>
        <p:spPr>
          <a:xfrm>
            <a:off x="607501" y="1944111"/>
            <a:ext cx="7929000" cy="2228288"/>
          </a:xfrm>
          <a:effectLst/>
        </p:spPr>
        <p:txBody>
          <a:bodyPr vert="horz" lIns="68580" tIns="34290" rIns="68580" bIns="34290" rtlCol="0" anchor="b">
            <a:normAutofit/>
          </a:bodyPr>
          <a:lstStyle/>
          <a:p>
            <a:pPr algn="l"/>
            <a:r>
              <a:rPr lang="en-US" sz="4050" dirty="0"/>
              <a:t>Clinical Supervisors</a:t>
            </a:r>
          </a:p>
        </p:txBody>
      </p:sp>
    </p:spTree>
    <p:extLst>
      <p:ext uri="{BB962C8B-B14F-4D97-AF65-F5344CB8AC3E}">
        <p14:creationId xmlns:p14="http://schemas.microsoft.com/office/powerpoint/2010/main" val="11016176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1E83339-9B1A-4164-91A7-ACB2B4AFA1A2}"/>
              </a:ext>
            </a:extLst>
          </p:cNvPr>
          <p:cNvSpPr>
            <a:spLocks noGrp="1"/>
          </p:cNvSpPr>
          <p:nvPr>
            <p:ph type="title"/>
          </p:nvPr>
        </p:nvSpPr>
        <p:spPr>
          <a:xfrm>
            <a:off x="607502" y="1336573"/>
            <a:ext cx="2408544" cy="2835826"/>
          </a:xfrm>
        </p:spPr>
        <p:txBody>
          <a:bodyPr vert="horz" lIns="68580" tIns="34290" rIns="68580" bIns="34290" rtlCol="0" anchor="b">
            <a:normAutofit/>
          </a:bodyPr>
          <a:lstStyle/>
          <a:p>
            <a:r>
              <a:rPr lang="en-US" sz="3150"/>
              <a:t>Results: Clinical Supervision</a:t>
            </a:r>
          </a:p>
        </p:txBody>
      </p:sp>
      <p:sp>
        <p:nvSpPr>
          <p:cNvPr id="13" name="Freeform: Shape 12">
            <a:extLst>
              <a:ext uri="{FF2B5EF4-FFF2-40B4-BE49-F238E27FC236}">
                <a16:creationId xmlns:a16="http://schemas.microsoft.com/office/drawing/2014/main" id="{9674F1F8-962D-4FF5-B378-D9D2FFDFD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29761"/>
            <a:ext cx="9141714" cy="1470989"/>
          </a:xfrm>
          <a:custGeom>
            <a:avLst/>
            <a:gdLst>
              <a:gd name="connsiteX0" fmla="*/ 0 w 12188952"/>
              <a:gd name="connsiteY0" fmla="*/ 0 h 1961319"/>
              <a:gd name="connsiteX1" fmla="*/ 1996017 w 12188952"/>
              <a:gd name="connsiteY1" fmla="*/ 0 h 1961319"/>
              <a:gd name="connsiteX2" fmla="*/ 2377017 w 12188952"/>
              <a:gd name="connsiteY2" fmla="*/ 263783 h 1961319"/>
              <a:gd name="connsiteX3" fmla="*/ 2385484 w 12188952"/>
              <a:gd name="connsiteY3" fmla="*/ 266713 h 1961319"/>
              <a:gd name="connsiteX4" fmla="*/ 2398184 w 12188952"/>
              <a:gd name="connsiteY4" fmla="*/ 271110 h 1961319"/>
              <a:gd name="connsiteX5" fmla="*/ 2410883 w 12188952"/>
              <a:gd name="connsiteY5" fmla="*/ 275506 h 1961319"/>
              <a:gd name="connsiteX6" fmla="*/ 2421467 w 12188952"/>
              <a:gd name="connsiteY6" fmla="*/ 275506 h 1961319"/>
              <a:gd name="connsiteX7" fmla="*/ 2434167 w 12188952"/>
              <a:gd name="connsiteY7" fmla="*/ 275506 h 1961319"/>
              <a:gd name="connsiteX8" fmla="*/ 2444750 w 12188952"/>
              <a:gd name="connsiteY8" fmla="*/ 271110 h 1961319"/>
              <a:gd name="connsiteX9" fmla="*/ 2457450 w 12188952"/>
              <a:gd name="connsiteY9" fmla="*/ 266713 h 1961319"/>
              <a:gd name="connsiteX10" fmla="*/ 2465917 w 12188952"/>
              <a:gd name="connsiteY10" fmla="*/ 263783 h 1961319"/>
              <a:gd name="connsiteX11" fmla="*/ 2846917 w 12188952"/>
              <a:gd name="connsiteY11" fmla="*/ 0 h 1961319"/>
              <a:gd name="connsiteX12" fmla="*/ 12188952 w 12188952"/>
              <a:gd name="connsiteY12" fmla="*/ 0 h 1961319"/>
              <a:gd name="connsiteX13" fmla="*/ 12188952 w 12188952"/>
              <a:gd name="connsiteY13" fmla="*/ 1264506 h 1961319"/>
              <a:gd name="connsiteX14" fmla="*/ 12188952 w 12188952"/>
              <a:gd name="connsiteY14" fmla="*/ 1917775 h 1961319"/>
              <a:gd name="connsiteX15" fmla="*/ 12188952 w 12188952"/>
              <a:gd name="connsiteY15" fmla="*/ 1961319 h 1961319"/>
              <a:gd name="connsiteX16" fmla="*/ 0 w 12188952"/>
              <a:gd name="connsiteY16" fmla="*/ 1961319 h 1961319"/>
              <a:gd name="connsiteX17" fmla="*/ 0 w 12188952"/>
              <a:gd name="connsiteY17" fmla="*/ 1917775 h 1961319"/>
              <a:gd name="connsiteX18" fmla="*/ 0 w 12188952"/>
              <a:gd name="connsiteY18" fmla="*/ 1264506 h 196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8952" h="1961319">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88952" y="0"/>
                </a:lnTo>
                <a:lnTo>
                  <a:pt x="12188952" y="1264506"/>
                </a:lnTo>
                <a:lnTo>
                  <a:pt x="12188952" y="1917775"/>
                </a:lnTo>
                <a:lnTo>
                  <a:pt x="12188952" y="1961319"/>
                </a:lnTo>
                <a:lnTo>
                  <a:pt x="0" y="1961319"/>
                </a:lnTo>
                <a:lnTo>
                  <a:pt x="0" y="1917775"/>
                </a:lnTo>
                <a:lnTo>
                  <a:pt x="0" y="1264506"/>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Century Gothic" panose="020B0502020202020204"/>
            </a:endParaRPr>
          </a:p>
        </p:txBody>
      </p:sp>
      <p:sp>
        <p:nvSpPr>
          <p:cNvPr id="3" name="Content Placeholder 2">
            <a:extLst>
              <a:ext uri="{FF2B5EF4-FFF2-40B4-BE49-F238E27FC236}">
                <a16:creationId xmlns:a16="http://schemas.microsoft.com/office/drawing/2014/main" id="{EF224E1D-6F20-4B30-A23B-AA4A173989A0}"/>
              </a:ext>
            </a:extLst>
          </p:cNvPr>
          <p:cNvSpPr>
            <a:spLocks noGrp="1"/>
          </p:cNvSpPr>
          <p:nvPr>
            <p:ph idx="1"/>
          </p:nvPr>
        </p:nvSpPr>
        <p:spPr>
          <a:xfrm>
            <a:off x="607501" y="4817885"/>
            <a:ext cx="2408545" cy="589242"/>
          </a:xfrm>
        </p:spPr>
        <p:txBody>
          <a:bodyPr vert="horz" lIns="68580" tIns="34290" rIns="68580" bIns="34290" rtlCol="0" anchor="t">
            <a:normAutofit/>
          </a:bodyPr>
          <a:lstStyle/>
          <a:p>
            <a:pPr marL="0" indent="0">
              <a:buNone/>
            </a:pPr>
            <a:r>
              <a:rPr lang="en-US" kern="1200">
                <a:solidFill>
                  <a:srgbClr val="FFFFFF"/>
                </a:solidFill>
                <a:latin typeface="+mn-lt"/>
                <a:ea typeface="+mn-ea"/>
                <a:cs typeface="+mn-cs"/>
              </a:rPr>
              <a:t>Supervision vs Line Management</a:t>
            </a:r>
          </a:p>
        </p:txBody>
      </p:sp>
      <p:sp>
        <p:nvSpPr>
          <p:cNvPr id="15" name="Rectangle 14">
            <a:extLst>
              <a:ext uri="{FF2B5EF4-FFF2-40B4-BE49-F238E27FC236}">
                <a16:creationId xmlns:a16="http://schemas.microsoft.com/office/drawing/2014/main" id="{C701CDB4-05E2-481A-9165-2455B6FE2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7994" y="857250"/>
            <a:ext cx="566470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17" name="Rounded Rectangle 14">
            <a:extLst>
              <a:ext uri="{FF2B5EF4-FFF2-40B4-BE49-F238E27FC236}">
                <a16:creationId xmlns:a16="http://schemas.microsoft.com/office/drawing/2014/main" id="{93C43E0F-EC0A-4928-BA40-42313C099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7789" y="1576230"/>
            <a:ext cx="4693613" cy="3708933"/>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graphicFrame>
        <p:nvGraphicFramePr>
          <p:cNvPr id="6" name="Chart 5">
            <a:extLst>
              <a:ext uri="{FF2B5EF4-FFF2-40B4-BE49-F238E27FC236}">
                <a16:creationId xmlns:a16="http://schemas.microsoft.com/office/drawing/2014/main" id="{5568BC44-3A6D-40F4-A52C-253EAFEC9F84}"/>
              </a:ext>
            </a:extLst>
          </p:cNvPr>
          <p:cNvGraphicFramePr/>
          <p:nvPr>
            <p:extLst/>
          </p:nvPr>
        </p:nvGraphicFramePr>
        <p:xfrm>
          <a:off x="4209089" y="1795708"/>
          <a:ext cx="4222831" cy="32443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0840451"/>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0193-4EA1-4AC4-80CC-0F65FA786402}"/>
              </a:ext>
            </a:extLst>
          </p:cNvPr>
          <p:cNvSpPr>
            <a:spLocks noGrp="1"/>
          </p:cNvSpPr>
          <p:nvPr>
            <p:ph type="title"/>
          </p:nvPr>
        </p:nvSpPr>
        <p:spPr/>
        <p:txBody>
          <a:bodyPr/>
          <a:lstStyle/>
          <a:p>
            <a:r>
              <a:rPr lang="en-GB" dirty="0"/>
              <a:t>Results: Clinical Supervision</a:t>
            </a:r>
          </a:p>
        </p:txBody>
      </p:sp>
      <p:graphicFrame>
        <p:nvGraphicFramePr>
          <p:cNvPr id="6" name="Content Placeholder 5">
            <a:extLst>
              <a:ext uri="{FF2B5EF4-FFF2-40B4-BE49-F238E27FC236}">
                <a16:creationId xmlns:a16="http://schemas.microsoft.com/office/drawing/2014/main" id="{90016294-4983-4A23-B59F-965608325CF3}"/>
              </a:ext>
            </a:extLst>
          </p:cNvPr>
          <p:cNvGraphicFramePr>
            <a:graphicFrameLocks noGrp="1"/>
          </p:cNvGraphicFramePr>
          <p:nvPr>
            <p:ph idx="1"/>
            <p:extLst/>
          </p:nvPr>
        </p:nvGraphicFramePr>
        <p:xfrm>
          <a:off x="466078" y="2524125"/>
          <a:ext cx="8063560" cy="28607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77963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854869"/>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CC4BA60-A7C8-4FE5-87A5-5313482A644D}"/>
              </a:ext>
            </a:extLst>
          </p:cNvPr>
          <p:cNvSpPr>
            <a:spLocks noGrp="1"/>
          </p:cNvSpPr>
          <p:nvPr>
            <p:ph type="title"/>
          </p:nvPr>
        </p:nvSpPr>
        <p:spPr>
          <a:xfrm>
            <a:off x="607502" y="1336573"/>
            <a:ext cx="2408544" cy="2835826"/>
          </a:xfrm>
        </p:spPr>
        <p:txBody>
          <a:bodyPr vert="horz" lIns="68580" tIns="34290" rIns="68580" bIns="34290" rtlCol="0" anchor="b">
            <a:normAutofit/>
          </a:bodyPr>
          <a:lstStyle/>
          <a:p>
            <a:r>
              <a:rPr lang="en-US" sz="3150"/>
              <a:t>Results: Clinical Supervisors</a:t>
            </a:r>
          </a:p>
        </p:txBody>
      </p:sp>
      <p:sp>
        <p:nvSpPr>
          <p:cNvPr id="13" name="Freeform: Shape 12">
            <a:extLst>
              <a:ext uri="{FF2B5EF4-FFF2-40B4-BE49-F238E27FC236}">
                <a16:creationId xmlns:a16="http://schemas.microsoft.com/office/drawing/2014/main" id="{9674F1F8-962D-4FF5-B378-D9D2FFDFD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29761"/>
            <a:ext cx="9141714" cy="1470989"/>
          </a:xfrm>
          <a:custGeom>
            <a:avLst/>
            <a:gdLst>
              <a:gd name="connsiteX0" fmla="*/ 0 w 12188952"/>
              <a:gd name="connsiteY0" fmla="*/ 0 h 1961319"/>
              <a:gd name="connsiteX1" fmla="*/ 1996017 w 12188952"/>
              <a:gd name="connsiteY1" fmla="*/ 0 h 1961319"/>
              <a:gd name="connsiteX2" fmla="*/ 2377017 w 12188952"/>
              <a:gd name="connsiteY2" fmla="*/ 263783 h 1961319"/>
              <a:gd name="connsiteX3" fmla="*/ 2385484 w 12188952"/>
              <a:gd name="connsiteY3" fmla="*/ 266713 h 1961319"/>
              <a:gd name="connsiteX4" fmla="*/ 2398184 w 12188952"/>
              <a:gd name="connsiteY4" fmla="*/ 271110 h 1961319"/>
              <a:gd name="connsiteX5" fmla="*/ 2410883 w 12188952"/>
              <a:gd name="connsiteY5" fmla="*/ 275506 h 1961319"/>
              <a:gd name="connsiteX6" fmla="*/ 2421467 w 12188952"/>
              <a:gd name="connsiteY6" fmla="*/ 275506 h 1961319"/>
              <a:gd name="connsiteX7" fmla="*/ 2434167 w 12188952"/>
              <a:gd name="connsiteY7" fmla="*/ 275506 h 1961319"/>
              <a:gd name="connsiteX8" fmla="*/ 2444750 w 12188952"/>
              <a:gd name="connsiteY8" fmla="*/ 271110 h 1961319"/>
              <a:gd name="connsiteX9" fmla="*/ 2457450 w 12188952"/>
              <a:gd name="connsiteY9" fmla="*/ 266713 h 1961319"/>
              <a:gd name="connsiteX10" fmla="*/ 2465917 w 12188952"/>
              <a:gd name="connsiteY10" fmla="*/ 263783 h 1961319"/>
              <a:gd name="connsiteX11" fmla="*/ 2846917 w 12188952"/>
              <a:gd name="connsiteY11" fmla="*/ 0 h 1961319"/>
              <a:gd name="connsiteX12" fmla="*/ 12188952 w 12188952"/>
              <a:gd name="connsiteY12" fmla="*/ 0 h 1961319"/>
              <a:gd name="connsiteX13" fmla="*/ 12188952 w 12188952"/>
              <a:gd name="connsiteY13" fmla="*/ 1264506 h 1961319"/>
              <a:gd name="connsiteX14" fmla="*/ 12188952 w 12188952"/>
              <a:gd name="connsiteY14" fmla="*/ 1917775 h 1961319"/>
              <a:gd name="connsiteX15" fmla="*/ 12188952 w 12188952"/>
              <a:gd name="connsiteY15" fmla="*/ 1961319 h 1961319"/>
              <a:gd name="connsiteX16" fmla="*/ 0 w 12188952"/>
              <a:gd name="connsiteY16" fmla="*/ 1961319 h 1961319"/>
              <a:gd name="connsiteX17" fmla="*/ 0 w 12188952"/>
              <a:gd name="connsiteY17" fmla="*/ 1917775 h 1961319"/>
              <a:gd name="connsiteX18" fmla="*/ 0 w 12188952"/>
              <a:gd name="connsiteY18" fmla="*/ 1264506 h 196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8952" h="1961319">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88952" y="0"/>
                </a:lnTo>
                <a:lnTo>
                  <a:pt x="12188952" y="1264506"/>
                </a:lnTo>
                <a:lnTo>
                  <a:pt x="12188952" y="1917775"/>
                </a:lnTo>
                <a:lnTo>
                  <a:pt x="12188952" y="1961319"/>
                </a:lnTo>
                <a:lnTo>
                  <a:pt x="0" y="1961319"/>
                </a:lnTo>
                <a:lnTo>
                  <a:pt x="0" y="1917775"/>
                </a:lnTo>
                <a:lnTo>
                  <a:pt x="0" y="1264506"/>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Century Gothic" panose="020B0502020202020204"/>
            </a:endParaRPr>
          </a:p>
        </p:txBody>
      </p:sp>
      <p:sp>
        <p:nvSpPr>
          <p:cNvPr id="15" name="Rectangle 14">
            <a:extLst>
              <a:ext uri="{FF2B5EF4-FFF2-40B4-BE49-F238E27FC236}">
                <a16:creationId xmlns:a16="http://schemas.microsoft.com/office/drawing/2014/main" id="{C701CDB4-05E2-481A-9165-2455B6FE2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7994" y="857250"/>
            <a:ext cx="566470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17" name="Rounded Rectangle 14">
            <a:extLst>
              <a:ext uri="{FF2B5EF4-FFF2-40B4-BE49-F238E27FC236}">
                <a16:creationId xmlns:a16="http://schemas.microsoft.com/office/drawing/2014/main" id="{93C43E0F-EC0A-4928-BA40-42313C099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7789" y="1576230"/>
            <a:ext cx="4693613" cy="3708933"/>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graphicFrame>
        <p:nvGraphicFramePr>
          <p:cNvPr id="6" name="Chart 5">
            <a:extLst>
              <a:ext uri="{FF2B5EF4-FFF2-40B4-BE49-F238E27FC236}">
                <a16:creationId xmlns:a16="http://schemas.microsoft.com/office/drawing/2014/main" id="{6F6F8166-9C3B-4D68-8432-AB3563A8322F}"/>
              </a:ext>
            </a:extLst>
          </p:cNvPr>
          <p:cNvGraphicFramePr/>
          <p:nvPr>
            <p:extLst/>
          </p:nvPr>
        </p:nvGraphicFramePr>
        <p:xfrm>
          <a:off x="4209089" y="1795708"/>
          <a:ext cx="4222831" cy="3244304"/>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0A4E5575-3DDE-47D1-A2FF-6B2956964D31}"/>
              </a:ext>
            </a:extLst>
          </p:cNvPr>
          <p:cNvSpPr/>
          <p:nvPr/>
        </p:nvSpPr>
        <p:spPr>
          <a:xfrm>
            <a:off x="398622" y="4936045"/>
            <a:ext cx="2826304" cy="840230"/>
          </a:xfrm>
          <a:prstGeom prst="rect">
            <a:avLst/>
          </a:prstGeom>
        </p:spPr>
        <p:txBody>
          <a:bodyPr wrap="square">
            <a:spAutoFit/>
          </a:bodyPr>
          <a:lstStyle/>
          <a:p>
            <a:pPr defTabSz="342900">
              <a:lnSpc>
                <a:spcPct val="90000"/>
              </a:lnSpc>
            </a:pPr>
            <a:r>
              <a:rPr lang="en-US" sz="1350" dirty="0">
                <a:solidFill>
                  <a:srgbClr val="FFFFFF"/>
                </a:solidFill>
                <a:latin typeface="Century Gothic" panose="020B0502020202020204"/>
              </a:rPr>
              <a:t>“How do you find the frequency of your meetings with your CS?”</a:t>
            </a:r>
          </a:p>
          <a:p>
            <a:pPr defTabSz="342900">
              <a:lnSpc>
                <a:spcPct val="90000"/>
              </a:lnSpc>
            </a:pPr>
            <a:endParaRPr lang="en-US" sz="1350" dirty="0">
              <a:solidFill>
                <a:srgbClr val="FFFFFF"/>
              </a:solidFill>
              <a:latin typeface="Century Gothic" panose="020B0502020202020204"/>
            </a:endParaRPr>
          </a:p>
        </p:txBody>
      </p:sp>
    </p:spTree>
    <p:extLst>
      <p:ext uri="{BB962C8B-B14F-4D97-AF65-F5344CB8AC3E}">
        <p14:creationId xmlns:p14="http://schemas.microsoft.com/office/powerpoint/2010/main" val="1785890348"/>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371C-8935-4A44-9B43-1B0458CEEDBE}"/>
              </a:ext>
            </a:extLst>
          </p:cNvPr>
          <p:cNvSpPr>
            <a:spLocks noGrp="1"/>
          </p:cNvSpPr>
          <p:nvPr>
            <p:ph type="title"/>
          </p:nvPr>
        </p:nvSpPr>
        <p:spPr/>
        <p:txBody>
          <a:bodyPr/>
          <a:lstStyle/>
          <a:p>
            <a:r>
              <a:rPr lang="en-GB" dirty="0"/>
              <a:t>Results: Clinical Supervisors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38" t="36706" r="17149" b="13889"/>
          <a:stretch/>
        </p:blipFill>
        <p:spPr bwMode="auto">
          <a:xfrm>
            <a:off x="174172" y="2598966"/>
            <a:ext cx="8871857" cy="3254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4444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4A214-64CF-4CDD-B61A-4B57A4C51418}"/>
              </a:ext>
            </a:extLst>
          </p:cNvPr>
          <p:cNvSpPr>
            <a:spLocks noGrp="1"/>
          </p:cNvSpPr>
          <p:nvPr>
            <p:ph type="title"/>
          </p:nvPr>
        </p:nvSpPr>
        <p:spPr/>
        <p:txBody>
          <a:bodyPr>
            <a:normAutofit fontScale="90000"/>
          </a:bodyPr>
          <a:lstStyle/>
          <a:p>
            <a:r>
              <a:rPr lang="en-GB" dirty="0"/>
              <a:t>Is there anything different you’d like your CS to do?</a:t>
            </a:r>
          </a:p>
        </p:txBody>
      </p:sp>
      <p:sp>
        <p:nvSpPr>
          <p:cNvPr id="4" name="Rectangle 3">
            <a:extLst>
              <a:ext uri="{FF2B5EF4-FFF2-40B4-BE49-F238E27FC236}">
                <a16:creationId xmlns:a16="http://schemas.microsoft.com/office/drawing/2014/main" id="{225D7F62-5E42-4F4D-B6A2-1428D61B9934}"/>
              </a:ext>
            </a:extLst>
          </p:cNvPr>
          <p:cNvSpPr/>
          <p:nvPr/>
        </p:nvSpPr>
        <p:spPr>
          <a:xfrm>
            <a:off x="168055" y="2620428"/>
            <a:ext cx="3346882" cy="738664"/>
          </a:xfrm>
          <a:prstGeom prst="rect">
            <a:avLst/>
          </a:prstGeom>
        </p:spPr>
        <p:txBody>
          <a:bodyPr wrap="square">
            <a:spAutoFit/>
          </a:bodyPr>
          <a:lstStyle/>
          <a:p>
            <a:pPr defTabSz="342900"/>
            <a:r>
              <a:rPr lang="en-GB" sz="1050" dirty="0">
                <a:solidFill>
                  <a:prstClr val="white"/>
                </a:solidFill>
                <a:latin typeface="Century Gothic" panose="020B0502020202020204"/>
              </a:rPr>
              <a:t>“I feel I'm always chasing them for time / a meeting.  They are willing but I get the impression that if I didn't request meetings I wouldn't speak to them a great deal.”</a:t>
            </a:r>
          </a:p>
        </p:txBody>
      </p:sp>
      <p:sp>
        <p:nvSpPr>
          <p:cNvPr id="5" name="Rectangle 4">
            <a:extLst>
              <a:ext uri="{FF2B5EF4-FFF2-40B4-BE49-F238E27FC236}">
                <a16:creationId xmlns:a16="http://schemas.microsoft.com/office/drawing/2014/main" id="{44EBA686-BC1C-49E3-9176-C5EA10C845F0}"/>
              </a:ext>
            </a:extLst>
          </p:cNvPr>
          <p:cNvSpPr/>
          <p:nvPr/>
        </p:nvSpPr>
        <p:spPr>
          <a:xfrm>
            <a:off x="3470708" y="3719038"/>
            <a:ext cx="4572000" cy="900246"/>
          </a:xfrm>
          <a:prstGeom prst="rect">
            <a:avLst/>
          </a:prstGeom>
        </p:spPr>
        <p:txBody>
          <a:bodyPr>
            <a:spAutoFit/>
          </a:bodyPr>
          <a:lstStyle/>
          <a:p>
            <a:pPr defTabSz="342900"/>
            <a:r>
              <a:rPr lang="en-GB" sz="1050" dirty="0">
                <a:solidFill>
                  <a:prstClr val="white"/>
                </a:solidFill>
                <a:latin typeface="Century Gothic" panose="020B0502020202020204"/>
              </a:rPr>
              <a:t>“I would like them to offer me shadowing opportunities or tell me about work they are doing  / meetings they attend that would be helpful for my development / understanding of how the organisation works and what a PH consultant actually does - still feel I don't really know what the job involves”</a:t>
            </a:r>
          </a:p>
        </p:txBody>
      </p:sp>
      <p:sp>
        <p:nvSpPr>
          <p:cNvPr id="6" name="Rectangle 5">
            <a:extLst>
              <a:ext uri="{FF2B5EF4-FFF2-40B4-BE49-F238E27FC236}">
                <a16:creationId xmlns:a16="http://schemas.microsoft.com/office/drawing/2014/main" id="{A2F7F37E-5AD0-4431-BF4E-6BBF6B1E7667}"/>
              </a:ext>
            </a:extLst>
          </p:cNvPr>
          <p:cNvSpPr/>
          <p:nvPr/>
        </p:nvSpPr>
        <p:spPr>
          <a:xfrm>
            <a:off x="528127" y="3600499"/>
            <a:ext cx="3087705" cy="300082"/>
          </a:xfrm>
          <a:prstGeom prst="rect">
            <a:avLst/>
          </a:prstGeom>
        </p:spPr>
        <p:txBody>
          <a:bodyPr wrap="none">
            <a:spAutoFit/>
          </a:bodyPr>
          <a:lstStyle/>
          <a:p>
            <a:pPr defTabSz="342900"/>
            <a:r>
              <a:rPr lang="en-GB" sz="1350" dirty="0">
                <a:solidFill>
                  <a:prstClr val="white"/>
                </a:solidFill>
                <a:latin typeface="Century Gothic" panose="020B0502020202020204"/>
              </a:rPr>
              <a:t>“I’d like more structured meetings”</a:t>
            </a:r>
          </a:p>
        </p:txBody>
      </p:sp>
      <p:sp>
        <p:nvSpPr>
          <p:cNvPr id="7" name="Rectangle 6">
            <a:extLst>
              <a:ext uri="{FF2B5EF4-FFF2-40B4-BE49-F238E27FC236}">
                <a16:creationId xmlns:a16="http://schemas.microsoft.com/office/drawing/2014/main" id="{9FCFB0BD-FB34-4B76-9915-8BF429147650}"/>
              </a:ext>
            </a:extLst>
          </p:cNvPr>
          <p:cNvSpPr/>
          <p:nvPr/>
        </p:nvSpPr>
        <p:spPr>
          <a:xfrm>
            <a:off x="185189" y="4119872"/>
            <a:ext cx="2481930" cy="923330"/>
          </a:xfrm>
          <a:prstGeom prst="rect">
            <a:avLst/>
          </a:prstGeom>
        </p:spPr>
        <p:txBody>
          <a:bodyPr wrap="square">
            <a:spAutoFit/>
          </a:bodyPr>
          <a:lstStyle/>
          <a:p>
            <a:pPr defTabSz="342900"/>
            <a:r>
              <a:rPr lang="en-GB" sz="1350" dirty="0">
                <a:solidFill>
                  <a:prstClr val="white"/>
                </a:solidFill>
                <a:latin typeface="Century Gothic" panose="020B0502020202020204"/>
              </a:rPr>
              <a:t>“Doesn't always appreciate or  take account of past experience/responsibilities”</a:t>
            </a:r>
          </a:p>
        </p:txBody>
      </p:sp>
      <p:sp>
        <p:nvSpPr>
          <p:cNvPr id="8" name="Rectangle 7">
            <a:extLst>
              <a:ext uri="{FF2B5EF4-FFF2-40B4-BE49-F238E27FC236}">
                <a16:creationId xmlns:a16="http://schemas.microsoft.com/office/drawing/2014/main" id="{89306893-7FEA-43B0-B76C-7FEB7A310D69}"/>
              </a:ext>
            </a:extLst>
          </p:cNvPr>
          <p:cNvSpPr/>
          <p:nvPr/>
        </p:nvSpPr>
        <p:spPr>
          <a:xfrm>
            <a:off x="2667119" y="4785196"/>
            <a:ext cx="4572000" cy="646331"/>
          </a:xfrm>
          <a:prstGeom prst="rect">
            <a:avLst/>
          </a:prstGeom>
        </p:spPr>
        <p:txBody>
          <a:bodyPr>
            <a:spAutoFit/>
          </a:bodyPr>
          <a:lstStyle/>
          <a:p>
            <a:pPr defTabSz="342900"/>
            <a:r>
              <a:rPr lang="en-GB" sz="1200" dirty="0">
                <a:solidFill>
                  <a:prstClr val="white"/>
                </a:solidFill>
                <a:latin typeface="Century Gothic" panose="020B0502020202020204"/>
              </a:rPr>
              <a:t>“My CS has a lot of work pressure and I do understand why my meetings get cancelled but I think maybe my CS needs more support to be allowed to prioritise meeting me”</a:t>
            </a:r>
          </a:p>
        </p:txBody>
      </p:sp>
      <p:sp>
        <p:nvSpPr>
          <p:cNvPr id="9" name="Rectangle 8">
            <a:extLst>
              <a:ext uri="{FF2B5EF4-FFF2-40B4-BE49-F238E27FC236}">
                <a16:creationId xmlns:a16="http://schemas.microsoft.com/office/drawing/2014/main" id="{4E5B7C62-9EA9-4979-911F-0C492DB7FAA2}"/>
              </a:ext>
            </a:extLst>
          </p:cNvPr>
          <p:cNvSpPr/>
          <p:nvPr/>
        </p:nvSpPr>
        <p:spPr>
          <a:xfrm>
            <a:off x="3999428" y="2762050"/>
            <a:ext cx="3259274" cy="715581"/>
          </a:xfrm>
          <a:prstGeom prst="rect">
            <a:avLst/>
          </a:prstGeom>
        </p:spPr>
        <p:txBody>
          <a:bodyPr wrap="square">
            <a:spAutoFit/>
          </a:bodyPr>
          <a:lstStyle/>
          <a:p>
            <a:pPr defTabSz="342900"/>
            <a:r>
              <a:rPr lang="en-GB" sz="1350" dirty="0">
                <a:solidFill>
                  <a:prstClr val="white"/>
                </a:solidFill>
                <a:latin typeface="Century Gothic" panose="020B0502020202020204"/>
              </a:rPr>
              <a:t>“I think our meeting have been reactive - and we would have been better having a fixed regular slot” </a:t>
            </a:r>
          </a:p>
        </p:txBody>
      </p:sp>
    </p:spTree>
    <p:extLst>
      <p:ext uri="{BB962C8B-B14F-4D97-AF65-F5344CB8AC3E}">
        <p14:creationId xmlns:p14="http://schemas.microsoft.com/office/powerpoint/2010/main" val="429109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DE42E-57DA-48F7-8008-C6E814A695FB}"/>
              </a:ext>
            </a:extLst>
          </p:cNvPr>
          <p:cNvSpPr>
            <a:spLocks noGrp="1"/>
          </p:cNvSpPr>
          <p:nvPr>
            <p:ph type="title"/>
          </p:nvPr>
        </p:nvSpPr>
        <p:spPr/>
        <p:txBody>
          <a:bodyPr/>
          <a:lstStyle/>
          <a:p>
            <a:r>
              <a:rPr lang="en-GB" dirty="0"/>
              <a:t>But context…</a:t>
            </a:r>
          </a:p>
        </p:txBody>
      </p:sp>
      <p:sp>
        <p:nvSpPr>
          <p:cNvPr id="4" name="Rectangle 3">
            <a:extLst>
              <a:ext uri="{FF2B5EF4-FFF2-40B4-BE49-F238E27FC236}">
                <a16:creationId xmlns:a16="http://schemas.microsoft.com/office/drawing/2014/main" id="{EEA3ED40-E3FC-4DD4-91E6-8E963B8C692B}"/>
              </a:ext>
            </a:extLst>
          </p:cNvPr>
          <p:cNvSpPr/>
          <p:nvPr/>
        </p:nvSpPr>
        <p:spPr>
          <a:xfrm>
            <a:off x="4056120" y="3541509"/>
            <a:ext cx="2478564" cy="300082"/>
          </a:xfrm>
          <a:prstGeom prst="rect">
            <a:avLst/>
          </a:prstGeom>
        </p:spPr>
        <p:txBody>
          <a:bodyPr wrap="none">
            <a:spAutoFit/>
          </a:bodyPr>
          <a:lstStyle/>
          <a:p>
            <a:pPr defTabSz="342900"/>
            <a:r>
              <a:rPr lang="en-GB" sz="1350" dirty="0">
                <a:solidFill>
                  <a:prstClr val="white"/>
                </a:solidFill>
                <a:latin typeface="Century Gothic" panose="020B0502020202020204"/>
              </a:rPr>
              <a:t>I am very happy with my ES</a:t>
            </a:r>
          </a:p>
        </p:txBody>
      </p:sp>
      <p:sp>
        <p:nvSpPr>
          <p:cNvPr id="5" name="Rectangle 4">
            <a:extLst>
              <a:ext uri="{FF2B5EF4-FFF2-40B4-BE49-F238E27FC236}">
                <a16:creationId xmlns:a16="http://schemas.microsoft.com/office/drawing/2014/main" id="{1C57A518-9F7E-41C0-B180-5C1E0E7F8EA0}"/>
              </a:ext>
            </a:extLst>
          </p:cNvPr>
          <p:cNvSpPr/>
          <p:nvPr/>
        </p:nvSpPr>
        <p:spPr>
          <a:xfrm>
            <a:off x="751408" y="4069516"/>
            <a:ext cx="4110421" cy="300082"/>
          </a:xfrm>
          <a:prstGeom prst="rect">
            <a:avLst/>
          </a:prstGeom>
        </p:spPr>
        <p:txBody>
          <a:bodyPr wrap="none">
            <a:spAutoFit/>
          </a:bodyPr>
          <a:lstStyle/>
          <a:p>
            <a:pPr defTabSz="342900"/>
            <a:r>
              <a:rPr lang="en-GB" sz="1350" dirty="0">
                <a:solidFill>
                  <a:prstClr val="white"/>
                </a:solidFill>
                <a:latin typeface="Century Gothic" panose="020B0502020202020204"/>
              </a:rPr>
              <a:t>I'm very happy with my ES and our relationship.</a:t>
            </a:r>
          </a:p>
        </p:txBody>
      </p:sp>
      <p:sp>
        <p:nvSpPr>
          <p:cNvPr id="6" name="Rectangle 5">
            <a:extLst>
              <a:ext uri="{FF2B5EF4-FFF2-40B4-BE49-F238E27FC236}">
                <a16:creationId xmlns:a16="http://schemas.microsoft.com/office/drawing/2014/main" id="{9F133C5A-B8CE-46FC-AAE8-FE9481C62376}"/>
              </a:ext>
            </a:extLst>
          </p:cNvPr>
          <p:cNvSpPr/>
          <p:nvPr/>
        </p:nvSpPr>
        <p:spPr>
          <a:xfrm>
            <a:off x="3178206" y="4695148"/>
            <a:ext cx="4572000" cy="507831"/>
          </a:xfrm>
          <a:prstGeom prst="rect">
            <a:avLst/>
          </a:prstGeom>
        </p:spPr>
        <p:txBody>
          <a:bodyPr>
            <a:spAutoFit/>
          </a:bodyPr>
          <a:lstStyle/>
          <a:p>
            <a:pPr defTabSz="342900"/>
            <a:r>
              <a:rPr lang="en-GB" sz="1350" dirty="0">
                <a:solidFill>
                  <a:prstClr val="white"/>
                </a:solidFill>
                <a:latin typeface="Century Gothic" panose="020B0502020202020204"/>
              </a:rPr>
              <a:t>Very pleased with frequency of meetings and breadth of topics we cover.</a:t>
            </a:r>
          </a:p>
        </p:txBody>
      </p:sp>
      <p:sp>
        <p:nvSpPr>
          <p:cNvPr id="7" name="Rectangle 6">
            <a:extLst>
              <a:ext uri="{FF2B5EF4-FFF2-40B4-BE49-F238E27FC236}">
                <a16:creationId xmlns:a16="http://schemas.microsoft.com/office/drawing/2014/main" id="{4A58F546-5091-4D03-8B86-1BD8D4F50038}"/>
              </a:ext>
            </a:extLst>
          </p:cNvPr>
          <p:cNvSpPr/>
          <p:nvPr/>
        </p:nvSpPr>
        <p:spPr>
          <a:xfrm>
            <a:off x="118604" y="2610513"/>
            <a:ext cx="4572000" cy="507831"/>
          </a:xfrm>
          <a:prstGeom prst="rect">
            <a:avLst/>
          </a:prstGeom>
        </p:spPr>
        <p:txBody>
          <a:bodyPr>
            <a:spAutoFit/>
          </a:bodyPr>
          <a:lstStyle/>
          <a:p>
            <a:pPr defTabSz="342900"/>
            <a:r>
              <a:rPr lang="en-GB" sz="1350" dirty="0">
                <a:solidFill>
                  <a:prstClr val="white"/>
                </a:solidFill>
                <a:latin typeface="Century Gothic" panose="020B0502020202020204"/>
              </a:rPr>
              <a:t>There is only one of them and I value how they spend their time with me.</a:t>
            </a:r>
          </a:p>
        </p:txBody>
      </p:sp>
      <p:sp>
        <p:nvSpPr>
          <p:cNvPr id="8" name="Rectangle 7">
            <a:extLst>
              <a:ext uri="{FF2B5EF4-FFF2-40B4-BE49-F238E27FC236}">
                <a16:creationId xmlns:a16="http://schemas.microsoft.com/office/drawing/2014/main" id="{9E041ACA-B144-4D0A-8BFE-E4BA20D73D9F}"/>
              </a:ext>
            </a:extLst>
          </p:cNvPr>
          <p:cNvSpPr/>
          <p:nvPr/>
        </p:nvSpPr>
        <p:spPr>
          <a:xfrm>
            <a:off x="962883" y="3264510"/>
            <a:ext cx="1864613" cy="300082"/>
          </a:xfrm>
          <a:prstGeom prst="rect">
            <a:avLst/>
          </a:prstGeom>
        </p:spPr>
        <p:txBody>
          <a:bodyPr wrap="none">
            <a:spAutoFit/>
          </a:bodyPr>
          <a:lstStyle/>
          <a:p>
            <a:pPr defTabSz="342900"/>
            <a:r>
              <a:rPr lang="en-GB" sz="1350" dirty="0">
                <a:solidFill>
                  <a:prstClr val="white"/>
                </a:solidFill>
                <a:latin typeface="Century Gothic" panose="020B0502020202020204"/>
              </a:rPr>
              <a:t>she has been great!</a:t>
            </a:r>
          </a:p>
        </p:txBody>
      </p:sp>
      <p:sp>
        <p:nvSpPr>
          <p:cNvPr id="9" name="Rectangle 8">
            <a:extLst>
              <a:ext uri="{FF2B5EF4-FFF2-40B4-BE49-F238E27FC236}">
                <a16:creationId xmlns:a16="http://schemas.microsoft.com/office/drawing/2014/main" id="{A6C98D96-98F7-4A1C-8FA2-F531005E51A8}"/>
              </a:ext>
            </a:extLst>
          </p:cNvPr>
          <p:cNvSpPr/>
          <p:nvPr/>
        </p:nvSpPr>
        <p:spPr>
          <a:xfrm>
            <a:off x="5187716" y="4008901"/>
            <a:ext cx="4572000" cy="300082"/>
          </a:xfrm>
          <a:prstGeom prst="rect">
            <a:avLst/>
          </a:prstGeom>
        </p:spPr>
        <p:txBody>
          <a:bodyPr>
            <a:spAutoFit/>
          </a:bodyPr>
          <a:lstStyle/>
          <a:p>
            <a:pPr defTabSz="342900"/>
            <a:r>
              <a:rPr lang="en-GB" sz="1350" dirty="0">
                <a:solidFill>
                  <a:prstClr val="white"/>
                </a:solidFill>
                <a:latin typeface="Century Gothic" panose="020B0502020202020204"/>
              </a:rPr>
              <a:t>they are available to talk to when I need</a:t>
            </a:r>
          </a:p>
        </p:txBody>
      </p:sp>
      <p:sp>
        <p:nvSpPr>
          <p:cNvPr id="10" name="Rectangle 9">
            <a:extLst>
              <a:ext uri="{FF2B5EF4-FFF2-40B4-BE49-F238E27FC236}">
                <a16:creationId xmlns:a16="http://schemas.microsoft.com/office/drawing/2014/main" id="{488AC82D-8307-48BB-BEE0-80902D30E30B}"/>
              </a:ext>
            </a:extLst>
          </p:cNvPr>
          <p:cNvSpPr/>
          <p:nvPr/>
        </p:nvSpPr>
        <p:spPr>
          <a:xfrm>
            <a:off x="238452" y="5223155"/>
            <a:ext cx="4572000" cy="507831"/>
          </a:xfrm>
          <a:prstGeom prst="rect">
            <a:avLst/>
          </a:prstGeom>
        </p:spPr>
        <p:txBody>
          <a:bodyPr>
            <a:spAutoFit/>
          </a:bodyPr>
          <a:lstStyle/>
          <a:p>
            <a:pPr defTabSz="342900"/>
            <a:r>
              <a:rPr lang="en-GB" sz="1350" dirty="0">
                <a:solidFill>
                  <a:prstClr val="white"/>
                </a:solidFill>
                <a:latin typeface="Century Gothic" panose="020B0502020202020204"/>
              </a:rPr>
              <a:t> I get helpful and constructive feedback on what I'm doing well and what I need to work on in the future.</a:t>
            </a:r>
          </a:p>
        </p:txBody>
      </p:sp>
      <p:sp>
        <p:nvSpPr>
          <p:cNvPr id="11" name="Rectangle 10">
            <a:extLst>
              <a:ext uri="{FF2B5EF4-FFF2-40B4-BE49-F238E27FC236}">
                <a16:creationId xmlns:a16="http://schemas.microsoft.com/office/drawing/2014/main" id="{ACA23375-3FA4-46D1-8E54-73767971D1D3}"/>
              </a:ext>
            </a:extLst>
          </p:cNvPr>
          <p:cNvSpPr/>
          <p:nvPr/>
        </p:nvSpPr>
        <p:spPr>
          <a:xfrm>
            <a:off x="4256843" y="2459537"/>
            <a:ext cx="4572000" cy="715581"/>
          </a:xfrm>
          <a:prstGeom prst="rect">
            <a:avLst/>
          </a:prstGeom>
        </p:spPr>
        <p:txBody>
          <a:bodyPr>
            <a:spAutoFit/>
          </a:bodyPr>
          <a:lstStyle/>
          <a:p>
            <a:pPr defTabSz="342900"/>
            <a:r>
              <a:rPr lang="en-GB" sz="1350" dirty="0">
                <a:solidFill>
                  <a:prstClr val="white"/>
                </a:solidFill>
                <a:latin typeface="Century Gothic" panose="020B0502020202020204"/>
              </a:rPr>
              <a:t>I have had really positive relationships with my ES and CS's. In particular my CS's have been really supportive with exam prep</a:t>
            </a:r>
          </a:p>
        </p:txBody>
      </p:sp>
      <p:sp>
        <p:nvSpPr>
          <p:cNvPr id="12" name="Rectangle 11">
            <a:extLst>
              <a:ext uri="{FF2B5EF4-FFF2-40B4-BE49-F238E27FC236}">
                <a16:creationId xmlns:a16="http://schemas.microsoft.com/office/drawing/2014/main" id="{446D43E8-AF5A-48DB-908E-041007979EBD}"/>
              </a:ext>
            </a:extLst>
          </p:cNvPr>
          <p:cNvSpPr/>
          <p:nvPr/>
        </p:nvSpPr>
        <p:spPr>
          <a:xfrm>
            <a:off x="4969276" y="5286153"/>
            <a:ext cx="3567223" cy="507831"/>
          </a:xfrm>
          <a:prstGeom prst="rect">
            <a:avLst/>
          </a:prstGeom>
        </p:spPr>
        <p:txBody>
          <a:bodyPr wrap="square">
            <a:spAutoFit/>
          </a:bodyPr>
          <a:lstStyle/>
          <a:p>
            <a:pPr defTabSz="342900"/>
            <a:r>
              <a:rPr lang="en-GB" sz="1350" dirty="0">
                <a:solidFill>
                  <a:prstClr val="white"/>
                </a:solidFill>
                <a:latin typeface="Century Gothic" panose="020B0502020202020204"/>
              </a:rPr>
              <a:t>It can be quite a thankless and time consuming task - thank you.</a:t>
            </a:r>
          </a:p>
        </p:txBody>
      </p:sp>
    </p:spTree>
    <p:extLst>
      <p:ext uri="{BB962C8B-B14F-4D97-AF65-F5344CB8AC3E}">
        <p14:creationId xmlns:p14="http://schemas.microsoft.com/office/powerpoint/2010/main" val="22159599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84EB-101A-4305-A929-89340C1955F6}"/>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67568D81-0245-426E-A0BF-B560E2C6B30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50425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9552" y="2636912"/>
            <a:ext cx="7992888" cy="2088232"/>
          </a:xfrm>
        </p:spPr>
        <p:txBody>
          <a:bodyPr/>
          <a:lstStyle/>
          <a:p>
            <a:pPr algn="ctr" eaLnBrk="1" hangingPunct="1"/>
            <a:r>
              <a:rPr lang="en-US" sz="4400" b="1" dirty="0"/>
              <a:t>Data Science Quiz</a:t>
            </a:r>
            <a:endParaRPr lang="en-US" sz="3600" b="1" dirty="0"/>
          </a:p>
        </p:txBody>
      </p:sp>
      <p:sp>
        <p:nvSpPr>
          <p:cNvPr id="3" name="Subtitle 2"/>
          <p:cNvSpPr>
            <a:spLocks noGrp="1"/>
          </p:cNvSpPr>
          <p:nvPr>
            <p:ph type="subTitle" idx="1"/>
          </p:nvPr>
        </p:nvSpPr>
        <p:spPr>
          <a:xfrm>
            <a:off x="467544" y="6021288"/>
            <a:ext cx="8136904" cy="338336"/>
          </a:xfrm>
        </p:spPr>
        <p:txBody>
          <a:bodyPr/>
          <a:lstStyle/>
          <a:p>
            <a:r>
              <a:rPr lang="en-GB" dirty="0"/>
              <a:t>EoE CPD Day</a:t>
            </a:r>
          </a:p>
        </p:txBody>
      </p:sp>
    </p:spTree>
    <p:extLst>
      <p:ext uri="{BB962C8B-B14F-4D97-AF65-F5344CB8AC3E}">
        <p14:creationId xmlns:p14="http://schemas.microsoft.com/office/powerpoint/2010/main" val="11784868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F6B0-C080-4B50-BB73-AE6B294FA0E1}"/>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4328CF6A-7F65-436C-B56F-106D0DCB1692}"/>
              </a:ext>
            </a:extLst>
          </p:cNvPr>
          <p:cNvSpPr>
            <a:spLocks noGrp="1"/>
          </p:cNvSpPr>
          <p:nvPr>
            <p:ph idx="1"/>
          </p:nvPr>
        </p:nvSpPr>
        <p:spPr/>
        <p:txBody>
          <a:bodyPr/>
          <a:lstStyle/>
          <a:p>
            <a:r>
              <a:rPr lang="en-GB" dirty="0"/>
              <a:t>How often do you meet your registrar  (ES/CS) and is it regularly scheduled?</a:t>
            </a:r>
          </a:p>
          <a:p>
            <a:pPr marL="0" indent="0">
              <a:buNone/>
            </a:pPr>
            <a:endParaRPr lang="en-GB" dirty="0"/>
          </a:p>
          <a:p>
            <a:r>
              <a:rPr lang="en-GB" dirty="0"/>
              <a:t>How will you know whether your supervision arrangement is working well?</a:t>
            </a:r>
          </a:p>
          <a:p>
            <a:pPr marL="0" indent="0">
              <a:buNone/>
            </a:pPr>
            <a:endParaRPr lang="en-GB" dirty="0"/>
          </a:p>
          <a:p>
            <a:r>
              <a:rPr lang="en-GB" dirty="0"/>
              <a:t>What is the difference between CS and project managing consultant/professional role?</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9522104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F9A14-4861-4765-AA9D-F61AE88F395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F833FCE6-9205-474E-8A50-30A1F3A70729}"/>
              </a:ext>
            </a:extLst>
          </p:cNvPr>
          <p:cNvSpPr>
            <a:spLocks noGrp="1"/>
          </p:cNvSpPr>
          <p:nvPr>
            <p:ph idx="1"/>
          </p:nvPr>
        </p:nvSpPr>
        <p:spPr/>
        <p:txBody>
          <a:bodyPr/>
          <a:lstStyle/>
          <a:p>
            <a:r>
              <a:rPr lang="en-GB" sz="2800" dirty="0"/>
              <a:t>Discussions and reflection on your practice </a:t>
            </a:r>
          </a:p>
          <a:p>
            <a:r>
              <a:rPr lang="en-GB" sz="2800" dirty="0"/>
              <a:t>How your registrars might feel about and how they might encourage feedback.</a:t>
            </a:r>
          </a:p>
          <a:p>
            <a:endParaRPr lang="en-GB" dirty="0"/>
          </a:p>
        </p:txBody>
      </p:sp>
    </p:spTree>
    <p:extLst>
      <p:ext uri="{BB962C8B-B14F-4D97-AF65-F5344CB8AC3E}">
        <p14:creationId xmlns:p14="http://schemas.microsoft.com/office/powerpoint/2010/main" val="37131233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A20E-0104-4826-AAED-DD394BBB26DB}"/>
              </a:ext>
            </a:extLst>
          </p:cNvPr>
          <p:cNvSpPr>
            <a:spLocks noGrp="1"/>
          </p:cNvSpPr>
          <p:nvPr>
            <p:ph type="title"/>
          </p:nvPr>
        </p:nvSpPr>
        <p:spPr>
          <a:xfrm>
            <a:off x="607500" y="868293"/>
            <a:ext cx="7928999" cy="970450"/>
          </a:xfrm>
        </p:spPr>
        <p:txBody>
          <a:bodyPr/>
          <a:lstStyle/>
          <a:p>
            <a:pPr algn="ctr"/>
            <a:r>
              <a:rPr lang="en-US" b="0" dirty="0">
                <a:latin typeface="Calibri"/>
                <a:cs typeface="Calibri"/>
              </a:rPr>
              <a:t>Asking Registrars for Feedback: Suggested Specifics</a:t>
            </a:r>
            <a:endParaRPr lang="en-US" dirty="0"/>
          </a:p>
          <a:p>
            <a:endParaRPr lang="en-US" dirty="0"/>
          </a:p>
        </p:txBody>
      </p:sp>
      <p:sp>
        <p:nvSpPr>
          <p:cNvPr id="5" name="Content Placeholder 4">
            <a:extLst>
              <a:ext uri="{FF2B5EF4-FFF2-40B4-BE49-F238E27FC236}">
                <a16:creationId xmlns:a16="http://schemas.microsoft.com/office/drawing/2014/main" id="{CD3118FE-9D8F-4788-960C-A535439C0C24}"/>
              </a:ext>
            </a:extLst>
          </p:cNvPr>
          <p:cNvSpPr>
            <a:spLocks noGrp="1"/>
          </p:cNvSpPr>
          <p:nvPr>
            <p:ph idx="1"/>
          </p:nvPr>
        </p:nvSpPr>
        <p:spPr>
          <a:xfrm>
            <a:off x="604008" y="2111998"/>
            <a:ext cx="7915931" cy="4478721"/>
          </a:xfrm>
        </p:spPr>
        <p:txBody>
          <a:bodyPr>
            <a:normAutofit fontScale="92500" lnSpcReduction="20000"/>
          </a:bodyPr>
          <a:lstStyle/>
          <a:p>
            <a:r>
              <a:rPr lang="en-US" sz="1500" u="sng" dirty="0">
                <a:latin typeface="Calibri"/>
                <a:ea typeface="Calibri"/>
                <a:cs typeface="Calibri"/>
              </a:rPr>
              <a:t>Supervisor availability</a:t>
            </a:r>
          </a:p>
          <a:p>
            <a:pPr>
              <a:buChar char="•"/>
            </a:pPr>
            <a:r>
              <a:rPr lang="en-US" sz="1100" b="0" i="0" dirty="0">
                <a:latin typeface="Calibri"/>
                <a:ea typeface="Calibri"/>
                <a:cs typeface="Calibri"/>
              </a:rPr>
              <a:t>Frequency of contact?</a:t>
            </a:r>
            <a:r>
              <a:rPr lang="en-US" sz="1100" dirty="0">
                <a:latin typeface="Calibri"/>
                <a:ea typeface="Calibri"/>
                <a:cs typeface="Calibri"/>
              </a:rPr>
              <a:t> </a:t>
            </a:r>
            <a:endParaRPr lang="en-US" sz="1100" b="0" i="0" dirty="0">
              <a:latin typeface="Calibri"/>
              <a:ea typeface="Calibri"/>
              <a:cs typeface="Calibri"/>
            </a:endParaRPr>
          </a:p>
          <a:p>
            <a:pPr rtl="0">
              <a:buChar char="•"/>
            </a:pPr>
            <a:r>
              <a:rPr lang="en-US" sz="1100" b="0" i="0" dirty="0">
                <a:latin typeface="Calibri"/>
                <a:ea typeface="Calibri"/>
                <a:cs typeface="Calibri"/>
              </a:rPr>
              <a:t>Re-arranging?</a:t>
            </a:r>
            <a:endParaRPr lang="en-US" sz="1100" b="0" i="0">
              <a:latin typeface="Calibri"/>
              <a:ea typeface="Calibri"/>
              <a:cs typeface="Calibri"/>
            </a:endParaRPr>
          </a:p>
          <a:p>
            <a:pPr>
              <a:buChar char="•"/>
            </a:pPr>
            <a:r>
              <a:rPr lang="en-US" sz="1100" b="0" i="0" dirty="0">
                <a:latin typeface="Calibri"/>
                <a:ea typeface="Calibri"/>
                <a:cs typeface="Calibri"/>
              </a:rPr>
              <a:t>Dedicated time – disruptions?</a:t>
            </a:r>
            <a:r>
              <a:rPr lang="en-US" sz="1100" dirty="0">
                <a:latin typeface="Calibri"/>
                <a:ea typeface="Calibri"/>
                <a:cs typeface="Calibri"/>
              </a:rPr>
              <a:t> </a:t>
            </a:r>
            <a:endParaRPr lang="en-US" sz="1100" b="0" i="0" dirty="0">
              <a:latin typeface="Calibri"/>
              <a:ea typeface="Calibri"/>
              <a:cs typeface="Calibri"/>
            </a:endParaRPr>
          </a:p>
          <a:p>
            <a:pPr rtl="0">
              <a:buChar char="•"/>
            </a:pPr>
            <a:r>
              <a:rPr lang="en-US" sz="1100" b="0" i="0" dirty="0">
                <a:latin typeface="Calibri"/>
                <a:ea typeface="Calibri"/>
                <a:cs typeface="Calibri"/>
              </a:rPr>
              <a:t>Face to face v phone?</a:t>
            </a:r>
            <a:endParaRPr lang="en-US" sz="1100" b="0" i="0">
              <a:latin typeface="Calibri"/>
              <a:ea typeface="Calibri"/>
              <a:cs typeface="Calibri"/>
            </a:endParaRPr>
          </a:p>
          <a:p>
            <a:pPr rtl="0">
              <a:buChar char="•"/>
            </a:pPr>
            <a:r>
              <a:rPr lang="en-US" sz="1100" b="0" i="0" dirty="0">
                <a:latin typeface="Calibri"/>
                <a:ea typeface="Calibri"/>
                <a:cs typeface="Calibri"/>
              </a:rPr>
              <a:t>Availability outside of pre-arranged meetings?</a:t>
            </a:r>
            <a:endParaRPr lang="en-US" sz="1100" b="0" i="0">
              <a:latin typeface="Calibri"/>
              <a:ea typeface="Calibri"/>
              <a:cs typeface="Calibri"/>
            </a:endParaRPr>
          </a:p>
          <a:p>
            <a:endParaRPr lang="en-US" sz="1500" dirty="0">
              <a:latin typeface="Calibri"/>
              <a:ea typeface="Calibri"/>
              <a:cs typeface="Calibri"/>
            </a:endParaRPr>
          </a:p>
          <a:p>
            <a:r>
              <a:rPr lang="en-US" sz="1500" u="sng" dirty="0">
                <a:latin typeface="Calibri"/>
                <a:ea typeface="Calibri"/>
                <a:cs typeface="Calibri"/>
              </a:rPr>
              <a:t>Context for our discussions</a:t>
            </a:r>
          </a:p>
          <a:p>
            <a:pPr rtl="0">
              <a:buChar char="•"/>
            </a:pPr>
            <a:r>
              <a:rPr lang="en-US" sz="1100" b="0" i="0" dirty="0">
                <a:latin typeface="Calibri"/>
                <a:ea typeface="Calibri"/>
                <a:cs typeface="Calibri"/>
              </a:rPr>
              <a:t>Safe space?</a:t>
            </a:r>
            <a:endParaRPr lang="en-US" sz="1100" b="0" i="0">
              <a:latin typeface="Calibri"/>
              <a:ea typeface="Calibri"/>
              <a:cs typeface="Calibri"/>
            </a:endParaRPr>
          </a:p>
          <a:p>
            <a:pPr>
              <a:buChar char="•"/>
            </a:pPr>
            <a:r>
              <a:rPr lang="en-US" sz="1100" b="0" i="0" dirty="0">
                <a:latin typeface="Calibri"/>
                <a:ea typeface="Calibri"/>
                <a:cs typeface="Calibri"/>
              </a:rPr>
              <a:t>Do you feel heard?</a:t>
            </a:r>
            <a:r>
              <a:rPr lang="en-US" sz="1100" dirty="0">
                <a:latin typeface="Calibri"/>
                <a:ea typeface="Calibri"/>
                <a:cs typeface="Calibri"/>
              </a:rPr>
              <a:t> </a:t>
            </a:r>
            <a:endParaRPr lang="en-US" sz="1100" b="0" i="0" dirty="0">
              <a:latin typeface="Calibri"/>
              <a:ea typeface="Calibri"/>
              <a:cs typeface="Calibri"/>
            </a:endParaRPr>
          </a:p>
          <a:p>
            <a:pPr>
              <a:buChar char="•"/>
            </a:pPr>
            <a:r>
              <a:rPr lang="en-US" sz="1100" b="0" i="0" dirty="0">
                <a:latin typeface="Calibri"/>
                <a:ea typeface="Calibri"/>
                <a:cs typeface="Calibri"/>
              </a:rPr>
              <a:t>Have we been clear about our expectations (both ways)?</a:t>
            </a:r>
            <a:r>
              <a:rPr lang="en-US" sz="1100" dirty="0">
                <a:latin typeface="Calibri"/>
                <a:ea typeface="Calibri"/>
                <a:cs typeface="Calibri"/>
              </a:rPr>
              <a:t> </a:t>
            </a:r>
            <a:endParaRPr lang="en-US" sz="1100" b="0" i="0" dirty="0">
              <a:latin typeface="Calibri"/>
              <a:ea typeface="Calibri"/>
              <a:cs typeface="Calibri"/>
            </a:endParaRPr>
          </a:p>
          <a:p>
            <a:pPr rtl="0">
              <a:buChar char="•"/>
            </a:pPr>
            <a:r>
              <a:rPr lang="en-US" sz="1100" b="0" i="0" dirty="0">
                <a:latin typeface="Calibri"/>
                <a:ea typeface="Calibri"/>
                <a:cs typeface="Calibri"/>
              </a:rPr>
              <a:t>Honest?</a:t>
            </a:r>
            <a:endParaRPr lang="en-US" sz="1100" b="0" i="0">
              <a:latin typeface="Calibri"/>
              <a:ea typeface="Calibri"/>
              <a:cs typeface="Calibri"/>
            </a:endParaRPr>
          </a:p>
          <a:p>
            <a:endParaRPr lang="en-US" sz="1500" dirty="0">
              <a:latin typeface="Calibri"/>
              <a:ea typeface="Calibri"/>
              <a:cs typeface="Calibri"/>
            </a:endParaRPr>
          </a:p>
          <a:p>
            <a:r>
              <a:rPr lang="en-US" sz="1500" u="sng" dirty="0">
                <a:latin typeface="Calibri"/>
                <a:ea typeface="Calibri"/>
                <a:cs typeface="Calibri"/>
              </a:rPr>
              <a:t>Content of our discussions</a:t>
            </a:r>
          </a:p>
          <a:p>
            <a:pPr>
              <a:buChar char="•"/>
            </a:pPr>
            <a:r>
              <a:rPr lang="en-US" sz="1100" b="0" i="0" dirty="0">
                <a:latin typeface="Calibri"/>
                <a:ea typeface="Calibri"/>
                <a:cs typeface="Calibri"/>
              </a:rPr>
              <a:t>Sufficient breadth / depth of projects?</a:t>
            </a:r>
            <a:r>
              <a:rPr lang="en-US" sz="1100" dirty="0">
                <a:latin typeface="Calibri"/>
                <a:ea typeface="Calibri"/>
                <a:cs typeface="Calibri"/>
              </a:rPr>
              <a:t> </a:t>
            </a:r>
            <a:endParaRPr lang="en-US" sz="1100" b="0" i="0" dirty="0">
              <a:latin typeface="Calibri"/>
              <a:ea typeface="Calibri"/>
              <a:cs typeface="Calibri"/>
            </a:endParaRPr>
          </a:p>
          <a:p>
            <a:pPr>
              <a:buChar char="•"/>
            </a:pPr>
            <a:r>
              <a:rPr lang="en-US" sz="1100" b="0" i="0" dirty="0">
                <a:latin typeface="Calibri"/>
                <a:ea typeface="Calibri"/>
                <a:cs typeface="Calibri"/>
              </a:rPr>
              <a:t>Didactic v </a:t>
            </a:r>
            <a:r>
              <a:rPr lang="en-US" sz="1100" b="0" i="0" dirty="0" err="1">
                <a:latin typeface="Calibri"/>
                <a:ea typeface="Calibri"/>
                <a:cs typeface="Calibri"/>
              </a:rPr>
              <a:t>socratic</a:t>
            </a:r>
            <a:r>
              <a:rPr lang="en-US" sz="1100" b="0" i="0" dirty="0">
                <a:latin typeface="Calibri"/>
                <a:ea typeface="Calibri"/>
                <a:cs typeface="Calibri"/>
              </a:rPr>
              <a:t>?</a:t>
            </a:r>
            <a:r>
              <a:rPr lang="en-US" sz="1100" dirty="0">
                <a:latin typeface="Calibri"/>
                <a:ea typeface="Calibri"/>
                <a:cs typeface="Calibri"/>
              </a:rPr>
              <a:t> </a:t>
            </a:r>
            <a:endParaRPr lang="en-US" sz="1100" b="0" i="0" dirty="0">
              <a:latin typeface="Calibri"/>
              <a:ea typeface="Calibri"/>
              <a:cs typeface="Calibri"/>
            </a:endParaRPr>
          </a:p>
          <a:p>
            <a:pPr>
              <a:buChar char="•"/>
            </a:pPr>
            <a:r>
              <a:rPr lang="en-US" sz="1100" b="0" i="0" dirty="0">
                <a:latin typeface="Calibri"/>
                <a:ea typeface="Calibri"/>
                <a:cs typeface="Calibri"/>
              </a:rPr>
              <a:t>Holding to account?</a:t>
            </a:r>
            <a:r>
              <a:rPr lang="en-US" sz="1100" dirty="0">
                <a:latin typeface="Calibri"/>
                <a:ea typeface="Calibri"/>
                <a:cs typeface="Calibri"/>
              </a:rPr>
              <a:t> </a:t>
            </a:r>
            <a:endParaRPr lang="en-US" sz="1100" b="0" i="0" dirty="0">
              <a:latin typeface="Calibri"/>
              <a:ea typeface="Calibri"/>
              <a:cs typeface="Calibri"/>
            </a:endParaRPr>
          </a:p>
          <a:p>
            <a:pPr>
              <a:buChar char="•"/>
            </a:pPr>
            <a:r>
              <a:rPr lang="en-US" sz="1100" b="0" i="0" dirty="0">
                <a:latin typeface="Calibri"/>
                <a:ea typeface="Calibri"/>
                <a:cs typeface="Calibri"/>
              </a:rPr>
              <a:t>Giving good feedback - positive &amp; areas for development?</a:t>
            </a:r>
            <a:r>
              <a:rPr lang="en-US" sz="1100" dirty="0">
                <a:latin typeface="Calibri"/>
                <a:ea typeface="Calibri"/>
                <a:cs typeface="Calibri"/>
              </a:rPr>
              <a:t> </a:t>
            </a:r>
            <a:endParaRPr lang="en-US" sz="1100" b="0" i="0" dirty="0">
              <a:latin typeface="Calibri"/>
              <a:ea typeface="Calibri"/>
              <a:cs typeface="Calibri"/>
            </a:endParaRPr>
          </a:p>
          <a:p>
            <a:pPr>
              <a:buChar char="•"/>
            </a:pPr>
            <a:r>
              <a:rPr lang="en-US" sz="1100" b="0" i="0" dirty="0">
                <a:latin typeface="Calibri"/>
                <a:ea typeface="Calibri"/>
                <a:cs typeface="Calibri"/>
              </a:rPr>
              <a:t>Pastoral?</a:t>
            </a:r>
            <a:r>
              <a:rPr lang="en-US" sz="1100" dirty="0">
                <a:latin typeface="Calibri"/>
                <a:ea typeface="Calibri"/>
                <a:cs typeface="Calibri"/>
              </a:rPr>
              <a:t> </a:t>
            </a:r>
            <a:endParaRPr lang="en-US" sz="1500"/>
          </a:p>
        </p:txBody>
      </p:sp>
    </p:spTree>
    <p:extLst>
      <p:ext uri="{BB962C8B-B14F-4D97-AF65-F5344CB8AC3E}">
        <p14:creationId xmlns:p14="http://schemas.microsoft.com/office/powerpoint/2010/main" val="32969561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F512E-FFA4-40F5-A881-B7B03779936B}"/>
              </a:ext>
            </a:extLst>
          </p:cNvPr>
          <p:cNvSpPr>
            <a:spLocks noGrp="1"/>
          </p:cNvSpPr>
          <p:nvPr>
            <p:ph type="ctrTitle"/>
          </p:nvPr>
        </p:nvSpPr>
        <p:spPr/>
        <p:txBody>
          <a:bodyPr/>
          <a:lstStyle/>
          <a:p>
            <a:r>
              <a:rPr lang="en-GB"/>
              <a:t>Giving feedback – a framework</a:t>
            </a:r>
          </a:p>
        </p:txBody>
      </p:sp>
      <p:sp>
        <p:nvSpPr>
          <p:cNvPr id="3" name="Text Placeholder 2">
            <a:extLst>
              <a:ext uri="{FF2B5EF4-FFF2-40B4-BE49-F238E27FC236}">
                <a16:creationId xmlns:a16="http://schemas.microsoft.com/office/drawing/2014/main" id="{D1B2F16D-ECF8-4E9D-B05F-4D8856960B40}"/>
              </a:ext>
            </a:extLst>
          </p:cNvPr>
          <p:cNvSpPr>
            <a:spLocks noGrp="1"/>
          </p:cNvSpPr>
          <p:nvPr>
            <p:ph type="body" sz="quarter" idx="13"/>
          </p:nvPr>
        </p:nvSpPr>
        <p:spPr/>
        <p:txBody>
          <a:bodyPr anchor="t"/>
          <a:lstStyle/>
          <a:p>
            <a:r>
              <a:rPr lang="en-GB"/>
              <a:t>Describe the situation</a:t>
            </a:r>
          </a:p>
          <a:p>
            <a:r>
              <a:rPr lang="en-GB"/>
              <a:t>Describe the observed behaviour (not assumptions)</a:t>
            </a:r>
          </a:p>
          <a:p>
            <a:r>
              <a:rPr lang="en-GB"/>
              <a:t>Describe the impact – what reactions did you have</a:t>
            </a:r>
            <a:endParaRPr lang="en-GB">
              <a:cs typeface="Arial"/>
            </a:endParaRPr>
          </a:p>
          <a:p>
            <a:r>
              <a:rPr lang="en-GB"/>
              <a:t>Alternative behaviour – what could have been done</a:t>
            </a:r>
          </a:p>
          <a:p>
            <a:r>
              <a:rPr lang="en-GB"/>
              <a:t>Alternative impact – what would have been the impact of the alternative behaviour</a:t>
            </a:r>
          </a:p>
        </p:txBody>
      </p:sp>
    </p:spTree>
    <p:extLst>
      <p:ext uri="{BB962C8B-B14F-4D97-AF65-F5344CB8AC3E}">
        <p14:creationId xmlns:p14="http://schemas.microsoft.com/office/powerpoint/2010/main" val="25377440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5830-71B3-4E7D-A8EB-355D710E409E}"/>
              </a:ext>
            </a:extLst>
          </p:cNvPr>
          <p:cNvSpPr>
            <a:spLocks noGrp="1"/>
          </p:cNvSpPr>
          <p:nvPr>
            <p:ph type="ctrTitle"/>
          </p:nvPr>
        </p:nvSpPr>
        <p:spPr/>
        <p:txBody>
          <a:bodyPr/>
          <a:lstStyle/>
          <a:p>
            <a:r>
              <a:rPr lang="en-GB"/>
              <a:t>CPD plenary</a:t>
            </a:r>
          </a:p>
        </p:txBody>
      </p:sp>
      <p:sp>
        <p:nvSpPr>
          <p:cNvPr id="3" name="Text Placeholder 2">
            <a:extLst>
              <a:ext uri="{FF2B5EF4-FFF2-40B4-BE49-F238E27FC236}">
                <a16:creationId xmlns:a16="http://schemas.microsoft.com/office/drawing/2014/main" id="{2E5C1424-70B5-4FFB-8D36-E4BC6E293F0D}"/>
              </a:ext>
            </a:extLst>
          </p:cNvPr>
          <p:cNvSpPr>
            <a:spLocks noGrp="1"/>
          </p:cNvSpPr>
          <p:nvPr>
            <p:ph type="body" sz="quarter" idx="13"/>
          </p:nvPr>
        </p:nvSpPr>
        <p:spPr/>
        <p:txBody>
          <a:bodyPr/>
          <a:lstStyle/>
          <a:p>
            <a:r>
              <a:rPr lang="en-GB"/>
              <a:t>Crucial conversation</a:t>
            </a:r>
          </a:p>
          <a:p>
            <a:r>
              <a:rPr lang="en-GB" err="1"/>
              <a:t>AoME</a:t>
            </a:r>
            <a:r>
              <a:rPr lang="en-GB"/>
              <a:t> framework</a:t>
            </a:r>
          </a:p>
          <a:p>
            <a:r>
              <a:rPr lang="en-GB"/>
              <a:t>HEE resources</a:t>
            </a:r>
          </a:p>
          <a:p>
            <a:r>
              <a:rPr lang="en-GB"/>
              <a:t>CPD log</a:t>
            </a:r>
          </a:p>
          <a:p>
            <a:endParaRPr lang="en-GB"/>
          </a:p>
          <a:p>
            <a:endParaRPr lang="en-GB"/>
          </a:p>
        </p:txBody>
      </p:sp>
    </p:spTree>
    <p:extLst>
      <p:ext uri="{BB962C8B-B14F-4D97-AF65-F5344CB8AC3E}">
        <p14:creationId xmlns:p14="http://schemas.microsoft.com/office/powerpoint/2010/main" val="19104870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0136D-B7C7-424E-BA44-14C86514194F}"/>
              </a:ext>
            </a:extLst>
          </p:cNvPr>
          <p:cNvSpPr>
            <a:spLocks noGrp="1"/>
          </p:cNvSpPr>
          <p:nvPr>
            <p:ph type="ctrTitle"/>
          </p:nvPr>
        </p:nvSpPr>
        <p:spPr>
          <a:xfrm>
            <a:off x="409904" y="1030781"/>
            <a:ext cx="7772400" cy="679449"/>
          </a:xfrm>
        </p:spPr>
        <p:txBody>
          <a:bodyPr/>
          <a:lstStyle/>
          <a:p>
            <a:endParaRPr lang="en-GB"/>
          </a:p>
        </p:txBody>
      </p:sp>
      <p:sp>
        <p:nvSpPr>
          <p:cNvPr id="3" name="Text Placeholder 2">
            <a:extLst>
              <a:ext uri="{FF2B5EF4-FFF2-40B4-BE49-F238E27FC236}">
                <a16:creationId xmlns:a16="http://schemas.microsoft.com/office/drawing/2014/main" id="{909A7BDA-E02D-4423-8C5E-7B8B885E069C}"/>
              </a:ext>
            </a:extLst>
          </p:cNvPr>
          <p:cNvSpPr>
            <a:spLocks noGrp="1"/>
          </p:cNvSpPr>
          <p:nvPr>
            <p:ph type="body" sz="quarter" idx="13"/>
          </p:nvPr>
        </p:nvSpPr>
        <p:spPr/>
        <p:txBody>
          <a:bodyPr/>
          <a:lstStyle/>
          <a:p>
            <a:pPr lvl="1"/>
            <a:endParaRPr lang="en-GB"/>
          </a:p>
        </p:txBody>
      </p:sp>
      <p:pic>
        <p:nvPicPr>
          <p:cNvPr id="1026" name="Picture 2" descr="Image result for crucial conversations summary powerpoint">
            <a:extLst>
              <a:ext uri="{FF2B5EF4-FFF2-40B4-BE49-F238E27FC236}">
                <a16:creationId xmlns:a16="http://schemas.microsoft.com/office/drawing/2014/main" id="{39B48172-03B6-4CA1-B1B3-EFDD10519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2074" y="73572"/>
            <a:ext cx="4677943" cy="604870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7">
            <a:extLst>
              <a:ext uri="{FF2B5EF4-FFF2-40B4-BE49-F238E27FC236}">
                <a16:creationId xmlns:a16="http://schemas.microsoft.com/office/drawing/2014/main" id="{360588E6-4675-4004-9ADA-D3D4CD726CE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333800" y="1141686"/>
            <a:ext cx="5181600" cy="3886200"/>
          </a:xfrm>
        </p:spPr>
      </p:pic>
      <p:pic>
        <p:nvPicPr>
          <p:cNvPr id="6" name="Content Placeholder 7">
            <a:extLst>
              <a:ext uri="{FF2B5EF4-FFF2-40B4-BE49-F238E27FC236}">
                <a16:creationId xmlns:a16="http://schemas.microsoft.com/office/drawing/2014/main" id="{8DF3E914-43FC-4CBE-B697-E32584225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37796" y="1141686"/>
            <a:ext cx="5181600" cy="3886200"/>
          </a:xfrm>
          <a:prstGeom prst="rect">
            <a:avLst/>
          </a:prstGeom>
        </p:spPr>
      </p:pic>
    </p:spTree>
    <p:extLst>
      <p:ext uri="{BB962C8B-B14F-4D97-AF65-F5344CB8AC3E}">
        <p14:creationId xmlns:p14="http://schemas.microsoft.com/office/powerpoint/2010/main" val="4768581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135B-F25A-44D7-AB71-4ECB68EAF534}"/>
              </a:ext>
            </a:extLst>
          </p:cNvPr>
          <p:cNvSpPr>
            <a:spLocks noGrp="1"/>
          </p:cNvSpPr>
          <p:nvPr>
            <p:ph type="ctrTitle"/>
          </p:nvPr>
        </p:nvSpPr>
        <p:spPr/>
        <p:txBody>
          <a:bodyPr/>
          <a:lstStyle/>
          <a:p>
            <a:r>
              <a:rPr lang="en-GB" err="1"/>
              <a:t>AoME</a:t>
            </a:r>
            <a:r>
              <a:rPr lang="en-GB"/>
              <a:t> area 2</a:t>
            </a:r>
          </a:p>
        </p:txBody>
      </p:sp>
      <p:sp>
        <p:nvSpPr>
          <p:cNvPr id="3" name="Text Placeholder 2">
            <a:extLst>
              <a:ext uri="{FF2B5EF4-FFF2-40B4-BE49-F238E27FC236}">
                <a16:creationId xmlns:a16="http://schemas.microsoft.com/office/drawing/2014/main" id="{80716C04-40B2-46A9-9309-738EB0ACB371}"/>
              </a:ext>
            </a:extLst>
          </p:cNvPr>
          <p:cNvSpPr>
            <a:spLocks noGrp="1"/>
          </p:cNvSpPr>
          <p:nvPr>
            <p:ph type="body" sz="quarter" idx="13"/>
          </p:nvPr>
        </p:nvSpPr>
        <p:spPr/>
        <p:txBody>
          <a:bodyPr/>
          <a:lstStyle/>
          <a:p>
            <a:r>
              <a:rPr lang="en-GB"/>
              <a:t>Applies to CSs and </a:t>
            </a:r>
            <a:r>
              <a:rPr lang="en-GB" err="1"/>
              <a:t>Ess</a:t>
            </a:r>
            <a:endParaRPr lang="en-GB"/>
          </a:p>
          <a:p>
            <a:r>
              <a:rPr lang="en-GB"/>
              <a:t>Also useful for managers</a:t>
            </a:r>
          </a:p>
        </p:txBody>
      </p:sp>
      <p:pic>
        <p:nvPicPr>
          <p:cNvPr id="4" name="Picture 3">
            <a:extLst>
              <a:ext uri="{FF2B5EF4-FFF2-40B4-BE49-F238E27FC236}">
                <a16:creationId xmlns:a16="http://schemas.microsoft.com/office/drawing/2014/main" id="{707F2401-1083-46D2-81DC-53525CCBEC1C}"/>
              </a:ext>
            </a:extLst>
          </p:cNvPr>
          <p:cNvPicPr>
            <a:picLocks noChangeAspect="1"/>
          </p:cNvPicPr>
          <p:nvPr/>
        </p:nvPicPr>
        <p:blipFill>
          <a:blip r:embed="rId2"/>
          <a:stretch>
            <a:fillRect/>
          </a:stretch>
        </p:blipFill>
        <p:spPr>
          <a:xfrm>
            <a:off x="4296022" y="140488"/>
            <a:ext cx="4692705" cy="5813944"/>
          </a:xfrm>
          <a:prstGeom prst="rect">
            <a:avLst/>
          </a:prstGeom>
        </p:spPr>
      </p:pic>
    </p:spTree>
    <p:extLst>
      <p:ext uri="{BB962C8B-B14F-4D97-AF65-F5344CB8AC3E}">
        <p14:creationId xmlns:p14="http://schemas.microsoft.com/office/powerpoint/2010/main" val="3281863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00F8-92CC-4775-B213-934FE56EAE16}"/>
              </a:ext>
            </a:extLst>
          </p:cNvPr>
          <p:cNvSpPr>
            <a:spLocks noGrp="1"/>
          </p:cNvSpPr>
          <p:nvPr>
            <p:ph type="ctrTitle"/>
          </p:nvPr>
        </p:nvSpPr>
        <p:spPr>
          <a:xfrm>
            <a:off x="457200" y="226735"/>
            <a:ext cx="7772400" cy="679449"/>
          </a:xfrm>
        </p:spPr>
        <p:txBody>
          <a:bodyPr/>
          <a:lstStyle/>
          <a:p>
            <a:r>
              <a:rPr lang="en-GB"/>
              <a:t>What next?</a:t>
            </a:r>
          </a:p>
        </p:txBody>
      </p:sp>
      <p:pic>
        <p:nvPicPr>
          <p:cNvPr id="5" name="Picture 4">
            <a:extLst>
              <a:ext uri="{FF2B5EF4-FFF2-40B4-BE49-F238E27FC236}">
                <a16:creationId xmlns:a16="http://schemas.microsoft.com/office/drawing/2014/main" id="{9A8DB883-16FF-488C-A693-55F9FD99BADF}"/>
              </a:ext>
            </a:extLst>
          </p:cNvPr>
          <p:cNvPicPr>
            <a:picLocks noChangeAspect="1"/>
          </p:cNvPicPr>
          <p:nvPr/>
        </p:nvPicPr>
        <p:blipFill>
          <a:blip r:embed="rId2"/>
          <a:stretch>
            <a:fillRect/>
          </a:stretch>
        </p:blipFill>
        <p:spPr>
          <a:xfrm>
            <a:off x="1129779" y="1247036"/>
            <a:ext cx="6653213" cy="4500563"/>
          </a:xfrm>
          <a:prstGeom prst="rect">
            <a:avLst/>
          </a:prstGeom>
        </p:spPr>
      </p:pic>
    </p:spTree>
    <p:extLst>
      <p:ext uri="{BB962C8B-B14F-4D97-AF65-F5344CB8AC3E}">
        <p14:creationId xmlns:p14="http://schemas.microsoft.com/office/powerpoint/2010/main" val="20868966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636CE0-4D82-4163-B938-6B124BA92A1E}"/>
              </a:ext>
            </a:extLst>
          </p:cNvPr>
          <p:cNvSpPr txBox="1"/>
          <p:nvPr/>
        </p:nvSpPr>
        <p:spPr>
          <a:xfrm>
            <a:off x="382438" y="461513"/>
            <a:ext cx="8465388" cy="566308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Reminders</a:t>
            </a:r>
            <a:r>
              <a:rPr lang="en-US" sz="3200" b="1">
                <a:cs typeface="Arial"/>
              </a:rPr>
              <a:t>/Points</a:t>
            </a:r>
          </a:p>
          <a:p>
            <a:pPr algn="l"/>
            <a:endParaRPr lang="en-US" dirty="0">
              <a:cs typeface="Arial"/>
            </a:endParaRPr>
          </a:p>
          <a:p>
            <a:pPr marL="342900" indent="-342900">
              <a:buFont typeface="Arial"/>
              <a:buChar char="•"/>
            </a:pPr>
            <a:r>
              <a:rPr lang="en-US" sz="2400">
                <a:cs typeface="Arial"/>
              </a:rPr>
              <a:t>Small committee volunteers – to </a:t>
            </a:r>
            <a:r>
              <a:rPr lang="en-US" sz="2400" dirty="0">
                <a:cs typeface="Arial"/>
              </a:rPr>
              <a:t>oversee PDDs &amp; CPD sessions</a:t>
            </a:r>
          </a:p>
          <a:p>
            <a:endParaRPr lang="en-US" sz="2400" dirty="0">
              <a:cs typeface="Arial"/>
            </a:endParaRPr>
          </a:p>
          <a:p>
            <a:pPr marL="342900" indent="-342900">
              <a:buFont typeface="Arial"/>
              <a:buChar char="•"/>
            </a:pPr>
            <a:r>
              <a:rPr lang="en-US" sz="2400">
                <a:cs typeface="Arial"/>
              </a:rPr>
              <a:t>Completion of self-assessment &amp; return by 1st March to Mash</a:t>
            </a:r>
            <a:endParaRPr lang="en-US" sz="2400" dirty="0">
              <a:cs typeface="Arial"/>
            </a:endParaRPr>
          </a:p>
          <a:p>
            <a:endParaRPr lang="en-US" sz="2400" dirty="0">
              <a:cs typeface="Arial"/>
            </a:endParaRPr>
          </a:p>
          <a:p>
            <a:pPr marL="342900" indent="-342900">
              <a:buFont typeface="Arial"/>
              <a:buChar char="•"/>
            </a:pPr>
            <a:r>
              <a:rPr lang="en-US" sz="2400">
                <a:cs typeface="Arial"/>
              </a:rPr>
              <a:t>CS provide their comments to ES in support of ARCP using the template</a:t>
            </a:r>
            <a:endParaRPr lang="en-US" sz="2400" dirty="0">
              <a:cs typeface="Arial"/>
            </a:endParaRPr>
          </a:p>
          <a:p>
            <a:endParaRPr lang="en-US" sz="2400" dirty="0">
              <a:cs typeface="Arial"/>
            </a:endParaRPr>
          </a:p>
          <a:p>
            <a:pPr marL="342900" indent="-342900">
              <a:buFont typeface="Arial"/>
              <a:buChar char="•"/>
            </a:pPr>
            <a:r>
              <a:rPr lang="en-US" sz="2400">
                <a:cs typeface="Arial"/>
              </a:rPr>
              <a:t>Next dates: Wednesday, 12 June 2019 &amp; Wednesday 6 November 2019</a:t>
            </a:r>
            <a:endParaRPr lang="en-US">
              <a:cs typeface="Arial"/>
            </a:endParaRPr>
          </a:p>
          <a:p>
            <a:endParaRPr lang="en-US" sz="2400" dirty="0">
              <a:cs typeface="Arial"/>
            </a:endParaRPr>
          </a:p>
          <a:p>
            <a:pPr marL="342900" indent="-342900">
              <a:buFont typeface="Arial"/>
              <a:buChar char="•"/>
            </a:pPr>
            <a:r>
              <a:rPr lang="en-US" sz="2400">
                <a:cs typeface="Arial"/>
              </a:rPr>
              <a:t>Evaluation</a:t>
            </a:r>
            <a:endParaRPr lang="en-US" sz="2400" dirty="0">
              <a:cs typeface="Arial"/>
            </a:endParaRPr>
          </a:p>
        </p:txBody>
      </p:sp>
    </p:spTree>
    <p:extLst>
      <p:ext uri="{BB962C8B-B14F-4D97-AF65-F5344CB8AC3E}">
        <p14:creationId xmlns:p14="http://schemas.microsoft.com/office/powerpoint/2010/main" val="280442751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HEE PPT - Master slide deck_1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PPT Presentation-standard">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urrock">
  <a:themeElements>
    <a:clrScheme name="Thurrock">
      <a:dk1>
        <a:srgbClr val="575054"/>
      </a:dk1>
      <a:lt1>
        <a:srgbClr val="FFFFFF"/>
      </a:lt1>
      <a:dk2>
        <a:srgbClr val="009239"/>
      </a:dk2>
      <a:lt2>
        <a:srgbClr val="FFFFFE"/>
      </a:lt2>
      <a:accent1>
        <a:srgbClr val="EA9922"/>
      </a:accent1>
      <a:accent2>
        <a:srgbClr val="CD0037"/>
      </a:accent2>
      <a:accent3>
        <a:srgbClr val="86126A"/>
      </a:accent3>
      <a:accent4>
        <a:srgbClr val="005083"/>
      </a:accent4>
      <a:accent5>
        <a:srgbClr val="0090C2"/>
      </a:accent5>
      <a:accent6>
        <a:srgbClr val="8EC0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H powerpoint template [Compatibility Mode]" id="{960FABAF-CBCB-4DB1-A4D2-2794D95FED83}" vid="{E694E452-D670-4C03-B56F-8AF6872BC5A9}"/>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EEoE template" id="{67A3145D-F97C-48D8-9928-8E5243E49892}" vid="{9F2A5B39-8605-41D5-91B4-16348341275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TEMPLATE+-+Master+slide+deck+v2</Template>
  <TotalTime>27</TotalTime>
  <Words>4429</Words>
  <Application>Microsoft Office PowerPoint</Application>
  <PresentationFormat>On-screen Show (4:3)</PresentationFormat>
  <Paragraphs>700</Paragraphs>
  <Slides>98</Slides>
  <Notes>29</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98</vt:i4>
      </vt:variant>
    </vt:vector>
  </HeadingPairs>
  <TitlesOfParts>
    <vt:vector size="119" baseType="lpstr">
      <vt:lpstr>ＭＳ Ｐゴシック</vt:lpstr>
      <vt:lpstr>ＭＳ Ｐゴシック</vt:lpstr>
      <vt:lpstr>Arial</vt:lpstr>
      <vt:lpstr>Calibri</vt:lpstr>
      <vt:lpstr>Century Gothic</vt:lpstr>
      <vt:lpstr>FRutiga</vt:lpstr>
      <vt:lpstr>FRutiga</vt:lpstr>
      <vt:lpstr>Frutiga </vt:lpstr>
      <vt:lpstr>Ink Free</vt:lpstr>
      <vt:lpstr>Lucida Grande</vt:lpstr>
      <vt:lpstr>Symbol</vt:lpstr>
      <vt:lpstr>Times New Roman</vt:lpstr>
      <vt:lpstr>Wingdings</vt:lpstr>
      <vt:lpstr>Wingdings 2</vt:lpstr>
      <vt:lpstr>ヒラギノ角ゴ Pro W3</vt:lpstr>
      <vt:lpstr>HEE PPT - Master slide deck_1 (1)</vt:lpstr>
      <vt:lpstr>Quotable</vt:lpstr>
      <vt:lpstr>PPT Presentation-standard</vt:lpstr>
      <vt:lpstr>Thurrock</vt:lpstr>
      <vt:lpstr>1_Office Theme</vt:lpstr>
      <vt:lpstr>5_Office Theme</vt:lpstr>
      <vt:lpstr>PowerPoint Presentation</vt:lpstr>
      <vt:lpstr>Agenda</vt:lpstr>
      <vt:lpstr>Agenda</vt:lpstr>
      <vt:lpstr>Agenda</vt:lpstr>
      <vt:lpstr>House keeping</vt:lpstr>
      <vt:lpstr>School of Public Health - update</vt:lpstr>
      <vt:lpstr>PH School Objectives - ADP</vt:lpstr>
      <vt:lpstr>PH School Objectives</vt:lpstr>
      <vt:lpstr>Data Science Quiz</vt:lpstr>
      <vt:lpstr>Question 1</vt:lpstr>
      <vt:lpstr>Question 2</vt:lpstr>
      <vt:lpstr>Question 3</vt:lpstr>
      <vt:lpstr>Question 4</vt:lpstr>
      <vt:lpstr>Question 5</vt:lpstr>
      <vt:lpstr>Question 6</vt:lpstr>
      <vt:lpstr>Question 7</vt:lpstr>
      <vt:lpstr>Question 8</vt:lpstr>
      <vt:lpstr>Question 9</vt:lpstr>
      <vt:lpstr>Answer 9</vt:lpstr>
      <vt:lpstr>Question 10</vt:lpstr>
      <vt:lpstr>PowerPoint Presentation</vt:lpstr>
      <vt:lpstr>Background</vt:lpstr>
      <vt:lpstr>The current system is fragmented:</vt:lpstr>
      <vt:lpstr>Locality focus</vt:lpstr>
      <vt:lpstr>Structure of Needs Assessment</vt:lpstr>
      <vt:lpstr>PowerPoint Presentation</vt:lpstr>
      <vt:lpstr>Structure of Needs Assessment</vt:lpstr>
      <vt:lpstr>Aims of Needs Assessment</vt:lpstr>
      <vt:lpstr>PowerPoint Presentation</vt:lpstr>
      <vt:lpstr>A couple of things we did a bit differently (1)</vt:lpstr>
      <vt:lpstr>A couple of things we did a bit differently (2)</vt:lpstr>
      <vt:lpstr>A couple of things we did a bit differently (3)</vt:lpstr>
      <vt:lpstr>Conclusions</vt:lpstr>
      <vt:lpstr> 1) Too much money and too many patients are in the most expensive parts of the system:  </vt:lpstr>
      <vt:lpstr>2) Inadequate quality and capacity in Primary Care, Community Care and ASC keeps the money and the people in the wrong place: </vt:lpstr>
      <vt:lpstr>3) Solve the capacity and quality issues and the money will follow in reduced hospital and ASC costs </vt:lpstr>
      <vt:lpstr>4) Solving the capacity and quality issue requires integrating the system (and the money) </vt:lpstr>
      <vt:lpstr>5) We require a period of “double running” (non-recurrent investment) to solve the problem. </vt:lpstr>
      <vt:lpstr>Take Home Messages:</vt:lpstr>
      <vt:lpstr> Suffolk Mental Health Needs Assessment 2018   </vt:lpstr>
      <vt:lpstr>Evidence-based decision making?</vt:lpstr>
      <vt:lpstr>What DOES happen?</vt:lpstr>
      <vt:lpstr>Barriers</vt:lpstr>
      <vt:lpstr>1: Share before it’s complete  </vt:lpstr>
      <vt:lpstr>What is Needs Assessment revealing about Mental Health in Suffolk in 2018? (May) </vt:lpstr>
      <vt:lpstr>2: Remove gaps: Be part of clients’ discussions</vt:lpstr>
      <vt:lpstr>PowerPoint Presentation</vt:lpstr>
      <vt:lpstr>3: Make it accessible</vt:lpstr>
      <vt:lpstr>Infographics &amp; bold colour scheme</vt:lpstr>
      <vt:lpstr>PowerPoint Presentation</vt:lpstr>
      <vt:lpstr>PowerPoint Presentation</vt:lpstr>
      <vt:lpstr>4: It helps when evidence matches experience</vt:lpstr>
      <vt:lpstr>5: Don’t be afraid to be controversial</vt:lpstr>
      <vt:lpstr>Some unexpected differences* </vt:lpstr>
      <vt:lpstr>Summary</vt:lpstr>
      <vt:lpstr>Mental Health Needs Assessment, created by:</vt:lpstr>
      <vt:lpstr>Table Top Exercise</vt:lpstr>
      <vt:lpstr>UKPHR update - regulation</vt:lpstr>
      <vt:lpstr>PowerPoint Presentation</vt:lpstr>
      <vt:lpstr>UKPHR Review</vt:lpstr>
      <vt:lpstr>PowerPoint Presentation</vt:lpstr>
      <vt:lpstr>Development Cohort</vt:lpstr>
      <vt:lpstr>East Mids and EofE</vt:lpstr>
      <vt:lpstr>PowerPoint Presentation</vt:lpstr>
      <vt:lpstr>PowerPoint Presentation</vt:lpstr>
      <vt:lpstr>UKPHR – why help?</vt:lpstr>
      <vt:lpstr>UKPHR – how to help</vt:lpstr>
      <vt:lpstr>UKPHR update – specialist </vt:lpstr>
      <vt:lpstr>PowerPoint Presentation</vt:lpstr>
      <vt:lpstr>Supervisor CPD – making the most out of supervision meetings</vt:lpstr>
      <vt:lpstr>CPD Session</vt:lpstr>
      <vt:lpstr>Feedback to Supervisors</vt:lpstr>
      <vt:lpstr>Break</vt:lpstr>
      <vt:lpstr>Registrar Survey</vt:lpstr>
      <vt:lpstr>Results</vt:lpstr>
      <vt:lpstr>Results</vt:lpstr>
      <vt:lpstr>Educational Supervisors</vt:lpstr>
      <vt:lpstr>Results: Educational Supervision</vt:lpstr>
      <vt:lpstr>Results: Educational Supervision</vt:lpstr>
      <vt:lpstr>Results: Educational Supervisors</vt:lpstr>
      <vt:lpstr>Is there anything your ES doesn't do (or doesn't do enough) that you'd like them to?</vt:lpstr>
      <vt:lpstr>Clinical Supervisors</vt:lpstr>
      <vt:lpstr>Results: Clinical Supervision</vt:lpstr>
      <vt:lpstr>Results: Clinical Supervision</vt:lpstr>
      <vt:lpstr>Results: Clinical Supervisors</vt:lpstr>
      <vt:lpstr>Results: Clinical Supervisors</vt:lpstr>
      <vt:lpstr>Is there anything different you’d like your CS to do?</vt:lpstr>
      <vt:lpstr>But context…</vt:lpstr>
      <vt:lpstr>Discussion?</vt:lpstr>
      <vt:lpstr>Discussion</vt:lpstr>
      <vt:lpstr>PowerPoint Presentation</vt:lpstr>
      <vt:lpstr>Asking Registrars for Feedback: Suggested Specifics </vt:lpstr>
      <vt:lpstr>Giving feedback – a framework</vt:lpstr>
      <vt:lpstr>CPD plenary</vt:lpstr>
      <vt:lpstr>PowerPoint Presentation</vt:lpstr>
      <vt:lpstr>AoME area 2</vt:lpstr>
      <vt:lpstr>What next?</vt:lpstr>
      <vt:lpstr>PowerPoint Presentation</vt:lpstr>
    </vt:vector>
  </TitlesOfParts>
  <Company>Health Education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Yates</dc:creator>
  <cp:lastModifiedBy>Hannah Gunn</cp:lastModifiedBy>
  <cp:revision>125</cp:revision>
  <dcterms:created xsi:type="dcterms:W3CDTF">2018-10-11T18:09:42Z</dcterms:created>
  <dcterms:modified xsi:type="dcterms:W3CDTF">2018-12-03T13:36:10Z</dcterms:modified>
</cp:coreProperties>
</file>