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55"/>
    <p:restoredTop sz="94565"/>
  </p:normalViewPr>
  <p:slideViewPr>
    <p:cSldViewPr snapToGrid="0" snapToObjects="1">
      <p:cViewPr varScale="1">
        <p:scale>
          <a:sx n="33" d="100"/>
          <a:sy n="33" d="100"/>
        </p:scale>
        <p:origin x="28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1AF1E-E9E5-DD48-920E-775A13B4D9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158" y="488493"/>
            <a:ext cx="5085376" cy="1498637"/>
          </a:xfrm>
          <a:prstGeom prst="rect">
            <a:avLst/>
          </a:prstGeom>
        </p:spPr>
      </p:pic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E87737D5-3A05-5443-8CB1-74EA25DC2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39320" y="669509"/>
            <a:ext cx="6489484" cy="1288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e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e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FE130-E91C-B341-AC6F-CA5EF230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eeoe.hee.nhs.uk/emergency_medicine/handbooks-guidelines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2" name="ACCS Anaesthesia block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ACCS </a:t>
            </a:r>
            <a:r>
              <a:rPr dirty="0" err="1"/>
              <a:t>Anaesthesia</a:t>
            </a:r>
            <a:r>
              <a:rPr dirty="0"/>
              <a:t> block</a:t>
            </a:r>
          </a:p>
        </p:txBody>
      </p:sp>
      <p:sp>
        <p:nvSpPr>
          <p:cNvPr id="153" name="Matt Simpso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Matt Simpson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How"/>
          <p:cNvSpPr txBox="1">
            <a:spLocks noGrp="1"/>
          </p:cNvSpPr>
          <p:nvPr>
            <p:ph type="title"/>
          </p:nvPr>
        </p:nvSpPr>
        <p:spPr>
          <a:xfrm>
            <a:off x="2413000" y="234496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How</a:t>
            </a:r>
          </a:p>
        </p:txBody>
      </p:sp>
      <p:sp>
        <p:nvSpPr>
          <p:cNvPr id="18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3" name="Practise based experiential learning = theatre lists, pre-op clinics, post operative care, acute pain ward roun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512063" indent="-512063" defTabSz="2048204">
              <a:spcBef>
                <a:spcPts val="3700"/>
              </a:spcBef>
              <a:defRPr sz="4032">
                <a:latin typeface="Gill Sans"/>
                <a:ea typeface="Gill Sans"/>
                <a:cs typeface="Gill Sans"/>
                <a:sym typeface="Gill Sans"/>
              </a:defRPr>
            </a:pPr>
            <a:r>
              <a:t>Practise based experiential learning = theatre lists, pre-op clinics, post operative care, acute pain ward rounds</a:t>
            </a:r>
          </a:p>
          <a:p>
            <a:pPr marL="512063" indent="-512063" defTabSz="2048204">
              <a:spcBef>
                <a:spcPts val="3700"/>
              </a:spcBef>
              <a:defRPr sz="4032">
                <a:latin typeface="Gill Sans"/>
                <a:ea typeface="Gill Sans"/>
                <a:cs typeface="Gill Sans"/>
                <a:sym typeface="Gill Sans"/>
              </a:defRPr>
            </a:pPr>
            <a:r>
              <a:t>Independent self directed learning = ELFH, reading etc</a:t>
            </a:r>
          </a:p>
          <a:p>
            <a:pPr marL="512063" indent="-512063" defTabSz="2048204">
              <a:spcBef>
                <a:spcPts val="3700"/>
              </a:spcBef>
              <a:defRPr sz="4032">
                <a:latin typeface="Gill Sans"/>
                <a:ea typeface="Gill Sans"/>
                <a:cs typeface="Gill Sans"/>
                <a:sym typeface="Gill Sans"/>
              </a:defRPr>
            </a:pPr>
            <a:r>
              <a:t>Learning with peers = local teaching sessions, low fidelity sim</a:t>
            </a:r>
          </a:p>
          <a:p>
            <a:pPr marL="512063" indent="-512063" defTabSz="2048204">
              <a:spcBef>
                <a:spcPts val="3700"/>
              </a:spcBef>
              <a:defRPr sz="4032">
                <a:latin typeface="Gill Sans"/>
                <a:ea typeface="Gill Sans"/>
                <a:cs typeface="Gill Sans"/>
                <a:sym typeface="Gill Sans"/>
              </a:defRPr>
            </a:pPr>
            <a:r>
              <a:t>MDT= clinical governance meetings, surgical MDTs</a:t>
            </a:r>
          </a:p>
          <a:p>
            <a:pPr marL="512063" indent="-512063" defTabSz="2048204">
              <a:spcBef>
                <a:spcPts val="3700"/>
              </a:spcBef>
              <a:defRPr sz="4032">
                <a:latin typeface="Gill Sans"/>
                <a:ea typeface="Gill Sans"/>
                <a:cs typeface="Gill Sans"/>
                <a:sym typeface="Gill Sans"/>
              </a:defRPr>
            </a:pPr>
            <a:r>
              <a:t>Formal postgraduate teaching = novice teaching, regional teaching </a:t>
            </a:r>
          </a:p>
          <a:p>
            <a:pPr marL="512063" indent="-512063" defTabSz="2048204">
              <a:spcBef>
                <a:spcPts val="3700"/>
              </a:spcBef>
              <a:defRPr sz="4032">
                <a:latin typeface="Gill Sans"/>
                <a:ea typeface="Gill Sans"/>
                <a:cs typeface="Gill Sans"/>
                <a:sym typeface="Gill Sans"/>
              </a:defRPr>
            </a:pPr>
            <a:r>
              <a:t>Simulation training = novice course, transfer course</a:t>
            </a:r>
          </a:p>
          <a:p>
            <a:pPr marL="512063" indent="-512063" defTabSz="2048204">
              <a:spcBef>
                <a:spcPts val="3700"/>
              </a:spcBef>
              <a:defRPr sz="4032">
                <a:latin typeface="Gill Sans"/>
                <a:ea typeface="Gill Sans"/>
                <a:cs typeface="Gill Sans"/>
                <a:sym typeface="Gill Sans"/>
              </a:defRPr>
            </a:pPr>
            <a:r>
              <a:t>Maintain a portfolio of evidence</a:t>
            </a:r>
          </a:p>
          <a:p>
            <a:pPr marL="512063" indent="-512063" defTabSz="2048204">
              <a:spcBef>
                <a:spcPts val="3700"/>
              </a:spcBef>
              <a:defRPr sz="4032">
                <a:latin typeface="Gill Sans"/>
                <a:ea typeface="Gill Sans"/>
                <a:cs typeface="Gill Sans"/>
                <a:sym typeface="Gill Sans"/>
              </a:defRPr>
            </a:pPr>
            <a:r>
              <a:t>Adult learners, clear description of standard provided, they self direct to learning and choose evidence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11A65-02AC-974F-AD09-1C4D90AB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IAC"/>
          <p:cNvSpPr txBox="1">
            <a:spLocks noGrp="1"/>
          </p:cNvSpPr>
          <p:nvPr>
            <p:ph type="title"/>
          </p:nvPr>
        </p:nvSpPr>
        <p:spPr>
          <a:xfrm>
            <a:off x="6350000" y="234496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IAC</a:t>
            </a:r>
          </a:p>
        </p:txBody>
      </p:sp>
      <p:sp>
        <p:nvSpPr>
          <p:cNvPr id="18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Coming so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Coming soon</a:t>
            </a:r>
          </a:p>
          <a:p>
            <a:r>
              <a:t>Less proscriptive WPBA</a:t>
            </a:r>
          </a:p>
          <a:p>
            <a:r>
              <a:t>But will include DOPs/ACEX/CBD</a:t>
            </a:r>
          </a:p>
          <a:p>
            <a:r>
              <a:t>More emphasis on Log Book and entrustment decision by a group of trainers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82A71-C817-DF4C-92BE-65507ABB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HALO"/>
          <p:cNvSpPr txBox="1">
            <a:spLocks noGrp="1"/>
          </p:cNvSpPr>
          <p:nvPr>
            <p:ph type="title"/>
          </p:nvPr>
        </p:nvSpPr>
        <p:spPr>
          <a:xfrm>
            <a:off x="6321425" y="212377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HALO</a:t>
            </a:r>
          </a:p>
        </p:txBody>
      </p:sp>
      <p:sp>
        <p:nvSpPr>
          <p:cNvPr id="190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1" name="HALO = old cut forms= summativ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HALO = old cut forms= summative</a:t>
            </a:r>
          </a:p>
          <a:p>
            <a:r>
              <a:t>Not yet release by RCOA, I have seen draft only</a:t>
            </a:r>
          </a:p>
          <a:p>
            <a:r>
              <a:t>One for sedation</a:t>
            </a:r>
          </a:p>
          <a:p>
            <a:r>
              <a:t>One for General Anaesthesia</a:t>
            </a:r>
          </a:p>
          <a:p>
            <a:r>
              <a:t>Sedation similar to core anaesthesia curriculum (slight reduction in ASA grade)</a:t>
            </a:r>
          </a:p>
          <a:p>
            <a:r>
              <a:t>General Anaesthesia is different as only 6 months in ACCS vs 30 months in CAT (so no Obs or paeds etc)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13B30-4AE9-DF4C-ABB8-D16FCF91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Title"/>
          <p:cNvSpPr txBox="1">
            <a:spLocks noGrp="1"/>
          </p:cNvSpPr>
          <p:nvPr>
            <p:ph type="title"/>
          </p:nvPr>
        </p:nvSpPr>
        <p:spPr>
          <a:xfrm>
            <a:off x="1206500" y="2444980"/>
            <a:ext cx="21971000" cy="143316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6" name="Screenshot 2021-02-22 at 13.05.49.png" descr="Screenshot 2021-02-22 at 13.05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170" y="1512950"/>
            <a:ext cx="14841330" cy="1096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36306B-F8F7-A440-964C-059CA5BA7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(ACCS curriculum 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t>(ACCS curriculum )</a:t>
            </a:r>
          </a:p>
        </p:txBody>
      </p:sp>
      <p:sp>
        <p:nvSpPr>
          <p:cNvPr id="199" name="“The professional judgement of the supervisor will ultimately determine whether it is appropriate to sign the HALO form for a trainee. ”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defRPr sz="6400" b="1" spc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“The professional judgement of the supervisor will ultimately determine whether it is appropriate to sign the HALO form for a trainee. ”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53F97-826C-514F-86A8-27BA90553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(my words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268347" indent="-197357" defTabSz="1024102">
              <a:lnSpc>
                <a:spcPct val="90000"/>
              </a:lnSpc>
              <a:defRPr sz="3570" b="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 (my words)</a:t>
            </a:r>
          </a:p>
        </p:txBody>
      </p:sp>
      <p:sp>
        <p:nvSpPr>
          <p:cNvPr id="202" name="Emphasis away from major evidence being lots of WPBA being ticked off and towards a holistic entrustment decision by trainers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>
            <a:lvl1pPr marL="632533" indent="-465201" defTabSz="2413955">
              <a:defRPr sz="8415" spc="-168"/>
            </a:lvl1pPr>
          </a:lstStyle>
          <a:p>
            <a:r>
              <a:t>Emphasis away from major evidence being lots of WPBA being ticked off and towards a holistic entrustment decision by trainers.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B2A9C-7068-7647-A03C-20C98F12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End of Anaes"/>
          <p:cNvSpPr txBox="1">
            <a:spLocks noGrp="1"/>
          </p:cNvSpPr>
          <p:nvPr>
            <p:ph type="title"/>
          </p:nvPr>
        </p:nvSpPr>
        <p:spPr>
          <a:xfrm>
            <a:off x="1692275" y="212377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End of </a:t>
            </a:r>
            <a:r>
              <a:rPr dirty="0" err="1"/>
              <a:t>Anaes</a:t>
            </a:r>
            <a:endParaRPr dirty="0"/>
          </a:p>
        </p:txBody>
      </p:sp>
      <p:sp>
        <p:nvSpPr>
          <p:cNvPr id="20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Presents a body of evidence on portfoli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Presents a body of evidence on portfolio</a:t>
            </a:r>
          </a:p>
          <a:p>
            <a:pPr lvl="1"/>
            <a:r>
              <a:rPr dirty="0"/>
              <a:t>include IAC, log book, MSF, WPBA, consultant feedback</a:t>
            </a:r>
            <a:r>
              <a:rPr lang="en-GB" dirty="0"/>
              <a:t>/ MTR </a:t>
            </a:r>
            <a:r>
              <a:rPr dirty="0"/>
              <a:t>plus as needed E-learning, SIM and other courses, reflections </a:t>
            </a:r>
            <a:r>
              <a:rPr dirty="0" err="1"/>
              <a:t>etc</a:t>
            </a:r>
            <a:endParaRPr dirty="0"/>
          </a:p>
          <a:p>
            <a:r>
              <a:rPr dirty="0"/>
              <a:t>Clinical Supervisor signs HALO form for GA and sedation</a:t>
            </a:r>
          </a:p>
          <a:p>
            <a:r>
              <a:rPr dirty="0"/>
              <a:t>Educational supervisor assesses generic LO and clinical 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0B76B-AD05-4141-808E-1972EB364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eedback"/>
          <p:cNvSpPr txBox="1">
            <a:spLocks noGrp="1"/>
          </p:cNvSpPr>
          <p:nvPr>
            <p:ph type="title"/>
          </p:nvPr>
        </p:nvSpPr>
        <p:spPr>
          <a:xfrm>
            <a:off x="1206500" y="2182654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Feedback</a:t>
            </a:r>
          </a:p>
        </p:txBody>
      </p:sp>
      <p:sp>
        <p:nvSpPr>
          <p:cNvPr id="20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Regular feedback ke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Regular feedback key</a:t>
            </a:r>
          </a:p>
          <a:p>
            <a:r>
              <a:t>Rare event that clinical LO not achieved / HALO not signed</a:t>
            </a:r>
          </a:p>
          <a:p>
            <a:r>
              <a:t>Trainee should never be surprised by this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C8593-C9FD-9449-B400-1D6C72B3E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og book"/>
          <p:cNvSpPr txBox="1">
            <a:spLocks noGrp="1"/>
          </p:cNvSpPr>
          <p:nvPr>
            <p:ph type="title"/>
          </p:nvPr>
        </p:nvSpPr>
        <p:spPr>
          <a:xfrm>
            <a:off x="6292850" y="1093256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rPr dirty="0"/>
              <a:t>Log book</a:t>
            </a:r>
          </a:p>
        </p:txBody>
      </p:sp>
      <p:sp>
        <p:nvSpPr>
          <p:cNvPr id="213" name="https://heeoe.hee.nhs.uk/emergency_medicine/handbooks-guidelines"/>
          <p:cNvSpPr txBox="1">
            <a:spLocks noGrp="1"/>
          </p:cNvSpPr>
          <p:nvPr>
            <p:ph type="body" idx="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https://heeoe.hee.nhs.uk/emergency_medicine/handbooks-guidelines</a:t>
            </a:r>
          </a:p>
        </p:txBody>
      </p:sp>
      <p:pic>
        <p:nvPicPr>
          <p:cNvPr id="214" name="Screenshot 2021-03-01 at 10.58.42.png" descr="Screenshot 2021-03-01 at 10.58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942" y="4393940"/>
            <a:ext cx="11925301" cy="864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creenshot 2021-03-01 at 10.59.26.png" descr="Screenshot 2021-03-01 at 10.59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58" y="3845323"/>
            <a:ext cx="13246101" cy="716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BB3CA4-0D1C-4244-89BE-C8BB696C1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ife Long learning platform = Eportfolio for Anaesthesia"/>
          <p:cNvSpPr txBox="1">
            <a:spLocks noGrp="1"/>
          </p:cNvSpPr>
          <p:nvPr>
            <p:ph type="title"/>
          </p:nvPr>
        </p:nvSpPr>
        <p:spPr>
          <a:xfrm>
            <a:off x="1206500" y="2217348"/>
            <a:ext cx="21971000" cy="1433163"/>
          </a:xfrm>
          <a:prstGeom prst="rect">
            <a:avLst/>
          </a:prstGeom>
        </p:spPr>
        <p:txBody>
          <a:bodyPr/>
          <a:lstStyle>
            <a:lvl1pPr defTabSz="1926287">
              <a:defRPr sz="6715" spc="-134"/>
            </a:lvl1pPr>
          </a:lstStyle>
          <a:p>
            <a:r>
              <a:rPr dirty="0"/>
              <a:t>Life Long learning platform = </a:t>
            </a:r>
            <a:r>
              <a:rPr dirty="0" err="1"/>
              <a:t>Eportfolio</a:t>
            </a:r>
            <a:r>
              <a:rPr dirty="0"/>
              <a:t> for </a:t>
            </a:r>
            <a:r>
              <a:rPr dirty="0" err="1"/>
              <a:t>Anaesthesia</a:t>
            </a:r>
            <a:endParaRPr dirty="0"/>
          </a:p>
        </p:txBody>
      </p:sp>
      <p:sp>
        <p:nvSpPr>
          <p:cNvPr id="218" name="Being updated"/>
          <p:cNvSpPr txBox="1">
            <a:spLocks noGrp="1"/>
          </p:cNvSpPr>
          <p:nvPr>
            <p:ph type="body" idx="21"/>
          </p:nvPr>
        </p:nvSpPr>
        <p:spPr>
          <a:xfrm>
            <a:off x="1206500" y="3650511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Being updated</a:t>
            </a:r>
          </a:p>
        </p:txBody>
      </p:sp>
      <p:sp>
        <p:nvSpPr>
          <p:cNvPr id="219" name="HALO ?…"/>
          <p:cNvSpPr txBox="1">
            <a:spLocks noGrp="1"/>
          </p:cNvSpPr>
          <p:nvPr>
            <p:ph type="body" idx="1"/>
          </p:nvPr>
        </p:nvSpPr>
        <p:spPr>
          <a:xfrm>
            <a:off x="1206500" y="627732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rPr dirty="0"/>
              <a:t>HALO ?</a:t>
            </a:r>
          </a:p>
          <a:p>
            <a:r>
              <a:rPr dirty="0"/>
              <a:t>IAC ?</a:t>
            </a:r>
          </a:p>
          <a:p>
            <a:r>
              <a:rPr dirty="0"/>
              <a:t>Consultant feedback / MTR / entrustment designs?</a:t>
            </a:r>
          </a:p>
          <a:p>
            <a:r>
              <a:rPr dirty="0" err="1"/>
              <a:t>Etc</a:t>
            </a:r>
            <a:r>
              <a:rPr dirty="0"/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14166-53D3-6F48-94A8-0E7417D2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6" name="Content - minimal change…"/>
          <p:cNvSpPr txBox="1">
            <a:spLocks noGrp="1"/>
          </p:cNvSpPr>
          <p:nvPr>
            <p:ph type="body" sz="half" idx="1"/>
          </p:nvPr>
        </p:nvSpPr>
        <p:spPr>
          <a:xfrm>
            <a:off x="1101759" y="624875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rPr dirty="0"/>
              <a:t>Content - minimal change</a:t>
            </a:r>
          </a:p>
          <a:p>
            <a:r>
              <a:rPr dirty="0"/>
              <a:t>Assessment methods - some changes</a:t>
            </a:r>
          </a:p>
          <a:p>
            <a:r>
              <a:rPr dirty="0"/>
              <a:t>Presentation- significant change</a:t>
            </a:r>
          </a:p>
          <a:p>
            <a:r>
              <a:rPr dirty="0"/>
              <a:t>Outcome- more holistic higher level outlook</a:t>
            </a:r>
          </a:p>
        </p:txBody>
      </p:sp>
      <p:pic>
        <p:nvPicPr>
          <p:cNvPr id="157" name="IMG_2099.jpeg" descr="IMG_2099.jpe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t="5155" b="5155"/>
          <a:stretch>
            <a:fillRect/>
          </a:stretch>
        </p:blipFill>
        <p:spPr>
          <a:xfrm>
            <a:off x="12192000" y="1263848"/>
            <a:ext cx="10916874" cy="11188205"/>
          </a:xfrm>
          <a:prstGeom prst="rect">
            <a:avLst/>
          </a:prstGeom>
        </p:spPr>
      </p:pic>
      <p:sp>
        <p:nvSpPr>
          <p:cNvPr id="158" name="What’s new"/>
          <p:cNvSpPr txBox="1">
            <a:spLocks noGrp="1"/>
          </p:cNvSpPr>
          <p:nvPr>
            <p:ph type="title"/>
          </p:nvPr>
        </p:nvSpPr>
        <p:spPr>
          <a:xfrm>
            <a:off x="1348185" y="3126319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rPr dirty="0"/>
              <a:t>What’s new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3FE07-2354-8248-81DC-736614F6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8" y="369966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ummary"/>
          <p:cNvSpPr txBox="1">
            <a:spLocks noGrp="1"/>
          </p:cNvSpPr>
          <p:nvPr>
            <p:ph type="title"/>
          </p:nvPr>
        </p:nvSpPr>
        <p:spPr>
          <a:xfrm>
            <a:off x="6550025" y="939799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Summary</a:t>
            </a:r>
          </a:p>
        </p:txBody>
      </p:sp>
      <p:sp>
        <p:nvSpPr>
          <p:cNvPr id="22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imilar clinical content to current curricul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391" indent="-469391" defTabSz="1877520">
              <a:spcBef>
                <a:spcPts val="3400"/>
              </a:spcBef>
              <a:defRPr sz="3696"/>
            </a:pPr>
            <a:r>
              <a:t>Similar clinical content to current curriculum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Adult Learners have to provide evidence of higher level statements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Departments/ school provide learning oppportunities = formative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Trainers provide feedback = formative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Faculty / body of educators provides entrustment decision = summative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Sedation more prominent role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ES provides report for ARCP collating all evidence related to generic and clinical LO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Personally I hope = More learning, less minutia more Higher learning outcomes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More global, holistic assessment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E41E1-AFF3-964F-A193-4F559DDBF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atthew Simps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t>Matthew Simpson</a:t>
            </a:r>
          </a:p>
        </p:txBody>
      </p:sp>
      <p:sp>
        <p:nvSpPr>
          <p:cNvPr id="152" name="ICM 6 month block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ICM 6 month block</a:t>
            </a:r>
          </a:p>
        </p:txBody>
      </p:sp>
      <p:sp>
        <p:nvSpPr>
          <p:cNvPr id="15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A9D38-91CB-FF43-A1DA-C337D89FB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804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pecific Learning Outcome for ICM"/>
          <p:cNvSpPr txBox="1">
            <a:spLocks noGrp="1"/>
          </p:cNvSpPr>
          <p:nvPr>
            <p:ph type="title"/>
          </p:nvPr>
        </p:nvSpPr>
        <p:spPr>
          <a:xfrm>
            <a:off x="1033505" y="2363536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Specific Learning Outcome for ICM</a:t>
            </a:r>
          </a:p>
        </p:txBody>
      </p:sp>
      <p:sp>
        <p:nvSpPr>
          <p:cNvPr id="156" name="Same as for core anaesthesia"/>
          <p:cNvSpPr txBox="1">
            <a:spLocks noGrp="1"/>
          </p:cNvSpPr>
          <p:nvPr>
            <p:ph type="body" idx="21"/>
          </p:nvPr>
        </p:nvSpPr>
        <p:spPr>
          <a:xfrm>
            <a:off x="1033505" y="4201762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Same as for core </a:t>
            </a:r>
            <a:r>
              <a:rPr dirty="0" err="1"/>
              <a:t>anaesthesia</a:t>
            </a:r>
            <a:endParaRPr dirty="0"/>
          </a:p>
        </p:txBody>
      </p:sp>
      <p:sp>
        <p:nvSpPr>
          <p:cNvPr id="157" name="8. Manage patients with organ dysfunction and failure…"/>
          <p:cNvSpPr txBox="1">
            <a:spLocks noGrp="1"/>
          </p:cNvSpPr>
          <p:nvPr>
            <p:ph type="body" idx="1"/>
          </p:nvPr>
        </p:nvSpPr>
        <p:spPr>
          <a:xfrm>
            <a:off x="1033505" y="6027877"/>
            <a:ext cx="21971000" cy="825601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500" b="1" spc="-170"/>
            </a:pPr>
            <a:r>
              <a:rPr dirty="0"/>
              <a:t>8. Manage patients with organ dysfunction and failure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500" b="1" spc="-170"/>
            </a:pPr>
            <a:endParaRPr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500" b="1" spc="-170"/>
            </a:pPr>
            <a:r>
              <a:rPr dirty="0"/>
              <a:t>Entrustment level 2A= Supervisor on the ‘shop-floor’ (</a:t>
            </a:r>
            <a:r>
              <a:rPr dirty="0" err="1"/>
              <a:t>eg</a:t>
            </a:r>
            <a:r>
              <a:rPr dirty="0"/>
              <a:t> ED, theatres, AMU, ICU), monitoring at regular intervals</a:t>
            </a:r>
            <a:br>
              <a:rPr sz="1200" spc="-24" dirty="0">
                <a:latin typeface="Times Roman"/>
                <a:ea typeface="Times Roman"/>
                <a:cs typeface="Times Roman"/>
                <a:sym typeface="Times Roman"/>
              </a:rPr>
            </a:br>
            <a:endParaRPr sz="1200" spc="-24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18D4D-99CE-874E-A5CD-39DD155E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048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Key capabilities"/>
          <p:cNvSpPr txBox="1">
            <a:spLocks noGrp="1"/>
          </p:cNvSpPr>
          <p:nvPr>
            <p:ph type="title"/>
          </p:nvPr>
        </p:nvSpPr>
        <p:spPr>
          <a:xfrm>
            <a:off x="934652" y="259116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Key capabilities</a:t>
            </a:r>
          </a:p>
        </p:txBody>
      </p:sp>
      <p:sp>
        <p:nvSpPr>
          <p:cNvPr id="160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At completion of ACCS a traine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At completion of ACCS a trainee: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1282700" indent="-1143000">
              <a:buClr>
                <a:srgbClr val="000000"/>
              </a:buClr>
              <a:buFont typeface="Century Gothic"/>
            </a:pPr>
            <a:r>
              <a:t>Will be able to provide safe and effective care for critically ill patients across the spectrum of single or multiple organ failure </a:t>
            </a:r>
            <a:br>
              <a:rPr>
                <a:latin typeface="Times Roman"/>
                <a:ea typeface="Times Roman"/>
                <a:cs typeface="Times Roman"/>
                <a:sym typeface="Times Roman"/>
              </a:rPr>
            </a:b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1282700" indent="-1143000">
              <a:buClr>
                <a:srgbClr val="000000"/>
              </a:buClr>
              <a:buFont typeface="Century Gothic"/>
            </a:pPr>
            <a:r>
              <a:t>Will be able to plan and communicate effectively with patients, relatives and the wider multi-professional team when attending to the clinical and holistic needs of patients </a:t>
            </a:r>
            <a:br>
              <a:rPr>
                <a:latin typeface="Times Roman"/>
                <a:ea typeface="Times Roman"/>
                <a:cs typeface="Times Roman"/>
                <a:sym typeface="Times Roman"/>
              </a:rPr>
            </a:br>
            <a:endParaRPr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6B749-431D-D74C-8C4B-BB41E672F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50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shot 2021-02-22 at 14.40.48.png" descr="Screenshot 2021-02-22 at 14.40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239" y="3005427"/>
            <a:ext cx="15715486" cy="10168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shot 2021-02-22 at 14.41.21.png" descr="Screenshot 2021-02-22 at 14.41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231" y="1645195"/>
            <a:ext cx="16075538" cy="1250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E2B74-E735-8F43-BA58-F91FD560E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6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mparison with Core Anaes"/>
          <p:cNvSpPr txBox="1">
            <a:spLocks noGrp="1"/>
          </p:cNvSpPr>
          <p:nvPr>
            <p:ph type="title"/>
          </p:nvPr>
        </p:nvSpPr>
        <p:spPr>
          <a:xfrm>
            <a:off x="1206500" y="3081294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Comparison with Core </a:t>
            </a:r>
            <a:r>
              <a:rPr dirty="0" err="1"/>
              <a:t>Anaes</a:t>
            </a:r>
            <a:endParaRPr dirty="0"/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Virtually the same descriptors…"/>
          <p:cNvSpPr txBox="1">
            <a:spLocks noGrp="1"/>
          </p:cNvSpPr>
          <p:nvPr>
            <p:ph type="body" idx="1"/>
          </p:nvPr>
        </p:nvSpPr>
        <p:spPr>
          <a:xfrm>
            <a:off x="1206500" y="6522147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rPr dirty="0"/>
              <a:t>Virtually the same descriptors</a:t>
            </a:r>
          </a:p>
          <a:p>
            <a:r>
              <a:rPr dirty="0"/>
              <a:t>Practical procedures moved to the practical procedures LO</a:t>
            </a:r>
          </a:p>
          <a:p>
            <a:r>
              <a:rPr dirty="0"/>
              <a:t>Removed </a:t>
            </a:r>
            <a:r>
              <a:rPr dirty="0" err="1"/>
              <a:t>paediatrics</a:t>
            </a:r>
            <a:r>
              <a:rPr dirty="0"/>
              <a:t> </a:t>
            </a:r>
          </a:p>
          <a:p>
            <a:r>
              <a:rPr dirty="0"/>
              <a:t>Entrustment levels have different wording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F742C-77ED-0640-BAFB-F0CD1DFA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8142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How"/>
          <p:cNvSpPr txBox="1">
            <a:spLocks noGrp="1"/>
          </p:cNvSpPr>
          <p:nvPr>
            <p:ph type="title"/>
          </p:nvPr>
        </p:nvSpPr>
        <p:spPr>
          <a:xfrm>
            <a:off x="1033505" y="259116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How</a:t>
            </a:r>
          </a:p>
        </p:txBody>
      </p:sp>
      <p:sp>
        <p:nvSpPr>
          <p:cNvPr id="17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ame as Anaes core traine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Same as Anaes core trainees </a:t>
            </a:r>
          </a:p>
          <a:p>
            <a:r>
              <a:t>Shop floor, ward rounds, MDT, SIM, ELFH, courses, teaching events local and other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43BFA-8F2A-CE4E-BC84-ADBBE8AE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8784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vidence"/>
          <p:cNvSpPr txBox="1">
            <a:spLocks noGrp="1"/>
          </p:cNvSpPr>
          <p:nvPr>
            <p:ph type="title"/>
          </p:nvPr>
        </p:nvSpPr>
        <p:spPr>
          <a:xfrm>
            <a:off x="1206500" y="2386907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Evidence</a:t>
            </a:r>
          </a:p>
        </p:txBody>
      </p:sp>
      <p:sp>
        <p:nvSpPr>
          <p:cNvPr id="17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WPB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WPBA</a:t>
            </a:r>
          </a:p>
          <a:p>
            <a:r>
              <a:t>Log book see FICM website</a:t>
            </a:r>
          </a:p>
          <a:p>
            <a:r>
              <a:t>Entrustment decisions / MCR / Consultant feedback</a:t>
            </a:r>
          </a:p>
          <a:p>
            <a:r>
              <a:t>MSF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13CAD-F7C3-374F-A136-D799AF75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425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End of placement"/>
          <p:cNvSpPr txBox="1">
            <a:spLocks noGrp="1"/>
          </p:cNvSpPr>
          <p:nvPr>
            <p:ph type="title"/>
          </p:nvPr>
        </p:nvSpPr>
        <p:spPr>
          <a:xfrm>
            <a:off x="1206500" y="2372962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End of placement </a:t>
            </a:r>
          </a:p>
        </p:txBody>
      </p:sp>
      <p:sp>
        <p:nvSpPr>
          <p:cNvPr id="17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CS completes entrustment decision for Clinical LO?…"/>
          <p:cNvSpPr txBox="1">
            <a:spLocks noGrp="1"/>
          </p:cNvSpPr>
          <p:nvPr>
            <p:ph type="body" idx="1"/>
          </p:nvPr>
        </p:nvSpPr>
        <p:spPr>
          <a:xfrm>
            <a:off x="1206500" y="837650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CS completes entrustment decision for Clinical LO?</a:t>
            </a:r>
          </a:p>
          <a:p>
            <a:r>
              <a:t>( I haven’t seen this paperwork yet)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C54DD-2BD5-EB40-B15F-654D56CD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574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Extra stuff"/>
          <p:cNvSpPr txBox="1">
            <a:spLocks noGrp="1"/>
          </p:cNvSpPr>
          <p:nvPr>
            <p:ph type="title"/>
          </p:nvPr>
        </p:nvSpPr>
        <p:spPr>
          <a:xfrm>
            <a:off x="1206500" y="2386907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Extra stuff</a:t>
            </a:r>
          </a:p>
        </p:txBody>
      </p:sp>
      <p:sp>
        <p:nvSpPr>
          <p:cNvPr id="183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Generic L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Generic LO</a:t>
            </a:r>
          </a:p>
          <a:p>
            <a:r>
              <a:t>Clinical LO across all 2 years</a:t>
            </a:r>
          </a:p>
          <a:p>
            <a:pPr lvl="1"/>
            <a:r>
              <a:t>3. Identify sick adult patients, be able to resuscitate and stabilise and know when it is appropriate to stop (resus)</a:t>
            </a:r>
          </a:p>
          <a:p>
            <a:pPr lvl="1"/>
            <a:r>
              <a:t>6. Deal with complex and challenging situations in the workplace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r>
              <a:t>Practical procedures clinical 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7385B-C7BE-1946-AD95-534E3E8F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9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"/>
          <p:cNvGraphicFramePr/>
          <p:nvPr/>
        </p:nvGraphicFramePr>
        <p:xfrm>
          <a:off x="2104127" y="2055807"/>
          <a:ext cx="20418194" cy="100673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07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3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806">
                <a:tc>
                  <a:txBody>
                    <a:bodyPr/>
                    <a:lstStyle/>
                    <a:p>
                      <a:pPr algn="l" defTabSz="825500"/>
                      <a:r>
                        <a:rPr sz="5500" b="1"/>
                        <a:t>Old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825500"/>
                      <a:r>
                        <a:rPr sz="5500" b="1"/>
                        <a:t>New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712"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IAC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IAC but new format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693"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8 Introduction units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One Clinical Learning Outcome (LO)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820"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Lots of WPBA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WPBA plus e-learning, SIM, etc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421"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Log book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Log book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9903"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MSF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MSF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3676"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Consultant feedback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MTR (Consultant feedback/entrustment decision)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2178"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Optional units (transfer, sedation)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HALO sedation not optional, transfer in main LO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2178"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A-CEX, CBD, DOPs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200"/>
                        <a:t>A-CEX, CBD, DOPS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AC21BC-CE2A-774A-8E31-6770841A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DOPS, SIM etc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DOPS, SIM etc</a:t>
            </a:r>
          </a:p>
        </p:txBody>
      </p:sp>
      <p:pic>
        <p:nvPicPr>
          <p:cNvPr id="188" name="IMG_0483.jpeg" descr="IMG_0483.jpe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r="8921"/>
          <a:stretch>
            <a:fillRect/>
          </a:stretch>
        </p:blipFill>
        <p:spPr>
          <a:xfrm>
            <a:off x="4442734" y="6110411"/>
            <a:ext cx="17717368" cy="5792423"/>
          </a:xfrm>
          <a:prstGeom prst="rect">
            <a:avLst/>
          </a:prstGeom>
        </p:spPr>
      </p:pic>
      <p:sp>
        <p:nvSpPr>
          <p:cNvPr id="189" name="Practical procedures"/>
          <p:cNvSpPr txBox="1">
            <a:spLocks noGrp="1"/>
          </p:cNvSpPr>
          <p:nvPr>
            <p:ph type="title"/>
          </p:nvPr>
        </p:nvSpPr>
        <p:spPr>
          <a:xfrm>
            <a:off x="1206500" y="2545860"/>
            <a:ext cx="9779000" cy="1435100"/>
          </a:xfrm>
          <a:prstGeom prst="rect">
            <a:avLst/>
          </a:prstGeom>
        </p:spPr>
        <p:txBody>
          <a:bodyPr/>
          <a:lstStyle>
            <a:lvl1pPr defTabSz="2267655">
              <a:defRPr sz="7905" spc="-158"/>
            </a:lvl1pPr>
          </a:lstStyle>
          <a:p>
            <a:r>
              <a:rPr dirty="0"/>
              <a:t>Practical 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22161-0EBF-0545-821D-07180B1D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8047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lide bullet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IMG_0486.jpeg" descr="IMG_0486.jpe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r="1434" b="1742"/>
          <a:stretch>
            <a:fillRect/>
          </a:stretch>
        </p:blipFill>
        <p:spPr>
          <a:xfrm>
            <a:off x="1206620" y="4666912"/>
            <a:ext cx="23155328" cy="7420049"/>
          </a:xfrm>
          <a:prstGeom prst="rect">
            <a:avLst/>
          </a:prstGeom>
        </p:spPr>
      </p:pic>
      <p:sp>
        <p:nvSpPr>
          <p:cNvPr id="194" name="LO across all 4 placements"/>
          <p:cNvSpPr txBox="1">
            <a:spLocks noGrp="1"/>
          </p:cNvSpPr>
          <p:nvPr>
            <p:ph type="title"/>
          </p:nvPr>
        </p:nvSpPr>
        <p:spPr>
          <a:xfrm>
            <a:off x="1206500" y="2372962"/>
            <a:ext cx="9779000" cy="1435100"/>
          </a:xfrm>
          <a:prstGeom prst="rect">
            <a:avLst/>
          </a:prstGeom>
        </p:spPr>
        <p:txBody>
          <a:bodyPr/>
          <a:lstStyle>
            <a:lvl1pPr defTabSz="1755604">
              <a:defRPr sz="6120" spc="-122"/>
            </a:lvl1pPr>
          </a:lstStyle>
          <a:p>
            <a:r>
              <a:rPr dirty="0"/>
              <a:t>LO across all 4 placements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47CC9-F15D-DA48-86BF-83443061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2595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her Clinical LO"/>
          <p:cNvSpPr txBox="1">
            <a:spLocks noGrp="1"/>
          </p:cNvSpPr>
          <p:nvPr>
            <p:ph type="title"/>
          </p:nvPr>
        </p:nvSpPr>
        <p:spPr>
          <a:xfrm>
            <a:off x="1206500" y="212377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Other Clinical LO</a:t>
            </a:r>
          </a:p>
        </p:txBody>
      </p:sp>
      <p:sp>
        <p:nvSpPr>
          <p:cNvPr id="19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Outcome 3 resuscit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Outcome 3 resuscitation </a:t>
            </a:r>
          </a:p>
          <a:p>
            <a:r>
              <a:t>Outcome 6 deal with complex and challenging situations in workplace</a:t>
            </a:r>
          </a:p>
          <a:p>
            <a:r>
              <a:t>MSF, WPBA, logbook, patient feedback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7337E-2E50-A64A-B320-6DE2C3E1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20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eedback"/>
          <p:cNvSpPr txBox="1">
            <a:spLocks noGrp="1"/>
          </p:cNvSpPr>
          <p:nvPr>
            <p:ph type="title"/>
          </p:nvPr>
        </p:nvSpPr>
        <p:spPr>
          <a:xfrm>
            <a:off x="1206500" y="234496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Feedback</a:t>
            </a:r>
          </a:p>
        </p:txBody>
      </p:sp>
      <p:sp>
        <p:nvSpPr>
          <p:cNvPr id="20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Regular feedbac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Regular feedback</a:t>
            </a:r>
          </a:p>
          <a:p>
            <a:r>
              <a:t>Not achieving LO should be a rare event</a:t>
            </a:r>
          </a:p>
          <a:p>
            <a:r>
              <a:t>Not achieving LO at end of placement should never be a surprise to the trainee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8437D-9800-BD4B-B5A0-DE388B1EE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3138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ummary"/>
          <p:cNvSpPr txBox="1">
            <a:spLocks noGrp="1"/>
          </p:cNvSpPr>
          <p:nvPr>
            <p:ph type="title"/>
          </p:nvPr>
        </p:nvSpPr>
        <p:spPr>
          <a:xfrm>
            <a:off x="1206500" y="2182654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20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imilar clinical experie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24"/>
            </a:pPr>
            <a:r>
              <a:t>Similar clinical experience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New wording and documents 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Specific ICM Clinical LO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Other clinical LO (practical procedures, resus, complexity in work place)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Generic LO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WPBA, Log book, MSF, consultant feedback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Entrustment decisions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Feedback early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D5BC7-36C6-7540-AF05-9815E859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209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5E72F-FC44-AC41-9BCC-60889589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0741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ICM / anaes career"/>
          <p:cNvSpPr txBox="1">
            <a:spLocks noGrp="1"/>
          </p:cNvSpPr>
          <p:nvPr>
            <p:ph type="title"/>
          </p:nvPr>
        </p:nvSpPr>
        <p:spPr>
          <a:xfrm>
            <a:off x="1206500" y="2386907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ICM / </a:t>
            </a:r>
            <a:r>
              <a:rPr dirty="0" err="1"/>
              <a:t>anaes</a:t>
            </a:r>
            <a:r>
              <a:rPr dirty="0"/>
              <a:t> career </a:t>
            </a:r>
          </a:p>
        </p:txBody>
      </p:sp>
      <p:sp>
        <p:nvSpPr>
          <p:cNvPr id="21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Anaes stream traine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Anaes stream trainees</a:t>
            </a:r>
          </a:p>
          <a:p>
            <a:r>
              <a:t>ICM entry or dual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16FD5-129B-4643-8896-EC687D0B6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0448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Anaes stream ACCS"/>
          <p:cNvSpPr txBox="1">
            <a:spLocks noGrp="1"/>
          </p:cNvSpPr>
          <p:nvPr>
            <p:ph type="title"/>
          </p:nvPr>
        </p:nvSpPr>
        <p:spPr>
          <a:xfrm>
            <a:off x="1206500" y="234496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Anaes</a:t>
            </a:r>
            <a:r>
              <a:rPr dirty="0"/>
              <a:t> stream ACCS </a:t>
            </a:r>
          </a:p>
        </p:txBody>
      </p:sp>
      <p:sp>
        <p:nvSpPr>
          <p:cNvPr id="21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2 further years of Ana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 further years of </a:t>
            </a:r>
            <a:r>
              <a:rPr dirty="0" err="1"/>
              <a:t>Anaes</a:t>
            </a:r>
            <a:endParaRPr dirty="0"/>
          </a:p>
          <a:p>
            <a:r>
              <a:rPr dirty="0"/>
              <a:t>No need to do more ICM 6 months is enough</a:t>
            </a:r>
          </a:p>
          <a:p>
            <a:r>
              <a:rPr dirty="0"/>
              <a:t>Clinical and generic LO</a:t>
            </a:r>
          </a:p>
          <a:p>
            <a:r>
              <a:rPr dirty="0"/>
              <a:t>Will generally rotate for last year to another </a:t>
            </a:r>
            <a:r>
              <a:rPr lang="en-GB" dirty="0"/>
              <a:t>trust to broaden experience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C0283-3A7C-484E-953B-A6A7D928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72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Anaes stream ACCS"/>
          <p:cNvSpPr txBox="1">
            <a:spLocks noGrp="1"/>
          </p:cNvSpPr>
          <p:nvPr>
            <p:ph type="title"/>
          </p:nvPr>
        </p:nvSpPr>
        <p:spPr>
          <a:xfrm>
            <a:off x="1206500" y="1958474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Anaes</a:t>
            </a:r>
            <a:r>
              <a:rPr dirty="0"/>
              <a:t> stream ACCS </a:t>
            </a:r>
          </a:p>
        </p:txBody>
      </p:sp>
      <p:sp>
        <p:nvSpPr>
          <p:cNvPr id="219" name="Clinical"/>
          <p:cNvSpPr txBox="1">
            <a:spLocks noGrp="1"/>
          </p:cNvSpPr>
          <p:nvPr>
            <p:ph type="body" idx="21"/>
          </p:nvPr>
        </p:nvSpPr>
        <p:spPr>
          <a:xfrm>
            <a:off x="1206500" y="3132326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Clinical </a:t>
            </a:r>
          </a:p>
        </p:txBody>
      </p:sp>
      <p:sp>
        <p:nvSpPr>
          <p:cNvPr id="220" name="Need to complete Anaes clinical LO ( general, perio-op, sedation, regional, pain, resus, ICM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66927" indent="-566927" defTabSz="2267655">
              <a:spcBef>
                <a:spcPts val="4100"/>
              </a:spcBef>
              <a:defRPr sz="4464"/>
            </a:pPr>
            <a:r>
              <a:rPr dirty="0"/>
              <a:t>Need to complete </a:t>
            </a:r>
            <a:r>
              <a:rPr lang="en-GB" dirty="0"/>
              <a:t>new</a:t>
            </a:r>
            <a:r>
              <a:rPr dirty="0"/>
              <a:t> clinical LO ( general, </a:t>
            </a:r>
            <a:r>
              <a:rPr dirty="0" err="1"/>
              <a:t>perio</a:t>
            </a:r>
            <a:r>
              <a:rPr dirty="0"/>
              <a:t>-op, sedation, regional, pain, resus, ICM)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rPr dirty="0"/>
              <a:t>Sedation almost the same</a:t>
            </a:r>
            <a:r>
              <a:rPr lang="en-GB" dirty="0"/>
              <a:t>, expand to ASA 3</a:t>
            </a:r>
            <a:endParaRPr dirty="0"/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rPr lang="en-GB" dirty="0"/>
              <a:t>R</a:t>
            </a:r>
            <a:r>
              <a:rPr dirty="0" err="1"/>
              <a:t>esus</a:t>
            </a:r>
            <a:r>
              <a:rPr dirty="0"/>
              <a:t>, Can probably use some evidence again</a:t>
            </a:r>
            <a:r>
              <a:rPr lang="en-GB" dirty="0"/>
              <a:t>, new paperwork</a:t>
            </a:r>
            <a:endParaRPr dirty="0"/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rPr dirty="0"/>
              <a:t>Greater depth ASA 3 </a:t>
            </a:r>
            <a:r>
              <a:rPr dirty="0" err="1"/>
              <a:t>etc</a:t>
            </a:r>
            <a:r>
              <a:rPr dirty="0"/>
              <a:t> and higher entrustment level</a:t>
            </a:r>
            <a:endParaRPr lang="en-GB" dirty="0"/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rPr lang="en-GB" dirty="0" err="1"/>
              <a:t>Paeds</a:t>
            </a:r>
            <a:r>
              <a:rPr lang="en-GB" dirty="0"/>
              <a:t> </a:t>
            </a:r>
            <a:r>
              <a:rPr lang="en-GB" dirty="0" err="1"/>
              <a:t>obs</a:t>
            </a:r>
            <a:r>
              <a:rPr lang="en-GB" dirty="0"/>
              <a:t> regional parts of Clinical LO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rPr dirty="0"/>
              <a:t>ICM one virtually the same 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rPr dirty="0"/>
              <a:t>LLP update awaited will hopefully make this clearer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DA58F-16AE-E449-A4C2-0CBA21EB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606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eneric LO"/>
          <p:cNvSpPr txBox="1">
            <a:spLocks noGrp="1"/>
          </p:cNvSpPr>
          <p:nvPr>
            <p:ph type="body" idx="21"/>
          </p:nvPr>
        </p:nvSpPr>
        <p:spPr>
          <a:xfrm>
            <a:off x="1206500" y="3078072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Generic LO</a:t>
            </a:r>
          </a:p>
        </p:txBody>
      </p:sp>
      <p:sp>
        <p:nvSpPr>
          <p:cNvPr id="224" name="7 generic L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7 generic LO</a:t>
            </a:r>
            <a:r>
              <a:rPr lang="en-GB" dirty="0"/>
              <a:t> in anaesthesia curriculum</a:t>
            </a:r>
            <a:endParaRPr dirty="0"/>
          </a:p>
          <a:p>
            <a:r>
              <a:rPr dirty="0"/>
              <a:t>Completely different wording for everything</a:t>
            </a:r>
          </a:p>
          <a:p>
            <a:r>
              <a:rPr dirty="0"/>
              <a:t>But based on the same GMC documents</a:t>
            </a:r>
          </a:p>
          <a:p>
            <a:r>
              <a:rPr dirty="0"/>
              <a:t>Uses similar evidence </a:t>
            </a:r>
          </a:p>
          <a:p>
            <a:r>
              <a:rPr dirty="0"/>
              <a:t>MSF, WPBA, simulation, consultant feedback </a:t>
            </a:r>
            <a:r>
              <a:rPr dirty="0" err="1"/>
              <a:t>etc</a:t>
            </a:r>
            <a:endParaRPr dirty="0"/>
          </a:p>
          <a:p>
            <a:r>
              <a:rPr dirty="0"/>
              <a:t>Plus exam</a:t>
            </a:r>
          </a:p>
          <a:p>
            <a:r>
              <a:rPr dirty="0"/>
              <a:t>Await LLP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7FCD7-0F8E-9041-B6C0-9D17414D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  <p:sp>
        <p:nvSpPr>
          <p:cNvPr id="6" name="Anaes stream ACCS">
            <a:extLst>
              <a:ext uri="{FF2B5EF4-FFF2-40B4-BE49-F238E27FC236}">
                <a16:creationId xmlns:a16="http://schemas.microsoft.com/office/drawing/2014/main" id="{F16044AB-9729-C847-B11E-C94A1F12A03A}"/>
              </a:ext>
            </a:extLst>
          </p:cNvPr>
          <p:cNvSpPr txBox="1">
            <a:spLocks/>
          </p:cNvSpPr>
          <p:nvPr/>
        </p:nvSpPr>
        <p:spPr>
          <a:xfrm>
            <a:off x="1206500" y="1980934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/>
              <a:t>Anaes stream ACCS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0326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linical Learning Outcome"/>
          <p:cNvSpPr txBox="1">
            <a:spLocks noGrp="1"/>
          </p:cNvSpPr>
          <p:nvPr>
            <p:ph type="title"/>
          </p:nvPr>
        </p:nvSpPr>
        <p:spPr>
          <a:xfrm>
            <a:off x="1206500" y="2372962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Clinical Learning Outcome</a:t>
            </a:r>
          </a:p>
        </p:txBody>
      </p:sp>
      <p:sp>
        <p:nvSpPr>
          <p:cNvPr id="163" name="Slide Subtitle"/>
          <p:cNvSpPr txBox="1">
            <a:spLocks noGrp="1"/>
          </p:cNvSpPr>
          <p:nvPr>
            <p:ph type="body" idx="21"/>
          </p:nvPr>
        </p:nvSpPr>
        <p:spPr>
          <a:xfrm>
            <a:off x="1406525" y="4220613"/>
            <a:ext cx="21971000" cy="9347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4" name="7. Provide safe basic anaesthetic care including sedation…"/>
          <p:cNvSpPr txBox="1">
            <a:spLocks noGrp="1"/>
          </p:cNvSpPr>
          <p:nvPr>
            <p:ph type="body" idx="1"/>
          </p:nvPr>
        </p:nvSpPr>
        <p:spPr>
          <a:xfrm>
            <a:off x="1406525" y="6420204"/>
            <a:ext cx="21971000" cy="8256012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pPr marL="0" indent="0">
              <a:buSzTx/>
              <a:buNone/>
            </a:pPr>
            <a:r>
              <a:rPr dirty="0"/>
              <a:t>7. Provide safe basic </a:t>
            </a:r>
            <a:r>
              <a:rPr dirty="0" err="1"/>
              <a:t>anaesthetic</a:t>
            </a:r>
            <a:r>
              <a:rPr dirty="0"/>
              <a:t> care including sedation</a:t>
            </a:r>
          </a:p>
          <a:p>
            <a:pPr marL="0" indent="0">
              <a:buSzTx/>
              <a:buNone/>
            </a:pPr>
            <a:r>
              <a:rPr dirty="0"/>
              <a:t>Entrustment level 2B - Supervisor within hospital for queries, able to provide prompt direction or assistance and trainee knows reliably when to ask for help </a:t>
            </a:r>
            <a:br>
              <a:rPr sz="1200" dirty="0">
                <a:latin typeface="Times Roman"/>
                <a:ea typeface="Times Roman"/>
                <a:cs typeface="Times Roman"/>
                <a:sym typeface="Times Roman"/>
              </a:rPr>
            </a:b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CA136-A996-454B-9E39-44FC17CE7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lide bullet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8" name="IMG_0487.jpeg" descr="IMG_0487.jpe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/>
          <a:stretch>
            <a:fillRect/>
          </a:stretch>
        </p:blipFill>
        <p:spPr>
          <a:xfrm>
            <a:off x="4214681" y="3444699"/>
            <a:ext cx="18491683" cy="9192672"/>
          </a:xfrm>
          <a:prstGeom prst="rect">
            <a:avLst/>
          </a:prstGeom>
        </p:spPr>
      </p:pic>
      <p:sp>
        <p:nvSpPr>
          <p:cNvPr id="229" name="ICM"/>
          <p:cNvSpPr txBox="1">
            <a:spLocks noGrp="1"/>
          </p:cNvSpPr>
          <p:nvPr>
            <p:ph type="title"/>
          </p:nvPr>
        </p:nvSpPr>
        <p:spPr>
          <a:xfrm>
            <a:off x="1206500" y="2181686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ICM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593C2-3301-ED46-AAA5-61E540E5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487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ICM entry"/>
          <p:cNvSpPr txBox="1">
            <a:spLocks noGrp="1"/>
          </p:cNvSpPr>
          <p:nvPr>
            <p:ph type="title"/>
          </p:nvPr>
        </p:nvSpPr>
        <p:spPr>
          <a:xfrm>
            <a:off x="1206500" y="2386907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t>ICM entry</a:t>
            </a:r>
          </a:p>
        </p:txBody>
      </p:sp>
      <p:sp>
        <p:nvSpPr>
          <p:cNvPr id="23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33" name="Any ACCS stream is a valid core training for entry to IC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Any ACCS stream is a valid core training for entry to ICM</a:t>
            </a:r>
          </a:p>
          <a:p>
            <a:r>
              <a:t>Can single or dual train</a:t>
            </a:r>
          </a:p>
          <a:p>
            <a:r>
              <a:t>Contact ICM TPD and RA early for advice.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D8C72-74CE-F04E-8299-96A2BF71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1067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8AC83-ADBE-5F45-A483-F36FC3443B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53143" y="1209155"/>
            <a:ext cx="21971000" cy="934780"/>
          </a:xfrm>
        </p:spPr>
        <p:txBody>
          <a:bodyPr/>
          <a:lstStyle/>
          <a:p>
            <a:r>
              <a:rPr lang="en-US" dirty="0"/>
              <a:t>Professional Development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66937-C4C2-9C44-96D5-C3F5CF92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132326"/>
            <a:ext cx="21971000" cy="9788544"/>
          </a:xfrm>
        </p:spPr>
        <p:txBody>
          <a:bodyPr/>
          <a:lstStyle/>
          <a:p>
            <a:r>
              <a:rPr lang="en-US" dirty="0"/>
              <a:t>CT1 year EM and AM placements – All streams</a:t>
            </a:r>
          </a:p>
          <a:p>
            <a:r>
              <a:rPr lang="en-US" dirty="0"/>
              <a:t>½ day per week</a:t>
            </a:r>
          </a:p>
          <a:p>
            <a:r>
              <a:rPr lang="en-US" dirty="0"/>
              <a:t>Specific clinical activities related to curriculum </a:t>
            </a:r>
          </a:p>
          <a:p>
            <a:r>
              <a:rPr lang="en-US" dirty="0"/>
              <a:t>Audit, QI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CT2 </a:t>
            </a:r>
            <a:r>
              <a:rPr lang="en-US" dirty="0" err="1"/>
              <a:t>Anaes</a:t>
            </a:r>
            <a:r>
              <a:rPr lang="en-US" dirty="0"/>
              <a:t> and ICM placements- </a:t>
            </a:r>
            <a:r>
              <a:rPr lang="en-US"/>
              <a:t>All Streams</a:t>
            </a:r>
            <a:endParaRPr lang="en-US" dirty="0"/>
          </a:p>
          <a:p>
            <a:r>
              <a:rPr lang="en-US" dirty="0"/>
              <a:t>Can use 6 days of study leave per year</a:t>
            </a:r>
          </a:p>
          <a:p>
            <a:r>
              <a:rPr lang="en-US" dirty="0"/>
              <a:t>Specific clinical activities</a:t>
            </a:r>
          </a:p>
          <a:p>
            <a:r>
              <a:rPr lang="en-US" dirty="0"/>
              <a:t>QI , audit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49CB2-074A-DE41-8567-E8ECE1BF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947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18599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4 Key capabilities"/>
          <p:cNvSpPr txBox="1">
            <a:spLocks noGrp="1"/>
          </p:cNvSpPr>
          <p:nvPr>
            <p:ph type="title"/>
          </p:nvPr>
        </p:nvSpPr>
        <p:spPr>
          <a:xfrm>
            <a:off x="1206500" y="2361599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4 Key capabilities</a:t>
            </a:r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317500" defTabSz="4572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Font typeface="Century Gothic"/>
              <a:defRPr sz="1333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69" name="At completion of ACCS a trainee will be able to:…"/>
          <p:cNvSpPr txBox="1"/>
          <p:nvPr/>
        </p:nvSpPr>
        <p:spPr>
          <a:xfrm>
            <a:off x="1984442" y="4468845"/>
            <a:ext cx="17195095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At completion of ACCS a trainee will be able to:</a:t>
            </a:r>
          </a:p>
          <a:p>
            <a:pPr marL="649889" indent="-649889">
              <a:lnSpc>
                <a:spcPct val="150000"/>
              </a:lnSpc>
              <a:buSzPct val="123000"/>
              <a:buChar char="•"/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Pre-operatively assess, </a:t>
            </a:r>
            <a:r>
              <a:rPr dirty="0" err="1"/>
              <a:t>optimise</a:t>
            </a:r>
            <a:r>
              <a:rPr dirty="0"/>
              <a:t> and prepare patients for </a:t>
            </a:r>
            <a:r>
              <a:rPr dirty="0" err="1"/>
              <a:t>anaesthesia</a:t>
            </a:r>
            <a:endParaRPr dirty="0"/>
          </a:p>
          <a:p>
            <a:pPr marL="649889" indent="-649889">
              <a:lnSpc>
                <a:spcPct val="150000"/>
              </a:lnSpc>
              <a:buSzPct val="123000"/>
              <a:buChar char="•"/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Safely induce, maintain and support recovery from </a:t>
            </a:r>
            <a:r>
              <a:rPr dirty="0" err="1"/>
              <a:t>anaesthesia</a:t>
            </a:r>
            <a:endParaRPr dirty="0"/>
          </a:p>
          <a:p>
            <a:pPr lvl="2"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including recognition and management of complications</a:t>
            </a:r>
          </a:p>
          <a:p>
            <a:pPr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• Provide urgent or emergency </a:t>
            </a:r>
            <a:r>
              <a:rPr dirty="0" err="1"/>
              <a:t>anaesthesia</a:t>
            </a:r>
            <a:r>
              <a:rPr dirty="0"/>
              <a:t> to ASA 1E and 2E patients</a:t>
            </a:r>
          </a:p>
          <a:p>
            <a:pPr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requiring uncomplicated surgery including </a:t>
            </a:r>
            <a:r>
              <a:rPr dirty="0" err="1"/>
              <a:t>stabilisation</a:t>
            </a:r>
            <a:r>
              <a:rPr dirty="0"/>
              <a:t> and transfer</a:t>
            </a:r>
          </a:p>
          <a:p>
            <a:pPr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• Provide safe procedural sedation for ASA 1E and 2E patients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E2B1E-F6E1-EA4D-8D97-0711CC59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t completion of ACCS a trainee will be able to:…"/>
          <p:cNvSpPr txBox="1"/>
          <p:nvPr/>
        </p:nvSpPr>
        <p:spPr>
          <a:xfrm>
            <a:off x="2719043" y="3378199"/>
            <a:ext cx="17195095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At completion of ACCS a trainee will be able to:</a:t>
            </a:r>
          </a:p>
          <a:p>
            <a:pPr marL="649889" indent="-649889">
              <a:lnSpc>
                <a:spcPct val="150000"/>
              </a:lnSpc>
              <a:buSzPct val="123000"/>
              <a:buChar char="•"/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Pre-operatively assess, optimise and prepare patients for anaesthesia</a:t>
            </a:r>
          </a:p>
          <a:p>
            <a:pPr marL="649889" indent="-649889">
              <a:lnSpc>
                <a:spcPct val="150000"/>
              </a:lnSpc>
              <a:buSzPct val="123000"/>
              <a:buChar char="•"/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Safely induce, maintain and support recovery from anaesthesia</a:t>
            </a:r>
          </a:p>
          <a:p>
            <a:pPr lvl="2"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including recognition and management of complications</a:t>
            </a:r>
          </a:p>
          <a:p>
            <a:pPr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• Provide urgent or emergency anaesthesia to ASA 1E and 2E patients</a:t>
            </a:r>
          </a:p>
          <a:p>
            <a:pPr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requiring uncomplicated surgery including </a:t>
            </a:r>
            <a:r>
              <a:rPr>
                <a:solidFill>
                  <a:srgbClr val="FF2600"/>
                </a:solidFill>
              </a:rPr>
              <a:t>stabilisation and transfer</a:t>
            </a:r>
          </a:p>
          <a:p>
            <a:pPr>
              <a:lnSpc>
                <a:spcPct val="150000"/>
              </a:lnSpc>
              <a:defRPr sz="4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• Provide safe procedural sedation for ASA 1E and 2E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E8A2D-2F6A-D749-8B99-859276ED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7 descrip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 descriptors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9C3EA-867A-DB4C-BE1C-1556B56E4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• Understand the risks, aetiology, treatment and control processes of infection including the need for and ability to perform an aseptic non-touch technique…"/>
          <p:cNvSpPr txBox="1"/>
          <p:nvPr/>
        </p:nvSpPr>
        <p:spPr>
          <a:xfrm>
            <a:off x="1943760" y="1989567"/>
            <a:ext cx="20509180" cy="1021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algn="l">
              <a:spcBef>
                <a:spcPts val="4500"/>
              </a:spcBef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• Understand the risks, aetiology, treatment and control processes of infection including the need for and ability to perform an aseptic non-touch technique</a:t>
            </a:r>
          </a:p>
          <a:p>
            <a:pPr algn="l">
              <a:spcBef>
                <a:spcPts val="4500"/>
              </a:spcBef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• Pre-operatively assess patients’ suitability for anaesthesia, prescribe suitable pre-medication, recognise when further investigation or optimisation is required prior to commencing surgery and adequately communicate this to the patient or their family</a:t>
            </a:r>
          </a:p>
          <a:p>
            <a:pPr algn="l">
              <a:spcBef>
                <a:spcPts val="4500"/>
              </a:spcBef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• Safely induce anaesthesia in ASA 1 and 2 patients, recognise and deal with common and important complications associated with induction</a:t>
            </a:r>
          </a:p>
          <a:p>
            <a:pPr algn="l">
              <a:spcBef>
                <a:spcPts val="4500"/>
              </a:spcBef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• Maintain anaesthesia for the relevant procedure, utilise appropriate monitoring and effectively interpret the information it provides to ensure the safety of the anaesthetised patient, as a member of the multidisciplinary theatre team</a:t>
            </a:r>
          </a:p>
          <a:p>
            <a:pPr algn="l">
              <a:spcBef>
                <a:spcPts val="4500"/>
              </a:spcBef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• Safely care for a patient recovering from anaesthesia, recognise and treat the common associated complications and manage appropriate post-operative analgesia, anti-emesis and fluid therapies</a:t>
            </a:r>
          </a:p>
          <a:p>
            <a:pPr algn="l">
              <a:spcBef>
                <a:spcPts val="4500"/>
              </a:spcBef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• Provide urgent or emergency anaesthesia to ASA 1E and 2E patients requiring uncomplicated surgery</a:t>
            </a:r>
          </a:p>
          <a:p>
            <a:pPr algn="l">
              <a:spcBef>
                <a:spcPts val="4500"/>
              </a:spcBef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• Plan and deliver safe sedation using appropriate agents for ASA 1/1E and 2/2E patients requiring procedures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C112F-05E6-8E47-8CE8-2224308C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xtra Parts during 6 months Anaes"/>
          <p:cNvSpPr txBox="1">
            <a:spLocks noGrp="1"/>
          </p:cNvSpPr>
          <p:nvPr>
            <p:ph type="title"/>
          </p:nvPr>
        </p:nvSpPr>
        <p:spPr>
          <a:xfrm>
            <a:off x="1368425" y="234496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Extra Parts during 6 months </a:t>
            </a:r>
            <a:r>
              <a:rPr dirty="0" err="1"/>
              <a:t>Anaes</a:t>
            </a:r>
            <a:endParaRPr dirty="0"/>
          </a:p>
        </p:txBody>
      </p:sp>
      <p:sp>
        <p:nvSpPr>
          <p:cNvPr id="17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9" name="Generic LO are on go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9043" indent="-479043" defTabSz="1999437">
              <a:spcBef>
                <a:spcPts val="3600"/>
              </a:spcBef>
              <a:defRPr sz="5330"/>
            </a:pPr>
            <a:r>
              <a:rPr dirty="0"/>
              <a:t>Generic LO are on going</a:t>
            </a:r>
          </a:p>
          <a:p>
            <a:pPr marL="479043" indent="-479043" defTabSz="1999437">
              <a:spcBef>
                <a:spcPts val="3600"/>
              </a:spcBef>
              <a:defRPr sz="5330"/>
            </a:pPr>
            <a:r>
              <a:rPr dirty="0"/>
              <a:t>Some clinical LO are to be achieved throughout ACCS 2 years</a:t>
            </a:r>
          </a:p>
          <a:p>
            <a:pPr marL="1978660" lvl="3" indent="-479044" defTabSz="1999437">
              <a:spcBef>
                <a:spcPts val="3600"/>
              </a:spcBef>
              <a:defRPr sz="5330"/>
            </a:pPr>
            <a:r>
              <a:rPr dirty="0"/>
              <a:t>3. Identify sick adult patients, be able to resuscitate and </a:t>
            </a:r>
            <a:r>
              <a:rPr dirty="0" err="1"/>
              <a:t>stabilie</a:t>
            </a:r>
            <a:r>
              <a:rPr dirty="0"/>
              <a:t> and know when it is appropriate to stop </a:t>
            </a:r>
          </a:p>
          <a:p>
            <a:pPr marL="1978660" lvl="3" indent="-479044" defTabSz="1999437">
              <a:spcBef>
                <a:spcPts val="3600"/>
              </a:spcBef>
              <a:defRPr sz="5330"/>
            </a:pPr>
            <a:r>
              <a:rPr dirty="0"/>
              <a:t>6. Deal with complex and challenging situations in the workplace </a:t>
            </a:r>
          </a:p>
          <a:p>
            <a:pPr marL="1978660" lvl="3" indent="-479044" defTabSz="1999437">
              <a:spcBef>
                <a:spcPts val="3600"/>
              </a:spcBef>
              <a:defRPr sz="5330"/>
            </a:pPr>
            <a:r>
              <a:rPr dirty="0"/>
              <a:t>5. Deliver key ACCS procedural skills  e</a:t>
            </a:r>
            <a:r>
              <a:rPr lang="en-GB" dirty="0"/>
              <a:t>.</a:t>
            </a:r>
            <a:r>
              <a:rPr dirty="0"/>
              <a:t>g</a:t>
            </a:r>
            <a:r>
              <a:rPr lang="en-GB" dirty="0"/>
              <a:t>.</a:t>
            </a:r>
            <a:r>
              <a:rPr dirty="0"/>
              <a:t>  CVC , Arterial line, US guided vascular access and facia Il</a:t>
            </a:r>
            <a:r>
              <a:rPr lang="en-GB" dirty="0"/>
              <a:t>l</a:t>
            </a:r>
            <a:r>
              <a:rPr dirty="0" err="1"/>
              <a:t>iaca</a:t>
            </a:r>
            <a:r>
              <a:rPr dirty="0"/>
              <a:t> nerve block</a:t>
            </a:r>
          </a:p>
          <a:p>
            <a:pPr marL="1999488" lvl="3" indent="-499872" defTabSz="1999437">
              <a:spcBef>
                <a:spcPts val="3600"/>
              </a:spcBef>
              <a:defRPr sz="3936"/>
            </a:pPr>
            <a:endParaRPr sz="984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E18ED-6E93-F643-BC1F-420EC3A90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8" y="459837"/>
            <a:ext cx="5085376" cy="14986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1533</Words>
  <Application>Microsoft Macintosh PowerPoint</Application>
  <PresentationFormat>Custom</PresentationFormat>
  <Paragraphs>205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Century Gothic</vt:lpstr>
      <vt:lpstr>Gill Sans</vt:lpstr>
      <vt:lpstr>Helvetica</vt:lpstr>
      <vt:lpstr>Helvetica Neue</vt:lpstr>
      <vt:lpstr>Helvetica Neue Medium</vt:lpstr>
      <vt:lpstr>Impact</vt:lpstr>
      <vt:lpstr>Times Roman</vt:lpstr>
      <vt:lpstr>21_BasicWhite</vt:lpstr>
      <vt:lpstr>ACCS Anaesthesia block</vt:lpstr>
      <vt:lpstr>What’s new</vt:lpstr>
      <vt:lpstr>PowerPoint Presentation</vt:lpstr>
      <vt:lpstr>Clinical Learning Outcome</vt:lpstr>
      <vt:lpstr>4 Key capabilities</vt:lpstr>
      <vt:lpstr>PowerPoint Presentation</vt:lpstr>
      <vt:lpstr>7 descriptors</vt:lpstr>
      <vt:lpstr>PowerPoint Presentation</vt:lpstr>
      <vt:lpstr>Extra Parts during 6 months Anaes</vt:lpstr>
      <vt:lpstr>How</vt:lpstr>
      <vt:lpstr>IAC</vt:lpstr>
      <vt:lpstr>HALO</vt:lpstr>
      <vt:lpstr>PowerPoint Presentation</vt:lpstr>
      <vt:lpstr>PowerPoint Presentation</vt:lpstr>
      <vt:lpstr>PowerPoint Presentation</vt:lpstr>
      <vt:lpstr>End of Anaes</vt:lpstr>
      <vt:lpstr>Feedback</vt:lpstr>
      <vt:lpstr>Log book</vt:lpstr>
      <vt:lpstr>Life Long learning platform = Eportfolio for Anaesthesia</vt:lpstr>
      <vt:lpstr>Summary</vt:lpstr>
      <vt:lpstr>ICM 6 month block</vt:lpstr>
      <vt:lpstr>Specific Learning Outcome for ICM</vt:lpstr>
      <vt:lpstr>Key capabilities</vt:lpstr>
      <vt:lpstr>PowerPoint Presentation</vt:lpstr>
      <vt:lpstr>Comparison with Core Anaes</vt:lpstr>
      <vt:lpstr>How</vt:lpstr>
      <vt:lpstr>Evidence</vt:lpstr>
      <vt:lpstr>End of placement </vt:lpstr>
      <vt:lpstr>Extra stuff</vt:lpstr>
      <vt:lpstr>Practical procedures</vt:lpstr>
      <vt:lpstr>LO across all 4 placements </vt:lpstr>
      <vt:lpstr>Other Clinical LO</vt:lpstr>
      <vt:lpstr>Feedback</vt:lpstr>
      <vt:lpstr>Summary</vt:lpstr>
      <vt:lpstr>PowerPoint Presentation</vt:lpstr>
      <vt:lpstr>ICM / anaes career </vt:lpstr>
      <vt:lpstr>Anaes stream ACCS </vt:lpstr>
      <vt:lpstr>Anaes stream ACCS </vt:lpstr>
      <vt:lpstr>PowerPoint Presentation</vt:lpstr>
      <vt:lpstr>ICM</vt:lpstr>
      <vt:lpstr>ICM entry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ACCS Anaesthesia block</dc:title>
  <cp:lastModifiedBy>matthew simpson</cp:lastModifiedBy>
  <cp:revision>8</cp:revision>
  <dcterms:modified xsi:type="dcterms:W3CDTF">2021-03-04T16:48:12Z</dcterms:modified>
</cp:coreProperties>
</file>