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80" r:id="rId3"/>
    <p:sldId id="260" r:id="rId4"/>
    <p:sldId id="273" r:id="rId5"/>
    <p:sldId id="261" r:id="rId6"/>
    <p:sldId id="286" r:id="rId7"/>
    <p:sldId id="287" r:id="rId8"/>
    <p:sldId id="283" r:id="rId9"/>
    <p:sldId id="282" r:id="rId10"/>
    <p:sldId id="284" r:id="rId11"/>
    <p:sldId id="266" r:id="rId12"/>
    <p:sldId id="285" r:id="rId13"/>
    <p:sldId id="275" r:id="rId14"/>
    <p:sldId id="276" r:id="rId15"/>
    <p:sldId id="277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5AEF1-AA8D-40D3-AFA1-E0E3A333BFAB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D0533-7639-48E5-ACA5-CAB4008EF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8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7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76950"/>
            <a:ext cx="9129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9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04800"/>
            <a:ext cx="7675562" cy="1216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BFC7571E-E884-41D5-9BD3-D48E15305EFF}" type="slidenum">
              <a:rPr lang="en-GB" alt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3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44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158374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1937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327492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6384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619375"/>
            <a:ext cx="4686300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343397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3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ACF74E80-8B27-F64B-B71A-2E1F036E16DD}" type="datetimeFigureOut">
              <a:rPr lang="en-US">
                <a:solidFill>
                  <a:prstClr val="black"/>
                </a:solidFill>
              </a:rPr>
              <a:pPr defTabSz="457200"/>
              <a:t>3/2/2021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16251BF1-6858-374D-8D4D-5290A4AC6DCB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2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5B5AC3FB-E65E-E944-9CC9-814B576C4F68}" type="datetimeFigureOut">
              <a:rPr lang="en-US">
                <a:solidFill>
                  <a:prstClr val="black"/>
                </a:solidFill>
              </a:rPr>
              <a:pPr defTabSz="457200"/>
              <a:t>3/2/2021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DFB58047-4032-6B4D-A1A0-180874C9AC94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8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6CB4B4D-7CA3-9044-876B-883B54F8677D}" type="slidenum">
              <a:rPr>
                <a:solidFill>
                  <a:prstClr val="black"/>
                </a:solidFill>
              </a:rPr>
              <a:pPr defTabSz="457200"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318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904" y="360000"/>
            <a:ext cx="3099816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657" y="6352540"/>
            <a:ext cx="854838" cy="46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5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33" y="1950748"/>
            <a:ext cx="8336362" cy="892044"/>
          </a:xfrm>
          <a:prstGeom prst="rect">
            <a:avLst/>
          </a:prstGeom>
        </p:spPr>
      </p:pic>
      <p:pic>
        <p:nvPicPr>
          <p:cNvPr id="14" name="Picture 13" descr="bottom_brand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1798200" cy="1243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534" y="1083217"/>
            <a:ext cx="8831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b="1" dirty="0">
                <a:solidFill>
                  <a:srgbClr val="A00054"/>
                </a:solidFill>
              </a:rPr>
              <a:t>What is required: From Acute Medicine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650" y="1705456"/>
            <a:ext cx="857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b="1" dirty="0">
                <a:solidFill>
                  <a:srgbClr val="003893"/>
                </a:solidFill>
              </a:rPr>
              <a:t>Kamal </a:t>
            </a:r>
            <a:r>
              <a:rPr lang="en-GB" sz="2800" b="1" dirty="0" smtClean="0">
                <a:solidFill>
                  <a:srgbClr val="003893"/>
                </a:solidFill>
              </a:rPr>
              <a:t>Patel ACCS AM TPD</a:t>
            </a:r>
            <a:endParaRPr lang="en-GB" sz="2800" b="1" dirty="0">
              <a:solidFill>
                <a:srgbClr val="003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Entrustment decisions</a:t>
            </a:r>
          </a:p>
          <a:p>
            <a:pPr marL="0" indent="0">
              <a:buNone/>
            </a:pPr>
            <a:r>
              <a:rPr lang="en-US" dirty="0" smtClean="0"/>
              <a:t>End of ACCS need to be either 2a/2b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 smtClean="0"/>
              <a:t>2a – Supervisor on the ‘shop floor</a:t>
            </a:r>
            <a:r>
              <a:rPr lang="en-US" sz="1600" dirty="0" smtClean="0"/>
              <a:t>’(e.g. </a:t>
            </a:r>
            <a:r>
              <a:rPr lang="en-US" sz="1600" dirty="0" smtClean="0"/>
              <a:t>ED, theatre</a:t>
            </a:r>
            <a:r>
              <a:rPr lang="en-US" sz="1600" dirty="0" smtClean="0"/>
              <a:t>, AMU,ICU</a:t>
            </a:r>
            <a:r>
              <a:rPr lang="en-US" sz="1600" dirty="0" smtClean="0"/>
              <a:t>) monitoring at regular intervals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2b – Supervisor within the hospital for queries, able to provide prompt direction or assistance and trainees knows reliably when to ask for help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2696"/>
            <a:ext cx="2987824" cy="168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7578"/>
            <a:ext cx="8624532" cy="994172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C00000"/>
                </a:solidFill>
              </a:rPr>
              <a:t>Educational supervision of ACCS-AM 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ES should be AIM consultant across the 2 </a:t>
            </a:r>
            <a:r>
              <a:rPr lang="en-US" sz="2200" dirty="0" err="1" smtClean="0"/>
              <a:t>yrs</a:t>
            </a:r>
            <a:endParaRPr lang="en-GB" sz="2200" dirty="0" smtClean="0"/>
          </a:p>
          <a:p>
            <a:r>
              <a:rPr lang="en-GB" sz="2200" dirty="0" smtClean="0"/>
              <a:t>All ACCS-AM trainees should have the IMT curriculum added to their </a:t>
            </a:r>
            <a:r>
              <a:rPr lang="en-GB" sz="2200" dirty="0" smtClean="0"/>
              <a:t>EPortfolio </a:t>
            </a:r>
            <a:r>
              <a:rPr lang="en-GB" sz="2200" dirty="0" smtClean="0"/>
              <a:t>to allow recording of evidence of additional CMT competencies</a:t>
            </a:r>
          </a:p>
          <a:p>
            <a:r>
              <a:rPr lang="en-GB" sz="2200" dirty="0" smtClean="0"/>
              <a:t>ACCS curriculum/ handbook should be used in CT1 and CT2</a:t>
            </a:r>
          </a:p>
          <a:p>
            <a:r>
              <a:rPr lang="en-GB" sz="2200" dirty="0" smtClean="0"/>
              <a:t>Full MRCP (UK) is required by time of entry to ST4 specialty training</a:t>
            </a:r>
          </a:p>
          <a:p>
            <a:r>
              <a:rPr lang="en-GB" sz="2200" dirty="0" smtClean="0"/>
              <a:t>ACCS-AM trainees should therefore have access to the same teaching and training provision as other CMTs </a:t>
            </a:r>
            <a:r>
              <a:rPr lang="en-GB" sz="2200" dirty="0" smtClean="0"/>
              <a:t>(e.g. </a:t>
            </a:r>
            <a:r>
              <a:rPr lang="en-GB" sz="2200" dirty="0" smtClean="0"/>
              <a:t>local </a:t>
            </a:r>
            <a:r>
              <a:rPr lang="en-GB" sz="2200" dirty="0"/>
              <a:t>&amp;</a:t>
            </a:r>
            <a:r>
              <a:rPr lang="en-GB" sz="2200" dirty="0" smtClean="0"/>
              <a:t> regional CMT teaching including MOCK PACES)</a:t>
            </a:r>
          </a:p>
          <a:p>
            <a:r>
              <a:rPr lang="en-US" sz="2200" dirty="0" smtClean="0"/>
              <a:t>ACCS-AM hand book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251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ACCS </a:t>
            </a:r>
            <a:r>
              <a:rPr lang="en-US" sz="3600" b="1" dirty="0" smtClean="0">
                <a:solidFill>
                  <a:srgbClr val="C00000"/>
                </a:solidFill>
              </a:rPr>
              <a:t>CT3 / IMY3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completion of ACCS-CT2 AM trainees move into a IMY2 year (ACCS-CT3)</a:t>
            </a:r>
          </a:p>
          <a:p>
            <a:pPr>
              <a:buFontTx/>
              <a:buChar char="-"/>
            </a:pPr>
            <a:r>
              <a:rPr lang="en-US" sz="2400" dirty="0" smtClean="0"/>
              <a:t>They then follow the IMT curriculum to meet ARCP outcomes</a:t>
            </a:r>
          </a:p>
          <a:p>
            <a:pPr>
              <a:buFontTx/>
              <a:buChar char="-"/>
            </a:pPr>
            <a:r>
              <a:rPr lang="en-US" sz="2400" dirty="0" smtClean="0"/>
              <a:t>ACCS-AM and IMT TPD arrange</a:t>
            </a:r>
          </a:p>
          <a:p>
            <a:r>
              <a:rPr lang="en-US" dirty="0" smtClean="0"/>
              <a:t>On completion of ACCS-CT3 &gt; IMY3</a:t>
            </a:r>
          </a:p>
          <a:p>
            <a:pPr>
              <a:buFontTx/>
              <a:buChar char="-"/>
            </a:pPr>
            <a:r>
              <a:rPr lang="en-US" sz="2400" dirty="0" smtClean="0"/>
              <a:t>Replaces ST3 and subsequent group1 reduce to 4 </a:t>
            </a:r>
            <a:r>
              <a:rPr lang="en-US" sz="2400" dirty="0" err="1" smtClean="0"/>
              <a:t>yrs</a:t>
            </a:r>
            <a:r>
              <a:rPr lang="en-US" sz="2400" dirty="0" smtClean="0"/>
              <a:t> training </a:t>
            </a:r>
            <a:r>
              <a:rPr lang="en-US" sz="2400" dirty="0" err="1" smtClean="0"/>
              <a:t>programme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Key area critical care/ DME/ OP and acute unselected take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9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124744"/>
            <a:ext cx="7416824" cy="48848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99592" y="2996952"/>
            <a:ext cx="1296144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899592" y="3717032"/>
            <a:ext cx="1296144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63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268760"/>
            <a:ext cx="7416824" cy="467577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588224" y="2996952"/>
            <a:ext cx="1620181" cy="107774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108522" y="3789040"/>
            <a:ext cx="1767733" cy="1221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0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980727"/>
            <a:ext cx="8136904" cy="490967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677953" y="3212976"/>
            <a:ext cx="1872208" cy="136815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0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052736"/>
            <a:ext cx="794903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862" y="2204864"/>
            <a:ext cx="7839075" cy="2457450"/>
          </a:xfrm>
        </p:spPr>
        <p:txBody>
          <a:bodyPr/>
          <a:lstStyle/>
          <a:p>
            <a:r>
              <a:rPr lang="en-US" dirty="0" smtClean="0"/>
              <a:t>Current ACCS-AM requirements (2012 curriculum)</a:t>
            </a:r>
          </a:p>
          <a:p>
            <a:r>
              <a:rPr lang="en-US" dirty="0" smtClean="0"/>
              <a:t>ARCP Summer 2021</a:t>
            </a:r>
          </a:p>
          <a:p>
            <a:r>
              <a:rPr lang="en-US" dirty="0" smtClean="0"/>
              <a:t>New ACCS-AM requirements (2021 curriculum)</a:t>
            </a:r>
          </a:p>
          <a:p>
            <a:r>
              <a:rPr lang="en-US" dirty="0" smtClean="0"/>
              <a:t>Educational supervision ACCS- AM</a:t>
            </a:r>
          </a:p>
          <a:p>
            <a:r>
              <a:rPr lang="en-US" dirty="0" smtClean="0"/>
              <a:t>ACCS-CT3 and IMY3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ACCS-AM – old vs new</a:t>
            </a:r>
            <a:endParaRPr lang="en-GB" sz="40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0052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708"/>
            <a:ext cx="8229600" cy="646929"/>
          </a:xfrm>
        </p:spPr>
        <p:txBody>
          <a:bodyPr/>
          <a:lstStyle/>
          <a:p>
            <a:pPr algn="l"/>
            <a:r>
              <a:rPr lang="en-GB" sz="4000" b="1" dirty="0" smtClean="0">
                <a:solidFill>
                  <a:srgbClr val="C00000"/>
                </a:solidFill>
              </a:rPr>
              <a:t>ACCS</a:t>
            </a:r>
            <a:r>
              <a:rPr lang="en-GB" b="1" dirty="0" smtClean="0">
                <a:solidFill>
                  <a:srgbClr val="C00000"/>
                </a:solidFill>
              </a:rPr>
              <a:t> 2012 </a:t>
            </a:r>
            <a:r>
              <a:rPr lang="en-GB" b="1" dirty="0">
                <a:solidFill>
                  <a:srgbClr val="C00000"/>
                </a:solidFill>
              </a:rPr>
              <a:t>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4731" cy="4525963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Major Presentations (6)</a:t>
            </a:r>
            <a:r>
              <a:rPr lang="en-GB" sz="2400" dirty="0" smtClean="0"/>
              <a:t>: All clinical </a:t>
            </a:r>
            <a:r>
              <a:rPr lang="en-GB" sz="2400" dirty="0"/>
              <a:t>presentations to covered throughout </a:t>
            </a:r>
            <a:r>
              <a:rPr lang="en-GB" sz="2400" dirty="0" smtClean="0"/>
              <a:t>training </a:t>
            </a:r>
            <a:r>
              <a:rPr lang="en-GB" sz="2400" dirty="0" smtClean="0">
                <a:solidFill>
                  <a:srgbClr val="FF0000"/>
                </a:solidFill>
              </a:rPr>
              <a:t>Minimum 4 at the end of CT1 (2 AM)</a:t>
            </a:r>
            <a:endParaRPr lang="en-GB" sz="2400" dirty="0" smtClean="0"/>
          </a:p>
          <a:p>
            <a:r>
              <a:rPr lang="en-GB" sz="2400" b="1" dirty="0" smtClean="0"/>
              <a:t>Acute </a:t>
            </a:r>
            <a:r>
              <a:rPr lang="en-GB" sz="2400" b="1" dirty="0"/>
              <a:t>Presentations </a:t>
            </a:r>
            <a:r>
              <a:rPr lang="en-GB" sz="2400" b="1" dirty="0" smtClean="0"/>
              <a:t>(38) </a:t>
            </a:r>
            <a:r>
              <a:rPr lang="en-GB" sz="2400" dirty="0" smtClean="0">
                <a:solidFill>
                  <a:srgbClr val="FF0000"/>
                </a:solidFill>
              </a:rPr>
              <a:t>Minimum of 35 at end of CT1 (20 AM)</a:t>
            </a:r>
            <a:endParaRPr lang="en-GB" sz="2400" b="1" dirty="0"/>
          </a:p>
          <a:p>
            <a:r>
              <a:rPr lang="en-GB" sz="2400" b="1" dirty="0" smtClean="0"/>
              <a:t>Practical procedures (44):</a:t>
            </a:r>
            <a:r>
              <a:rPr lang="en-GB" sz="2400" dirty="0"/>
              <a:t> to be covered throughout </a:t>
            </a:r>
            <a:r>
              <a:rPr lang="en-GB" sz="2400" dirty="0" smtClean="0"/>
              <a:t>training </a:t>
            </a:r>
            <a:r>
              <a:rPr lang="en-GB" sz="2400" dirty="0" smtClean="0">
                <a:solidFill>
                  <a:srgbClr val="FF0000"/>
                </a:solidFill>
              </a:rPr>
              <a:t>Minimum 10 at the end of CT1 (5 AM)</a:t>
            </a:r>
          </a:p>
          <a:p>
            <a:r>
              <a:rPr lang="en-GB" sz="2400" b="1" dirty="0"/>
              <a:t>Common competencies (25):</a:t>
            </a:r>
            <a:r>
              <a:rPr lang="en-GB" sz="2400" dirty="0"/>
              <a:t> provides generic competencies common to all </a:t>
            </a:r>
            <a:r>
              <a:rPr lang="en-GB" sz="2400" dirty="0" smtClean="0"/>
              <a:t>specialities</a:t>
            </a:r>
          </a:p>
          <a:p>
            <a:r>
              <a:rPr lang="en-US" sz="2400" b="1" dirty="0" smtClean="0"/>
              <a:t>MSF/MCR</a:t>
            </a:r>
            <a:endParaRPr lang="en-GB" sz="2400" b="1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Need </a:t>
            </a:r>
            <a:r>
              <a:rPr lang="en-US" sz="2400" dirty="0" smtClean="0"/>
              <a:t>trainee to rate and then ES to counter sign</a:t>
            </a:r>
            <a:endParaRPr lang="en-GB" sz="2400" dirty="0"/>
          </a:p>
          <a:p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268760"/>
            <a:ext cx="851215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994172"/>
          </a:xfrm>
        </p:spPr>
        <p:txBody>
          <a:bodyPr/>
          <a:lstStyle/>
          <a:p>
            <a:pPr algn="l"/>
            <a:r>
              <a:rPr lang="en-GB" sz="4000" b="1" dirty="0">
                <a:solidFill>
                  <a:srgbClr val="C00000"/>
                </a:solidFill>
              </a:rPr>
              <a:t>ACCS 2012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1423"/>
            <a:ext cx="7886700" cy="3938630"/>
          </a:xfrm>
        </p:spPr>
        <p:txBody>
          <a:bodyPr>
            <a:normAutofit fontScale="62500" lnSpcReduction="20000"/>
          </a:bodyPr>
          <a:lstStyle/>
          <a:p>
            <a:r>
              <a:rPr lang="en-GB" sz="3500" dirty="0" smtClean="0"/>
              <a:t>Trainees should spend 6 months in Acute Internal Medicine ideally block.</a:t>
            </a:r>
          </a:p>
          <a:p>
            <a:r>
              <a:rPr lang="en-GB" sz="3500" dirty="0" smtClean="0"/>
              <a:t>They should </a:t>
            </a:r>
            <a:r>
              <a:rPr lang="en-GB" sz="3500" dirty="0"/>
              <a:t>attend local acute medical teaching and education sessions, and regional training </a:t>
            </a:r>
            <a:r>
              <a:rPr lang="en-GB" sz="3500" dirty="0" smtClean="0"/>
              <a:t>(e.g. </a:t>
            </a:r>
            <a:r>
              <a:rPr lang="en-GB" sz="3500" dirty="0" smtClean="0"/>
              <a:t>CMT/AIM teaching, MOCK PACES) </a:t>
            </a:r>
            <a:r>
              <a:rPr lang="en-GB" sz="3500" dirty="0"/>
              <a:t>where </a:t>
            </a:r>
            <a:r>
              <a:rPr lang="en-GB" sz="3500" dirty="0" smtClean="0"/>
              <a:t>possible.</a:t>
            </a:r>
          </a:p>
          <a:p>
            <a:r>
              <a:rPr lang="en-GB" sz="3500" dirty="0" smtClean="0"/>
              <a:t>Trainees should sit for MRCP Part1/2, PACES.</a:t>
            </a:r>
            <a:endParaRPr lang="en-GB" sz="3500" dirty="0"/>
          </a:p>
          <a:p>
            <a:pPr marL="0" indent="0">
              <a:buNone/>
            </a:pPr>
            <a:endParaRPr lang="en-GB" sz="3500" b="1" dirty="0" smtClean="0"/>
          </a:p>
          <a:p>
            <a:pPr marL="0" indent="0">
              <a:buNone/>
            </a:pPr>
            <a:r>
              <a:rPr lang="en-GB" sz="3500" b="1" u="sng" dirty="0" smtClean="0"/>
              <a:t>AIM: </a:t>
            </a:r>
            <a:r>
              <a:rPr lang="en-GB" sz="3500" b="1" u="sng" dirty="0"/>
              <a:t>Curriculum and assessment requirements for ACCS</a:t>
            </a:r>
          </a:p>
          <a:p>
            <a:pPr marL="0" indent="0">
              <a:buNone/>
            </a:pPr>
            <a:endParaRPr lang="en-GB" sz="2500" dirty="0"/>
          </a:p>
          <a:p>
            <a:r>
              <a:rPr lang="en-GB" sz="2500" b="1" dirty="0"/>
              <a:t>Minimum number of assessments per 6 months</a:t>
            </a:r>
            <a:r>
              <a:rPr lang="en-GB" sz="2500" dirty="0"/>
              <a:t>: </a:t>
            </a:r>
            <a:r>
              <a:rPr lang="en-GB" sz="2500" dirty="0" smtClean="0"/>
              <a:t>Minimum of </a:t>
            </a:r>
            <a:r>
              <a:rPr lang="en-GB" sz="2500" dirty="0" smtClean="0">
                <a:solidFill>
                  <a:srgbClr val="FF0000"/>
                </a:solidFill>
              </a:rPr>
              <a:t>10 not including DOPS</a:t>
            </a:r>
            <a:r>
              <a:rPr lang="en-GB" sz="2500" dirty="0" smtClean="0"/>
              <a:t>: 4 </a:t>
            </a:r>
            <a:r>
              <a:rPr lang="en-GB" sz="2500" dirty="0"/>
              <a:t>Mini-CEX, 5 DOPs, 3 </a:t>
            </a:r>
            <a:r>
              <a:rPr lang="en-GB" sz="2500" dirty="0" err="1"/>
              <a:t>CbDs</a:t>
            </a:r>
            <a:r>
              <a:rPr lang="en-GB" sz="2500" dirty="0"/>
              <a:t>, 3 ACATs plus 1 </a:t>
            </a:r>
            <a:r>
              <a:rPr lang="en-GB" sz="2500" dirty="0" smtClean="0"/>
              <a:t>MSF (ACCS-AM trainees also need to do MCR) Encourage completion of QIP/audit</a:t>
            </a:r>
            <a:endParaRPr lang="en-GB" sz="2500" dirty="0"/>
          </a:p>
          <a:p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2637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ARCP </a:t>
            </a:r>
            <a:r>
              <a:rPr lang="en-US" sz="4000" b="1" dirty="0">
                <a:solidFill>
                  <a:srgbClr val="C00000"/>
                </a:solidFill>
              </a:rPr>
              <a:t>summer 2021</a:t>
            </a:r>
            <a:endParaRPr lang="en-GB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700808"/>
            <a:ext cx="7192617" cy="432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340768"/>
            <a:ext cx="4609479" cy="45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New </a:t>
            </a:r>
            <a:r>
              <a:rPr lang="en-US" sz="4000" b="1" dirty="0" smtClean="0">
                <a:solidFill>
                  <a:srgbClr val="C00000"/>
                </a:solidFill>
              </a:rPr>
              <a:t>ACCS-AM curriculum 2021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 ACCS learning outcomes (LO)</a:t>
            </a:r>
          </a:p>
          <a:p>
            <a:r>
              <a:rPr lang="en-US" dirty="0" smtClean="0"/>
              <a:t>3 Generic LO assessed across the 3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smtClean="0"/>
              <a:t>ACCS-AM will assess ACCS LO</a:t>
            </a:r>
          </a:p>
          <a:p>
            <a:pPr>
              <a:buFontTx/>
              <a:buChar char="-"/>
            </a:pPr>
            <a:r>
              <a:rPr lang="en-US" sz="2400" dirty="0" smtClean="0"/>
              <a:t>1) Care of the physiologically stable patient presenting with acute care across the full range of complexity</a:t>
            </a:r>
          </a:p>
          <a:p>
            <a:pPr>
              <a:buFontTx/>
              <a:buChar char="-"/>
            </a:pPr>
            <a:r>
              <a:rPr lang="en-US" sz="2400" dirty="0" smtClean="0"/>
              <a:t>2) Support team by answering questions and making safe decisions</a:t>
            </a:r>
          </a:p>
          <a:p>
            <a:pPr>
              <a:buFontTx/>
              <a:buChar char="-"/>
            </a:pPr>
            <a:r>
              <a:rPr lang="en-US" sz="2400" dirty="0" smtClean="0"/>
              <a:t>3) Identify sick adult patients, be able to resuscitate and stabilize and know when it is appropriate to stop</a:t>
            </a:r>
          </a:p>
        </p:txBody>
      </p:sp>
    </p:spTree>
    <p:extLst>
      <p:ext uri="{BB962C8B-B14F-4D97-AF65-F5344CB8AC3E}">
        <p14:creationId xmlns:p14="http://schemas.microsoft.com/office/powerpoint/2010/main" val="34626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How </a:t>
            </a:r>
            <a:r>
              <a:rPr lang="en-US" sz="4000" b="1" dirty="0" smtClean="0">
                <a:solidFill>
                  <a:srgbClr val="C00000"/>
                </a:solidFill>
              </a:rPr>
              <a:t>are we going to assess?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ACCS LO 1</a:t>
            </a:r>
          </a:p>
          <a:p>
            <a:pPr>
              <a:buFontTx/>
              <a:buChar char="-"/>
            </a:pPr>
            <a:r>
              <a:rPr lang="en-US" dirty="0" smtClean="0"/>
              <a:t>Mini-</a:t>
            </a:r>
            <a:r>
              <a:rPr lang="en-US" dirty="0" err="1" smtClean="0"/>
              <a:t>Cex</a:t>
            </a:r>
            <a:r>
              <a:rPr lang="en-US" dirty="0" smtClean="0"/>
              <a:t>/CBD/AKAT/Log book/E-learning</a:t>
            </a:r>
          </a:p>
          <a:p>
            <a:r>
              <a:rPr lang="en-US" dirty="0" smtClean="0"/>
              <a:t>ACCS LO 2</a:t>
            </a:r>
          </a:p>
          <a:p>
            <a:pPr>
              <a:buFontTx/>
              <a:buChar char="-"/>
            </a:pPr>
            <a:r>
              <a:rPr lang="en-US" dirty="0" smtClean="0"/>
              <a:t>As above + MSF/patient survey</a:t>
            </a:r>
          </a:p>
          <a:p>
            <a:r>
              <a:rPr lang="en-US" dirty="0" smtClean="0"/>
              <a:t>ACCS LO 3</a:t>
            </a:r>
          </a:p>
          <a:p>
            <a:pPr>
              <a:buFontTx/>
              <a:buChar char="-"/>
            </a:pPr>
            <a:r>
              <a:rPr lang="en-US" dirty="0" smtClean="0"/>
              <a:t>Similar to major presentation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Moving away from clinical conditions to generic skills. No minimum requirement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4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- Master slide deck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560</Words>
  <Application>Microsoft Office PowerPoint</Application>
  <PresentationFormat>On-screen Show (4:3)</PresentationFormat>
  <Paragraphs>61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TEMPLATE - Master slide deck v2</vt:lpstr>
      <vt:lpstr>PowerPoint Presentation</vt:lpstr>
      <vt:lpstr>ACCS-AM – old vs new</vt:lpstr>
      <vt:lpstr>ACCS 2012 curriculum</vt:lpstr>
      <vt:lpstr>PowerPoint Presentation</vt:lpstr>
      <vt:lpstr>ACCS 2012 curriculum </vt:lpstr>
      <vt:lpstr> ARCP summer 2021</vt:lpstr>
      <vt:lpstr>PowerPoint Presentation</vt:lpstr>
      <vt:lpstr> New ACCS-AM curriculum 2021</vt:lpstr>
      <vt:lpstr> How are we going to assess?</vt:lpstr>
      <vt:lpstr>PowerPoint Presentation</vt:lpstr>
      <vt:lpstr>Educational supervision of ACCS-AM </vt:lpstr>
      <vt:lpstr> ACCS CT3 / IMY3</vt:lpstr>
      <vt:lpstr>PowerPoint Presentation</vt:lpstr>
      <vt:lpstr>PowerPoint Presentation</vt:lpstr>
      <vt:lpstr>PowerPoint Presentation</vt:lpstr>
      <vt:lpstr>PowerPoint Presentation</vt:lpstr>
    </vt:vector>
  </TitlesOfParts>
  <Company>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Patel, Kamal</dc:creator>
  <cp:lastModifiedBy>Frost, Anna</cp:lastModifiedBy>
  <cp:revision>38</cp:revision>
  <dcterms:created xsi:type="dcterms:W3CDTF">2019-03-14T10:42:39Z</dcterms:created>
  <dcterms:modified xsi:type="dcterms:W3CDTF">2021-03-02T20:09:35Z</dcterms:modified>
</cp:coreProperties>
</file>