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742" r:id="rId2"/>
  </p:sldMasterIdLst>
  <p:notesMasterIdLst>
    <p:notesMasterId r:id="rId38"/>
  </p:notesMasterIdLst>
  <p:sldIdLst>
    <p:sldId id="332" r:id="rId3"/>
    <p:sldId id="335" r:id="rId4"/>
    <p:sldId id="336" r:id="rId5"/>
    <p:sldId id="337" r:id="rId6"/>
    <p:sldId id="338" r:id="rId7"/>
    <p:sldId id="339" r:id="rId8"/>
    <p:sldId id="366" r:id="rId9"/>
    <p:sldId id="367" r:id="rId10"/>
    <p:sldId id="368" r:id="rId11"/>
    <p:sldId id="369" r:id="rId12"/>
    <p:sldId id="370" r:id="rId13"/>
    <p:sldId id="342" r:id="rId14"/>
    <p:sldId id="372" r:id="rId15"/>
    <p:sldId id="371" r:id="rId16"/>
    <p:sldId id="373" r:id="rId17"/>
    <p:sldId id="374" r:id="rId18"/>
    <p:sldId id="375" r:id="rId19"/>
    <p:sldId id="350" r:id="rId20"/>
    <p:sldId id="376" r:id="rId21"/>
    <p:sldId id="377" r:id="rId22"/>
    <p:sldId id="378" r:id="rId23"/>
    <p:sldId id="386" r:id="rId24"/>
    <p:sldId id="340" r:id="rId25"/>
    <p:sldId id="379" r:id="rId26"/>
    <p:sldId id="382" r:id="rId27"/>
    <p:sldId id="383" r:id="rId28"/>
    <p:sldId id="381" r:id="rId29"/>
    <p:sldId id="380" r:id="rId30"/>
    <p:sldId id="356" r:id="rId31"/>
    <p:sldId id="384" r:id="rId32"/>
    <p:sldId id="360" r:id="rId33"/>
    <p:sldId id="362" r:id="rId34"/>
    <p:sldId id="364" r:id="rId35"/>
    <p:sldId id="385" r:id="rId36"/>
    <p:sldId id="36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Yates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21" autoAdjust="0"/>
    <p:restoredTop sz="86050" autoAdjust="0"/>
  </p:normalViewPr>
  <p:slideViewPr>
    <p:cSldViewPr snapToGrid="0">
      <p:cViewPr varScale="1">
        <p:scale>
          <a:sx n="98" d="100"/>
          <a:sy n="98" d="100"/>
        </p:scale>
        <p:origin x="4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1-08-17T13:03:47.156" idx="1">
    <p:pos x="1125" y="2103"/>
    <p:text>Is it worth using the question type list that came from the examiner training as well as these domains? could be a data question, a technical question, implmentation etc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79725-CD0B-4804-AE95-ED36A9531C88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9A680-76B6-4B5D-B513-2CB881D10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82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258A4-5165-498E-9FFC-35B42D7645C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44538"/>
            <a:ext cx="6615112" cy="37226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878" y="4715831"/>
            <a:ext cx="5328983" cy="446664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65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03C67-2985-40E4-9372-B8AFC291EC46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73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027C5-1357-41E1-9F7C-7900E546DA62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36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9FAEA-CE13-4E30-9D79-D28C9977193C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16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DCF45-43DA-48E5-919F-56059F8F95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21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C4389-B83B-476E-8DE0-A7FB5A820E2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57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E106F-4BD0-4D9C-9EB2-E8D49862DF6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8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EAC05-B253-45C4-B211-3A1A9B4017C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469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3D1D6-F46E-428E-BF78-400F0B1FBE6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312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9AC2C-CB9B-4F99-9255-074E13E6202F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5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6B3B1-A051-4164-84A8-59C43597FE76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63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66BF9-293F-4DE3-AAAC-5513907F8600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1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HIN_cover_gradienthalf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6473" y="2899544"/>
            <a:ext cx="7827927" cy="147002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29952" y="4225360"/>
            <a:ext cx="7804448" cy="504056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5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9C637-587D-4ACC-B606-2E2BDCCF2C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22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16000" y="2126397"/>
            <a:ext cx="4572000" cy="2971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/>
              <a:t>Header 2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1016001" y="1066800"/>
            <a:ext cx="9962551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579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HIN_cover_bluehalf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6473" y="2899544"/>
            <a:ext cx="7827927" cy="147002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29952" y="4225360"/>
            <a:ext cx="7804448" cy="504056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5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06473" y="2899544"/>
            <a:ext cx="7827927" cy="147002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200"/>
              </a:lnSpc>
              <a:defRPr sz="3600">
                <a:solidFill>
                  <a:srgbClr val="00A9C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29952" y="4225360"/>
            <a:ext cx="7804448" cy="504056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1800">
                <a:solidFill>
                  <a:srgbClr val="00A9C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 descr="HIN_cover_v2-07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92001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11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_divider_J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06472" y="2899544"/>
            <a:ext cx="9037933" cy="147002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2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19403" y="4365104"/>
            <a:ext cx="9025003" cy="1799456"/>
          </a:xfrm>
          <a:prstGeom prst="rect">
            <a:avLst/>
          </a:prstGeom>
        </p:spPr>
        <p:txBody>
          <a:bodyPr/>
          <a:lstStyle>
            <a:lvl1pPr marL="0" indent="0">
              <a:buClrTx/>
              <a:buNone/>
              <a:defRPr sz="2000">
                <a:solidFill>
                  <a:srgbClr val="FFFFFF"/>
                </a:solidFill>
              </a:defRPr>
            </a:lvl1pPr>
            <a:lvl2pPr marL="501650" indent="-285750">
              <a:buClrTx/>
              <a:buFont typeface="Arial"/>
              <a:buChar char="•"/>
              <a:defRPr sz="2000">
                <a:solidFill>
                  <a:srgbClr val="FFFFFF"/>
                </a:solidFill>
              </a:defRPr>
            </a:lvl2pPr>
            <a:lvl3pPr>
              <a:buClrTx/>
              <a:defRPr>
                <a:solidFill>
                  <a:srgbClr val="FFFFFF"/>
                </a:solidFill>
              </a:defRPr>
            </a:lvl3pPr>
            <a:lvl4pPr>
              <a:buClrTx/>
              <a:defRPr>
                <a:solidFill>
                  <a:srgbClr val="FFFFFF"/>
                </a:solidFill>
              </a:defRPr>
            </a:lvl4pPr>
            <a:lvl5pPr>
              <a:buClrTx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3609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025527"/>
            <a:ext cx="103632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1954924"/>
            <a:ext cx="10452100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20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025527"/>
            <a:ext cx="103632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54924"/>
            <a:ext cx="6159063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57485" y="1954213"/>
            <a:ext cx="4897967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here to insert your photograph</a:t>
            </a:r>
          </a:p>
        </p:txBody>
      </p:sp>
    </p:spTree>
    <p:extLst>
      <p:ext uri="{BB962C8B-B14F-4D97-AF65-F5344CB8AC3E}">
        <p14:creationId xmlns:p14="http://schemas.microsoft.com/office/powerpoint/2010/main" val="38829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025527"/>
            <a:ext cx="103632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757363"/>
            <a:ext cx="85344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2486025"/>
            <a:ext cx="10452100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07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025527"/>
            <a:ext cx="103632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757363"/>
            <a:ext cx="85344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2486025"/>
            <a:ext cx="6348248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147985" y="2486025"/>
            <a:ext cx="4601633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/>
              <a:t>Click here to insert your photograph</a:t>
            </a:r>
          </a:p>
        </p:txBody>
      </p:sp>
    </p:spTree>
    <p:extLst>
      <p:ext uri="{BB962C8B-B14F-4D97-AF65-F5344CB8AC3E}">
        <p14:creationId xmlns:p14="http://schemas.microsoft.com/office/powerpoint/2010/main" val="248132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36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64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hdr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A9CD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A9CD"/>
          </a:solidFill>
          <a:latin typeface="Arial" charset="0"/>
          <a:ea typeface="ヒラギノ角ゴ Pro W3" charset="0"/>
          <a:cs typeface="Arial" charset="0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A9CD"/>
          </a:solidFill>
          <a:latin typeface="Arial" charset="0"/>
          <a:ea typeface="ヒラギノ角ゴ Pro W3" charset="0"/>
          <a:cs typeface="Arial" charset="0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A9CD"/>
          </a:solidFill>
          <a:latin typeface="Arial" charset="0"/>
          <a:ea typeface="ヒラギノ角ゴ Pro W3" charset="0"/>
          <a:cs typeface="Arial" charset="0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A9CD"/>
          </a:solidFill>
          <a:latin typeface="Arial" charset="0"/>
          <a:ea typeface="ヒラギノ角ゴ Pro W3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lr>
          <a:srgbClr val="00A9CD"/>
        </a:buClr>
        <a:buChar char="•"/>
        <a:defRPr>
          <a:solidFill>
            <a:srgbClr val="595959"/>
          </a:solidFill>
          <a:latin typeface="+mn-lt"/>
          <a:ea typeface="ヒラギノ角ゴ Pro W3" charset="0"/>
          <a:cs typeface="+mn-cs"/>
        </a:defRPr>
      </a:lvl1pPr>
      <a:lvl2pPr marL="431800" indent="-215900" algn="l" rtl="0" eaLnBrk="1" fontAlgn="base" hangingPunct="1">
        <a:spcBef>
          <a:spcPct val="20000"/>
        </a:spcBef>
        <a:spcAft>
          <a:spcPct val="0"/>
        </a:spcAft>
        <a:buClr>
          <a:srgbClr val="00A9CD"/>
        </a:buClr>
        <a:buChar char="–"/>
        <a:defRPr>
          <a:solidFill>
            <a:srgbClr val="595959"/>
          </a:solidFill>
          <a:latin typeface="+mn-lt"/>
          <a:ea typeface="Arial" charset="0"/>
          <a:cs typeface="+mn-cs"/>
        </a:defRPr>
      </a:lvl2pPr>
      <a:lvl3pPr marL="647700" indent="-179388" algn="l" rtl="0" eaLnBrk="1" fontAlgn="base" hangingPunct="1">
        <a:spcBef>
          <a:spcPct val="20000"/>
        </a:spcBef>
        <a:spcAft>
          <a:spcPct val="0"/>
        </a:spcAft>
        <a:buClr>
          <a:srgbClr val="00A9CD"/>
        </a:buClr>
        <a:buFont typeface="Lucida Grande" pitchFamily="-1" charset="0"/>
        <a:buChar char="–"/>
        <a:defRPr sz="1600">
          <a:solidFill>
            <a:srgbClr val="595959"/>
          </a:solidFill>
          <a:latin typeface="+mn-lt"/>
          <a:ea typeface="Arial" charset="0"/>
          <a:cs typeface="+mn-cs"/>
        </a:defRPr>
      </a:lvl3pPr>
      <a:lvl4pPr marL="827088" indent="-179388" algn="l" rtl="0" eaLnBrk="1" fontAlgn="base" hangingPunct="1">
        <a:spcBef>
          <a:spcPct val="20000"/>
        </a:spcBef>
        <a:spcAft>
          <a:spcPct val="0"/>
        </a:spcAft>
        <a:buClr>
          <a:srgbClr val="00A9CD"/>
        </a:buClr>
        <a:buFont typeface="Lucida Grande" pitchFamily="-1" charset="0"/>
        <a:buChar char="–"/>
        <a:defRPr sz="1600">
          <a:solidFill>
            <a:srgbClr val="595959"/>
          </a:solidFill>
          <a:latin typeface="+mn-lt"/>
          <a:ea typeface="Arial" charset="0"/>
          <a:cs typeface="+mn-cs"/>
        </a:defRPr>
      </a:lvl4pPr>
      <a:lvl5pPr marL="1006475" indent="-179388" algn="l" rtl="0" eaLnBrk="1" fontAlgn="base" hangingPunct="1">
        <a:spcBef>
          <a:spcPct val="20000"/>
        </a:spcBef>
        <a:spcAft>
          <a:spcPct val="0"/>
        </a:spcAft>
        <a:buClr>
          <a:srgbClr val="00A9CD"/>
        </a:buClr>
        <a:buFont typeface="Lucida Grande" pitchFamily="-1" charset="0"/>
        <a:buChar char="–"/>
        <a:defRPr sz="1400">
          <a:solidFill>
            <a:srgbClr val="595959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72" y="360001"/>
            <a:ext cx="2954528" cy="4401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80"/>
            <a:ext cx="12192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189288"/>
            <a:ext cx="12192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3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OSPHE Familiarisation Course 2018</a:t>
            </a:r>
            <a:br>
              <a:rPr lang="en-GB" i="1" dirty="0">
                <a:latin typeface="Calibri" pitchFamily="34" charset="0"/>
              </a:rPr>
            </a:b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East of England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1" y="3428999"/>
            <a:ext cx="10452100" cy="1514475"/>
          </a:xfrm>
        </p:spPr>
        <p:txBody>
          <a:bodyPr/>
          <a:lstStyle/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/>
              <a:t>Dr Anne Swift, TPD North Zone &amp; Exams</a:t>
            </a:r>
          </a:p>
          <a:p>
            <a:pPr marL="0" indent="0" algn="r">
              <a:buNone/>
            </a:pPr>
            <a:r>
              <a:rPr lang="en-GB" dirty="0"/>
              <a:t>Health Education England, </a:t>
            </a:r>
            <a:r>
              <a:rPr lang="en-GB" dirty="0" err="1"/>
              <a:t>EoE</a:t>
            </a:r>
            <a:endParaRPr lang="en-GB" dirty="0"/>
          </a:p>
          <a:p>
            <a:pPr marL="0" indent="0"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03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26511"/>
            <a:ext cx="10363200" cy="679449"/>
          </a:xfrm>
        </p:spPr>
        <p:txBody>
          <a:bodyPr/>
          <a:lstStyle/>
          <a:p>
            <a:r>
              <a:rPr lang="en-US" dirty="0"/>
              <a:t>How are these tested?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4148" y="1932064"/>
            <a:ext cx="6159063" cy="3720662"/>
          </a:xfrm>
        </p:spPr>
        <p:txBody>
          <a:bodyPr/>
          <a:lstStyle/>
          <a:p>
            <a:r>
              <a:rPr lang="en-GB" dirty="0"/>
              <a:t>Skills and attitudes relating to every day public health issues in commonly experienced settings</a:t>
            </a:r>
          </a:p>
          <a:p>
            <a:endParaRPr lang="en-GB" dirty="0"/>
          </a:p>
          <a:p>
            <a:r>
              <a:rPr lang="en-GB" dirty="0"/>
              <a:t>Scenarios mostly based on the real experiences of question setting examiners in the workplace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211" y="2724150"/>
            <a:ext cx="567878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2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 what standard?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registrar with 2 years’ training left (not consultant level practice)</a:t>
            </a:r>
          </a:p>
          <a:p>
            <a:endParaRPr lang="en-US" dirty="0"/>
          </a:p>
          <a:p>
            <a:r>
              <a:rPr lang="en-US" dirty="0"/>
              <a:t>Demonstrate use of public health knowledge and skills appropriately in a variety of settings </a:t>
            </a:r>
            <a:r>
              <a:rPr lang="mr-IN" dirty="0"/>
              <a:t>–</a:t>
            </a:r>
            <a:r>
              <a:rPr lang="en-US" dirty="0"/>
              <a:t> “shows how”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5343" b="534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9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 &#10;KNOWS &#10;PHASE 1 &#10;ST2 &#10;KNOWS &#10;HOW/SHOWS &#10;ARCP &#10;ST3 &#10;PHASE 2 &#10;ST4 &#10;SHOWS HOW/ D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35618"/>
            <a:ext cx="11597640" cy="62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666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are the domains marked?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2069224"/>
            <a:ext cx="10866120" cy="3720662"/>
          </a:xfrm>
        </p:spPr>
        <p:txBody>
          <a:bodyPr/>
          <a:lstStyle/>
          <a:p>
            <a:r>
              <a:rPr lang="en-US" sz="2800" dirty="0"/>
              <a:t>Graded A (Excellent) to E (very weak)</a:t>
            </a:r>
          </a:p>
          <a:p>
            <a:endParaRPr lang="en-US" sz="2800" dirty="0"/>
          </a:p>
          <a:p>
            <a:r>
              <a:rPr lang="en-US" sz="2800" dirty="0"/>
              <a:t>Need a C (Adequate) in every domain, averaged across all stations</a:t>
            </a:r>
          </a:p>
          <a:p>
            <a:endParaRPr lang="en-US" sz="2800" dirty="0"/>
          </a:p>
          <a:p>
            <a:r>
              <a:rPr lang="en-US" sz="2800" dirty="0"/>
              <a:t>Must achieve average C or above AND must be C or better in half the stations (i.e. can’t get 2 As and 4 Ds)</a:t>
            </a:r>
          </a:p>
        </p:txBody>
      </p:sp>
    </p:spTree>
    <p:extLst>
      <p:ext uri="{BB962C8B-B14F-4D97-AF65-F5344CB8AC3E}">
        <p14:creationId xmlns:p14="http://schemas.microsoft.com/office/powerpoint/2010/main" val="101160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0"/>
            <a:ext cx="9054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4893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it a good test?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2114944"/>
            <a:ext cx="6159063" cy="3720662"/>
          </a:xfrm>
        </p:spPr>
        <p:txBody>
          <a:bodyPr/>
          <a:lstStyle/>
          <a:p>
            <a:r>
              <a:rPr lang="en-GB" dirty="0"/>
              <a:t>Running since 2006</a:t>
            </a:r>
          </a:p>
          <a:p>
            <a:endParaRPr lang="en-GB" dirty="0"/>
          </a:p>
          <a:p>
            <a:r>
              <a:rPr lang="en-GB" dirty="0"/>
              <a:t>Pass rate 70-80%</a:t>
            </a:r>
          </a:p>
          <a:p>
            <a:endParaRPr lang="en-GB" dirty="0"/>
          </a:p>
          <a:p>
            <a:r>
              <a:rPr lang="en-GB" dirty="0"/>
              <a:t>Exam has been evaluated by Birmingham University and reliability found to be extremely high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5306" b="530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35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scenario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954651"/>
            <a:ext cx="6159063" cy="3720662"/>
          </a:xfrm>
        </p:spPr>
        <p:txBody>
          <a:bodyPr/>
          <a:lstStyle/>
          <a:p>
            <a:r>
              <a:rPr lang="en-US" dirty="0"/>
              <a:t>Stakeholder meeting / briefing</a:t>
            </a:r>
          </a:p>
          <a:p>
            <a:endParaRPr lang="en-US" dirty="0"/>
          </a:p>
          <a:p>
            <a:r>
              <a:rPr lang="en-US" dirty="0"/>
              <a:t>Healthcare staff </a:t>
            </a:r>
            <a:r>
              <a:rPr lang="mr-IN" dirty="0"/>
              <a:t>–</a:t>
            </a:r>
            <a:r>
              <a:rPr lang="en-US" dirty="0"/>
              <a:t> clinical and management</a:t>
            </a:r>
          </a:p>
          <a:p>
            <a:endParaRPr lang="en-US" dirty="0"/>
          </a:p>
          <a:p>
            <a:r>
              <a:rPr lang="en-US" dirty="0"/>
              <a:t>Lay public </a:t>
            </a:r>
          </a:p>
          <a:p>
            <a:endParaRPr lang="en-US" dirty="0"/>
          </a:p>
          <a:p>
            <a:r>
              <a:rPr lang="en-US" dirty="0"/>
              <a:t>Media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7752" r="775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4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areas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Healthcare public health </a:t>
            </a:r>
            <a:r>
              <a:rPr lang="mr-IN" dirty="0"/>
              <a:t>–</a:t>
            </a:r>
            <a:r>
              <a:rPr lang="en-US" dirty="0"/>
              <a:t> implementation of interventions and working with stakeholders</a:t>
            </a:r>
          </a:p>
          <a:p>
            <a:r>
              <a:rPr lang="en-US" b="1" dirty="0"/>
              <a:t>Healthcare public health </a:t>
            </a:r>
            <a:r>
              <a:rPr lang="mr-IN" dirty="0"/>
              <a:t>–</a:t>
            </a:r>
            <a:r>
              <a:rPr lang="en-US" dirty="0"/>
              <a:t> technical aspects </a:t>
            </a:r>
            <a:r>
              <a:rPr lang="mr-IN" dirty="0"/>
              <a:t>–</a:t>
            </a:r>
            <a:r>
              <a:rPr lang="en-US" dirty="0"/>
              <a:t> use of public health expertise e.g. commissioning</a:t>
            </a:r>
          </a:p>
          <a:p>
            <a:r>
              <a:rPr lang="en-US" b="1" dirty="0"/>
              <a:t>Health improvement </a:t>
            </a:r>
            <a:r>
              <a:rPr lang="mr-IN" dirty="0"/>
              <a:t>–</a:t>
            </a:r>
            <a:r>
              <a:rPr lang="en-US" dirty="0"/>
              <a:t> including wider determinants</a:t>
            </a:r>
          </a:p>
          <a:p>
            <a:r>
              <a:rPr lang="en-US" b="1" dirty="0"/>
              <a:t>Health protection </a:t>
            </a:r>
            <a:r>
              <a:rPr lang="mr-IN" dirty="0"/>
              <a:t>–</a:t>
            </a:r>
            <a:r>
              <a:rPr lang="en-US" dirty="0"/>
              <a:t> including infection, </a:t>
            </a:r>
            <a:r>
              <a:rPr lang="en-US" dirty="0" err="1"/>
              <a:t>imms</a:t>
            </a:r>
            <a:r>
              <a:rPr lang="en-US" dirty="0"/>
              <a:t>, screening, environment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494" y="1365251"/>
            <a:ext cx="48006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8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4"/>
          <p:cNvSpPr>
            <a:spLocks noGrp="1"/>
          </p:cNvSpPr>
          <p:nvPr>
            <p:ph type="ctrTitle"/>
          </p:nvPr>
        </p:nvSpPr>
        <p:spPr>
          <a:xfrm>
            <a:off x="2207568" y="260648"/>
            <a:ext cx="7772400" cy="1209378"/>
          </a:xfrm>
        </p:spPr>
        <p:txBody>
          <a:bodyPr/>
          <a:lstStyle/>
          <a:p>
            <a:r>
              <a:rPr lang="en-GB" dirty="0"/>
              <a:t>Domain matrix</a:t>
            </a:r>
          </a:p>
        </p:txBody>
      </p:sp>
      <p:graphicFrame>
        <p:nvGraphicFramePr>
          <p:cNvPr id="7" name="Group 107"/>
          <p:cNvGraphicFramePr>
            <a:graphicFrameLocks/>
          </p:cNvGraphicFramePr>
          <p:nvPr>
            <p:extLst/>
          </p:nvPr>
        </p:nvGraphicFramePr>
        <p:xfrm>
          <a:off x="1919311" y="1087395"/>
          <a:ext cx="8569325" cy="4753612"/>
        </p:xfrm>
        <a:graphic>
          <a:graphicData uri="http://schemas.openxmlformats.org/drawingml/2006/table">
            <a:tbl>
              <a:tblPr/>
              <a:tblGrid>
                <a:gridCol w="195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Audience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Domain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Public/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Journalist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GP/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professional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Manager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CX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Chair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Health Improvement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Data skills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Handling conflict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Communication and assimilation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Health Protection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Health Service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622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do I start?!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9620" y="1932064"/>
            <a:ext cx="10523220" cy="3720662"/>
          </a:xfrm>
        </p:spPr>
        <p:txBody>
          <a:bodyPr/>
          <a:lstStyle/>
          <a:p>
            <a:r>
              <a:rPr lang="en-US" dirty="0"/>
              <a:t>Best practice is real life</a:t>
            </a:r>
          </a:p>
          <a:p>
            <a:pPr marL="261938" indent="-261938">
              <a:lnSpc>
                <a:spcPct val="80000"/>
              </a:lnSpc>
              <a:defRPr/>
            </a:pPr>
            <a:r>
              <a:rPr lang="en-GB" dirty="0"/>
              <a:t>Visit Faculty website</a:t>
            </a:r>
          </a:p>
          <a:p>
            <a:pPr marL="261938" indent="-261938">
              <a:lnSpc>
                <a:spcPct val="80000"/>
              </a:lnSpc>
              <a:defRPr/>
            </a:pPr>
            <a:r>
              <a:rPr lang="en-GB" dirty="0"/>
              <a:t>Other training events/simulations</a:t>
            </a:r>
          </a:p>
          <a:p>
            <a:pPr marL="261938" indent="-261938">
              <a:lnSpc>
                <a:spcPct val="80000"/>
              </a:lnSpc>
              <a:defRPr/>
            </a:pPr>
            <a:r>
              <a:rPr lang="en-GB" dirty="0"/>
              <a:t>Candidate observations</a:t>
            </a:r>
          </a:p>
          <a:p>
            <a:pPr marL="261938" indent="-261938">
              <a:lnSpc>
                <a:spcPct val="80000"/>
              </a:lnSpc>
              <a:defRPr/>
            </a:pPr>
            <a:r>
              <a:rPr lang="en-GB" dirty="0"/>
              <a:t>Check out other programme websites</a:t>
            </a:r>
          </a:p>
          <a:p>
            <a:pPr marL="261938" indent="-261938">
              <a:lnSpc>
                <a:spcPct val="80000"/>
              </a:lnSpc>
              <a:defRPr/>
            </a:pPr>
            <a:r>
              <a:rPr lang="en-GB" dirty="0"/>
              <a:t>Develop some yourselves and share</a:t>
            </a:r>
          </a:p>
          <a:p>
            <a:pPr marL="261938" indent="-261938">
              <a:lnSpc>
                <a:spcPct val="80000"/>
              </a:lnSpc>
              <a:defRPr/>
            </a:pPr>
            <a:endParaRPr lang="en-GB" dirty="0"/>
          </a:p>
          <a:p>
            <a:pPr marL="261938" indent="-261938">
              <a:lnSpc>
                <a:spcPct val="80000"/>
              </a:lnSpc>
              <a:defRPr/>
            </a:pPr>
            <a:r>
              <a:rPr lang="en-GB" dirty="0"/>
              <a:t>More tips to come from Connie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quarter" idx="11"/>
          </p:nvPr>
        </p:nvSpPr>
        <p:spPr>
          <a:xfrm>
            <a:off x="2063750" y="1269132"/>
            <a:ext cx="7848600" cy="5256213"/>
          </a:xfrm>
        </p:spPr>
        <p:txBody>
          <a:bodyPr/>
          <a:lstStyle/>
          <a:p>
            <a:pPr marL="530225" lvl="1">
              <a:buFont typeface="Wingdings" pitchFamily="2" charset="2"/>
              <a:buChar char="Ø"/>
            </a:pPr>
            <a:endParaRPr lang="en-GB" sz="2000"/>
          </a:p>
          <a:p>
            <a:pPr marL="530225" lvl="1">
              <a:buFont typeface="Wingdings" pitchFamily="2" charset="2"/>
              <a:buChar char="Ø"/>
            </a:pPr>
            <a:endParaRPr lang="en-GB" sz="2000"/>
          </a:p>
          <a:p>
            <a:pPr marL="530225" lvl="1">
              <a:buFont typeface="Wingdings" pitchFamily="2" charset="2"/>
              <a:buChar char="Ø"/>
            </a:pPr>
            <a:endParaRPr lang="en-GB" sz="200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063750" y="404814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7301B3"/>
              </a:buClr>
              <a:buFontTx/>
              <a:buChar char="•"/>
            </a:pPr>
            <a:endParaRPr lang="en-GB" sz="4400">
              <a:solidFill>
                <a:srgbClr val="5D4198"/>
              </a:solidFill>
              <a:latin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7301B3"/>
              </a:buClr>
              <a:buFontTx/>
              <a:buChar char="•"/>
            </a:pPr>
            <a:endParaRPr lang="en-GB" sz="4000">
              <a:solidFill>
                <a:srgbClr val="0101B3"/>
              </a:solidFill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93922"/>
              </p:ext>
            </p:extLst>
          </p:nvPr>
        </p:nvGraphicFramePr>
        <p:xfrm>
          <a:off x="502920" y="404814"/>
          <a:ext cx="11338560" cy="55844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262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5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73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Time</a:t>
                      </a:r>
                      <a:endParaRPr lang="en-GB" sz="2000"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Agenda Item</a:t>
                      </a:r>
                      <a:endParaRPr lang="en-GB" sz="2000"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Presenter</a:t>
                      </a:r>
                      <a:endParaRPr lang="en-GB" sz="2000"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10:00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Introductions and Welcome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Anne Swift 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10:15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Part B – what is being assessed?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Anne Swift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10:35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Practicalities and logistics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Anne Swift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10:50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Registrar tips – Preparing for and surviving the exam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Connie Wou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11:15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BREAK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11:45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Scenarios and frameworks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James McGowan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12:15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Q&amp;A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All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12:30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LUNCH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13:00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Mini scenario practice</a:t>
                      </a:r>
                      <a:endParaRPr lang="en-GB" sz="2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All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14:00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Feedback – what worked?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All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15:00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Practice stations for September candidates only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8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16:00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Close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071" marR="6507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686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725709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2 - Practicalities and logistics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65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Applying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764032"/>
            <a:ext cx="10363200" cy="3720662"/>
          </a:xfrm>
        </p:spPr>
        <p:txBody>
          <a:bodyPr/>
          <a:lstStyle/>
          <a:p>
            <a:r>
              <a:rPr lang="en-US" dirty="0"/>
              <a:t>FPH website</a:t>
            </a:r>
          </a:p>
          <a:p>
            <a:r>
              <a:rPr lang="en-US" dirty="0"/>
              <a:t>12 spaces per sitting</a:t>
            </a:r>
          </a:p>
          <a:p>
            <a:r>
              <a:rPr lang="en-US" dirty="0"/>
              <a:t>£875 on application</a:t>
            </a:r>
          </a:p>
          <a:p>
            <a:r>
              <a:rPr lang="en-US" dirty="0"/>
              <a:t>No spaces available for Sept or Dec 2018</a:t>
            </a:r>
          </a:p>
          <a:p>
            <a:endParaRPr lang="en-US" dirty="0"/>
          </a:p>
          <a:p>
            <a:r>
              <a:rPr lang="en-US" dirty="0"/>
              <a:t>8 Feb 2019</a:t>
            </a:r>
          </a:p>
          <a:p>
            <a:pPr lvl="1"/>
            <a:r>
              <a:rPr lang="en-US" dirty="0"/>
              <a:t>Closing date 15 Dec 2018</a:t>
            </a:r>
          </a:p>
          <a:p>
            <a:r>
              <a:rPr lang="en-US" dirty="0"/>
              <a:t>28 June 2019</a:t>
            </a:r>
          </a:p>
          <a:p>
            <a:pPr lvl="1"/>
            <a:r>
              <a:rPr lang="en-US" dirty="0"/>
              <a:t>Closing date 3 May 2019</a:t>
            </a:r>
          </a:p>
        </p:txBody>
      </p:sp>
    </p:spTree>
    <p:extLst>
      <p:ext uri="{BB962C8B-B14F-4D97-AF65-F5344CB8AC3E}">
        <p14:creationId xmlns:p14="http://schemas.microsoft.com/office/powerpoint/2010/main" val="561603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OSPHE logistics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Held at the Royal College of Emergency Medicine, EC4A 1DT</a:t>
            </a:r>
          </a:p>
          <a:p>
            <a:endParaRPr lang="en-US" dirty="0"/>
          </a:p>
          <a:p>
            <a:r>
              <a:rPr lang="en-US" dirty="0"/>
              <a:t>Near Borough tube station (5 min)</a:t>
            </a:r>
          </a:p>
          <a:p>
            <a:r>
              <a:rPr lang="en-US" dirty="0"/>
              <a:t>London Bridge (10 min)</a:t>
            </a:r>
          </a:p>
          <a:p>
            <a:endParaRPr lang="en-US" dirty="0"/>
          </a:p>
          <a:p>
            <a:r>
              <a:rPr lang="en-US" dirty="0"/>
              <a:t>Unexpected location!</a:t>
            </a:r>
          </a:p>
          <a:p>
            <a:pPr lvl="1"/>
            <a:r>
              <a:rPr lang="en-US" dirty="0"/>
              <a:t>Behind a petrol station in a residential street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6238" r="623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26034" y="5739884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Thanks to Cath Fenton for the info</a:t>
            </a:r>
          </a:p>
        </p:txBody>
      </p:sp>
    </p:spTree>
    <p:extLst>
      <p:ext uri="{BB962C8B-B14F-4D97-AF65-F5344CB8AC3E}">
        <p14:creationId xmlns:p14="http://schemas.microsoft.com/office/powerpoint/2010/main" val="2645171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Arriving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92480" y="1956436"/>
            <a:ext cx="10180320" cy="3720662"/>
          </a:xfrm>
        </p:spPr>
        <p:txBody>
          <a:bodyPr/>
          <a:lstStyle/>
          <a:p>
            <a:r>
              <a:rPr lang="en-US" dirty="0"/>
              <a:t>Allow plenty of time </a:t>
            </a:r>
            <a:r>
              <a:rPr lang="mr-IN" dirty="0"/>
              <a:t>–</a:t>
            </a:r>
            <a:r>
              <a:rPr lang="en-US" dirty="0"/>
              <a:t> beware public transport and traffic (don’t get on the tube going the wrong way, for example</a:t>
            </a:r>
            <a:r>
              <a:rPr lang="mr-IN" dirty="0"/>
              <a:t>…</a:t>
            </a:r>
            <a:r>
              <a:rPr lang="en-GB" dirty="0"/>
              <a:t>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Ground floor </a:t>
            </a:r>
            <a:r>
              <a:rPr lang="mr-IN" dirty="0"/>
              <a:t>–</a:t>
            </a:r>
            <a:r>
              <a:rPr lang="en-US" dirty="0"/>
              <a:t> briefing for examiners and for candidates</a:t>
            </a:r>
          </a:p>
          <a:p>
            <a:pPr lvl="1"/>
            <a:r>
              <a:rPr lang="en-US" dirty="0"/>
              <a:t>Lockers (but they don’t lock</a:t>
            </a:r>
            <a:r>
              <a:rPr lang="mr-IN" dirty="0"/>
              <a:t>…</a:t>
            </a:r>
            <a:r>
              <a:rPr lang="en-GB" dirty="0"/>
              <a:t>) </a:t>
            </a:r>
            <a:r>
              <a:rPr lang="mr-IN" dirty="0"/>
              <a:t>–</a:t>
            </a:r>
            <a:r>
              <a:rPr lang="en-GB" dirty="0"/>
              <a:t> security staff on hand but consider whether to bring valuables. You can’t take anything in or bring anything out</a:t>
            </a:r>
          </a:p>
          <a:p>
            <a:r>
              <a:rPr lang="en-GB" b="1" dirty="0"/>
              <a:t>First floor </a:t>
            </a:r>
            <a:r>
              <a:rPr lang="mr-IN" dirty="0"/>
              <a:t>–</a:t>
            </a:r>
            <a:r>
              <a:rPr lang="en-GB" dirty="0"/>
              <a:t> toilets, tea and coffee</a:t>
            </a:r>
          </a:p>
          <a:p>
            <a:r>
              <a:rPr lang="en-GB" b="1" dirty="0"/>
              <a:t>Second floor </a:t>
            </a:r>
            <a:r>
              <a:rPr lang="mr-IN" dirty="0"/>
              <a:t>–</a:t>
            </a:r>
            <a:r>
              <a:rPr lang="en-GB" dirty="0"/>
              <a:t> exam rooms. FPH staff on hand to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1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Don</a:t>
            </a:r>
            <a:r>
              <a:rPr lang="mr-IN" dirty="0"/>
              <a:t>’</a:t>
            </a:r>
            <a:r>
              <a:rPr lang="en-US" dirty="0"/>
              <a:t>t forget!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Exam allocation email </a:t>
            </a:r>
          </a:p>
          <a:p>
            <a:endParaRPr lang="en-US" dirty="0"/>
          </a:p>
          <a:p>
            <a:r>
              <a:rPr lang="en-US" dirty="0"/>
              <a:t>Original photographic ID (e.g. current passport) </a:t>
            </a:r>
          </a:p>
          <a:p>
            <a:endParaRPr lang="en-US" dirty="0"/>
          </a:p>
          <a:p>
            <a:r>
              <a:rPr lang="en-US" dirty="0"/>
              <a:t>IF YOU DO NOT BRING THESE YOU CANNOT SIT and you won’t get a refund!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680" y="2305050"/>
            <a:ext cx="3810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7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Registration and briefing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2252104"/>
            <a:ext cx="10797540" cy="3720662"/>
          </a:xfrm>
        </p:spPr>
        <p:txBody>
          <a:bodyPr/>
          <a:lstStyle/>
          <a:p>
            <a:r>
              <a:rPr lang="en-US" dirty="0"/>
              <a:t>With other candidates</a:t>
            </a:r>
          </a:p>
          <a:p>
            <a:r>
              <a:rPr lang="en-US" dirty="0"/>
              <a:t>Name badge with number (this is your first station)</a:t>
            </a:r>
          </a:p>
          <a:p>
            <a:r>
              <a:rPr lang="en-US" dirty="0"/>
              <a:t>Briefing pack includes the full set of 6 stations </a:t>
            </a:r>
            <a:r>
              <a:rPr lang="mr-IN" dirty="0"/>
              <a:t>–</a:t>
            </a:r>
            <a:r>
              <a:rPr lang="en-US" dirty="0"/>
              <a:t> carry it with you around the circuit</a:t>
            </a:r>
          </a:p>
          <a:p>
            <a:r>
              <a:rPr lang="en-US" dirty="0"/>
              <a:t>There will be hanging around</a:t>
            </a:r>
            <a:r>
              <a:rPr lang="mr-IN" dirty="0"/>
              <a:t>…</a:t>
            </a:r>
            <a:r>
              <a:rPr lang="en-GB" dirty="0"/>
              <a:t> consider how you best manage stress</a:t>
            </a:r>
          </a:p>
          <a:p>
            <a:r>
              <a:rPr lang="en-GB" dirty="0"/>
              <a:t>Water and (probably) tea and coffee</a:t>
            </a:r>
            <a:r>
              <a:rPr lang="mr-IN" dirty="0"/>
              <a:t>…</a:t>
            </a:r>
            <a:r>
              <a:rPr lang="en-GB" dirty="0"/>
              <a:t> but no loo breaks during the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58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954924"/>
            <a:ext cx="10888980" cy="3720662"/>
          </a:xfrm>
        </p:spPr>
        <p:txBody>
          <a:bodyPr/>
          <a:lstStyle/>
          <a:p>
            <a:pPr marL="261938" indent="-261938">
              <a:lnSpc>
                <a:spcPct val="90000"/>
              </a:lnSpc>
              <a:defRPr/>
            </a:pPr>
            <a:r>
              <a:rPr lang="en-US" dirty="0"/>
              <a:t>Six 8 minute stations, exam takes 2 hours (you will be there longer)</a:t>
            </a:r>
          </a:p>
          <a:p>
            <a:pPr marL="261938" indent="-261938">
              <a:lnSpc>
                <a:spcPct val="90000"/>
              </a:lnSpc>
              <a:defRPr/>
            </a:pPr>
            <a:r>
              <a:rPr lang="en-US" dirty="0"/>
              <a:t>Role play with actors</a:t>
            </a:r>
          </a:p>
          <a:p>
            <a:pPr marL="719138" lvl="2" indent="-261938">
              <a:lnSpc>
                <a:spcPct val="90000"/>
              </a:lnSpc>
              <a:buSzPct val="75000"/>
              <a:buFont typeface="Arial" pitchFamily="34" charset="0"/>
              <a:buChar char="•"/>
              <a:defRPr/>
            </a:pPr>
            <a:r>
              <a:rPr lang="en-US" sz="2000" dirty="0"/>
              <a:t>Professional actors for “lay” parts </a:t>
            </a:r>
            <a:r>
              <a:rPr lang="en-US" sz="2000" dirty="0" err="1"/>
              <a:t>eg</a:t>
            </a:r>
            <a:r>
              <a:rPr lang="en-US" sz="2000" dirty="0"/>
              <a:t> radio presenter</a:t>
            </a:r>
          </a:p>
          <a:p>
            <a:pPr marL="719138" lvl="2" indent="-261938">
              <a:lnSpc>
                <a:spcPct val="90000"/>
              </a:lnSpc>
              <a:buSzPct val="75000"/>
              <a:buFont typeface="Arial" pitchFamily="34" charset="0"/>
              <a:buChar char="•"/>
              <a:defRPr/>
            </a:pPr>
            <a:r>
              <a:rPr lang="en-US" sz="2000" dirty="0"/>
              <a:t>Role playing examiners for NHS parts </a:t>
            </a:r>
            <a:r>
              <a:rPr lang="en-US" sz="2000" dirty="0" err="1"/>
              <a:t>eg</a:t>
            </a:r>
            <a:r>
              <a:rPr lang="en-US" sz="2000" dirty="0"/>
              <a:t> CCG member</a:t>
            </a:r>
          </a:p>
          <a:p>
            <a:pPr marL="261938" indent="-261938">
              <a:lnSpc>
                <a:spcPct val="90000"/>
              </a:lnSpc>
              <a:defRPr/>
            </a:pPr>
            <a:r>
              <a:rPr lang="en-US" dirty="0"/>
              <a:t>Marking examiner +/- observer/trainee examiner</a:t>
            </a:r>
          </a:p>
          <a:p>
            <a:pPr marL="261938" indent="-261938">
              <a:lnSpc>
                <a:spcPct val="90000"/>
              </a:lnSpc>
              <a:defRPr/>
            </a:pPr>
            <a:r>
              <a:rPr lang="en-US" dirty="0"/>
              <a:t>8m preparation time, 1m transfer time</a:t>
            </a:r>
          </a:p>
          <a:p>
            <a:pPr marL="261938" indent="-261938">
              <a:lnSpc>
                <a:spcPct val="90000"/>
              </a:lnSpc>
              <a:defRPr/>
            </a:pPr>
            <a:r>
              <a:rPr lang="en-US" dirty="0"/>
              <a:t>Confidentiality and cohort contamination</a:t>
            </a:r>
          </a:p>
          <a:p>
            <a:pPr marL="261938" indent="-261938">
              <a:lnSpc>
                <a:spcPct val="90000"/>
              </a:lnSpc>
              <a:defRPr/>
            </a:pPr>
            <a:r>
              <a:rPr lang="en-US" dirty="0"/>
              <a:t>Electronic timing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25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exam circuit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Prep room and exam room for each station </a:t>
            </a:r>
          </a:p>
          <a:p>
            <a:r>
              <a:rPr lang="en-US" dirty="0"/>
              <a:t>Speaker system and clock in each room, plus paper, pens, water</a:t>
            </a:r>
          </a:p>
          <a:p>
            <a:r>
              <a:rPr lang="en-US" dirty="0"/>
              <a:t>Spoken instructions for timings and moving between stations</a:t>
            </a:r>
          </a:p>
          <a:p>
            <a:r>
              <a:rPr lang="en-US" dirty="0"/>
              <a:t>Candidates shepherded around the circuit </a:t>
            </a:r>
          </a:p>
        </p:txBody>
      </p:sp>
      <p:pic>
        <p:nvPicPr>
          <p:cNvPr id="8" name="Picture 3" descr="exam room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l="656" r="65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8430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4"/>
          <p:cNvSpPr>
            <a:spLocks noGrp="1"/>
          </p:cNvSpPr>
          <p:nvPr>
            <p:ph type="ctrTitle"/>
          </p:nvPr>
        </p:nvSpPr>
        <p:spPr>
          <a:xfrm>
            <a:off x="3863975" y="1"/>
            <a:ext cx="4819650" cy="981075"/>
          </a:xfrm>
        </p:spPr>
        <p:txBody>
          <a:bodyPr/>
          <a:lstStyle/>
          <a:p>
            <a:r>
              <a:rPr lang="en-GB"/>
              <a:t>Exam</a:t>
            </a:r>
            <a:r>
              <a:rPr lang="en-GB" sz="3200"/>
              <a:t> </a:t>
            </a:r>
            <a:r>
              <a:rPr lang="en-GB"/>
              <a:t>Corridor</a:t>
            </a:r>
          </a:p>
        </p:txBody>
      </p:sp>
      <p:pic>
        <p:nvPicPr>
          <p:cNvPr id="69634" name="Picture 3" descr="candidates waiting"/>
          <p:cNvPicPr>
            <a:picLocks noChangeAspect="1" noChangeArrowheads="1"/>
          </p:cNvPicPr>
          <p:nvPr/>
        </p:nvPicPr>
        <p:blipFill>
          <a:blip r:embed="rId3" cstate="print"/>
          <a:srcRect t="15501" r="9744"/>
          <a:stretch>
            <a:fillRect/>
          </a:stretch>
        </p:blipFill>
        <p:spPr bwMode="auto">
          <a:xfrm>
            <a:off x="3000376" y="1052736"/>
            <a:ext cx="6551613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5"/>
          <p:cNvSpPr>
            <a:spLocks noGrp="1"/>
          </p:cNvSpPr>
          <p:nvPr>
            <p:ph type="ctrTitle"/>
          </p:nvPr>
        </p:nvSpPr>
        <p:spPr>
          <a:xfrm>
            <a:off x="2208213" y="2133601"/>
            <a:ext cx="7772400" cy="1470025"/>
          </a:xfrm>
        </p:spPr>
        <p:txBody>
          <a:bodyPr/>
          <a:lstStyle/>
          <a:p>
            <a:r>
              <a:rPr lang="en-GB"/>
              <a:t>Purpose of the day</a:t>
            </a:r>
          </a:p>
        </p:txBody>
      </p:sp>
    </p:spTree>
    <p:extLst>
      <p:ext uri="{BB962C8B-B14F-4D97-AF65-F5344CB8AC3E}">
        <p14:creationId xmlns:p14="http://schemas.microsoft.com/office/powerpoint/2010/main" val="1901259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Step by step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Bell rings </a:t>
            </a:r>
            <a:r>
              <a:rPr lang="mr-IN" dirty="0"/>
              <a:t>–</a:t>
            </a:r>
            <a:r>
              <a:rPr lang="en-US" dirty="0"/>
              <a:t> enter the exam room</a:t>
            </a:r>
          </a:p>
          <a:p>
            <a:r>
              <a:rPr lang="en-US" dirty="0"/>
              <a:t>Ignore the examiner unless they speak to you </a:t>
            </a:r>
          </a:p>
          <a:p>
            <a:r>
              <a:rPr lang="en-US" dirty="0"/>
              <a:t>Bell at seven minutes = one minute left. Wrap up!</a:t>
            </a:r>
          </a:p>
          <a:p>
            <a:r>
              <a:rPr lang="en-US" dirty="0"/>
              <a:t>Bell at eight minutes = stop and leave immediately </a:t>
            </a:r>
          </a:p>
          <a:p>
            <a:r>
              <a:rPr lang="en-US" dirty="0"/>
              <a:t>If you finish early, wait in the station. Don’t try to chat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20" y="170497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9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4"/>
          <p:cNvSpPr>
            <a:spLocks noGrp="1"/>
          </p:cNvSpPr>
          <p:nvPr>
            <p:ph type="ctrTitle"/>
          </p:nvPr>
        </p:nvSpPr>
        <p:spPr>
          <a:xfrm>
            <a:off x="2207568" y="332656"/>
            <a:ext cx="7772400" cy="1125538"/>
          </a:xfrm>
        </p:spPr>
        <p:txBody>
          <a:bodyPr/>
          <a:lstStyle/>
          <a:p>
            <a:r>
              <a:rPr lang="en-GB" sz="4800" dirty="0"/>
              <a:t>Marking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11624" y="1556792"/>
            <a:ext cx="6985000" cy="3672408"/>
          </a:xfrm>
        </p:spPr>
        <p:txBody>
          <a:bodyPr>
            <a:noAutofit/>
          </a:bodyPr>
          <a:lstStyle/>
          <a:p>
            <a:pPr marL="261938" indent="-261938" algn="l">
              <a:buFont typeface="Arial" pitchFamily="34" charset="0"/>
              <a:buChar char="•"/>
              <a:defRPr/>
            </a:pPr>
            <a:r>
              <a:rPr lang="en-GB" sz="2400" dirty="0"/>
              <a:t>Name badge checked</a:t>
            </a:r>
          </a:p>
          <a:p>
            <a:pPr marL="261938" indent="-261938" algn="l">
              <a:buFont typeface="Arial" pitchFamily="34" charset="0"/>
              <a:buChar char="•"/>
              <a:defRPr/>
            </a:pPr>
            <a:r>
              <a:rPr lang="en-GB" sz="2400" dirty="0"/>
              <a:t>Examiner watching and marking during exam</a:t>
            </a:r>
          </a:p>
          <a:p>
            <a:pPr marL="261938" indent="-261938" algn="l">
              <a:buFont typeface="Arial" pitchFamily="34" charset="0"/>
              <a:buChar char="•"/>
              <a:defRPr/>
            </a:pPr>
            <a:r>
              <a:rPr lang="en-GB" sz="2400" dirty="0"/>
              <a:t>5 grades, scoring indicators</a:t>
            </a:r>
          </a:p>
          <a:p>
            <a:pPr marL="261938" indent="-261938" algn="l">
              <a:buFont typeface="Arial" pitchFamily="34" charset="0"/>
              <a:buChar char="•"/>
              <a:defRPr/>
            </a:pPr>
            <a:r>
              <a:rPr lang="en-GB" sz="2400" dirty="0"/>
              <a:t>Excellent requires bringing in additional knowledge</a:t>
            </a:r>
          </a:p>
          <a:p>
            <a:pPr marL="261938" indent="-261938" algn="l">
              <a:buFont typeface="Arial" pitchFamily="34" charset="0"/>
              <a:buChar char="•"/>
              <a:defRPr/>
            </a:pPr>
            <a:r>
              <a:rPr lang="en-GB" sz="2400" dirty="0"/>
              <a:t>All scenarios score all competencies</a:t>
            </a:r>
          </a:p>
          <a:p>
            <a:pPr marL="261938" indent="-261938" algn="l">
              <a:buFont typeface="Arial" pitchFamily="34" charset="0"/>
              <a:buChar char="•"/>
              <a:defRPr/>
            </a:pPr>
            <a:r>
              <a:rPr lang="en-GB" sz="2400" dirty="0"/>
              <a:t>Each competency must be average or more at half stations</a:t>
            </a:r>
          </a:p>
          <a:p>
            <a:pPr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4532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4"/>
          <p:cNvSpPr>
            <a:spLocks noGrp="1"/>
          </p:cNvSpPr>
          <p:nvPr>
            <p:ph type="ctrTitle"/>
          </p:nvPr>
        </p:nvSpPr>
        <p:spPr>
          <a:xfrm>
            <a:off x="2208214" y="260649"/>
            <a:ext cx="7344171" cy="1209377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11625" y="1988840"/>
            <a:ext cx="7272808" cy="2592288"/>
          </a:xfrm>
        </p:spPr>
        <p:txBody>
          <a:bodyPr>
            <a:normAutofit/>
          </a:bodyPr>
          <a:lstStyle/>
          <a:p>
            <a:pPr marL="261938" indent="-261938" algn="l">
              <a:buFont typeface="Arial" pitchFamily="34" charset="0"/>
              <a:buChar char="•"/>
              <a:defRPr/>
            </a:pPr>
            <a:r>
              <a:rPr lang="en-GB" dirty="0"/>
              <a:t>Posted</a:t>
            </a:r>
          </a:p>
          <a:p>
            <a:pPr marL="261938" indent="-261938" algn="l">
              <a:buFont typeface="Arial" pitchFamily="34" charset="0"/>
              <a:buChar char="•"/>
              <a:defRPr/>
            </a:pPr>
            <a:r>
              <a:rPr lang="en-GB" dirty="0"/>
              <a:t>Published on web</a:t>
            </a:r>
          </a:p>
          <a:p>
            <a:pPr marL="261938" indent="-261938" algn="l">
              <a:buFont typeface="Arial" pitchFamily="34" charset="0"/>
              <a:buChar char="•"/>
              <a:defRPr/>
            </a:pPr>
            <a:r>
              <a:rPr lang="en-GB" dirty="0"/>
              <a:t>Copied to TPD</a:t>
            </a:r>
          </a:p>
          <a:p>
            <a:pPr marL="261938" indent="-261938" algn="l">
              <a:buFont typeface="Arial" pitchFamily="34" charset="0"/>
              <a:buChar char="•"/>
              <a:defRPr/>
            </a:pPr>
            <a:r>
              <a:rPr lang="en-GB" dirty="0"/>
              <a:t>Feedback for fails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301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38400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7301B3"/>
              </a:buClr>
              <a:defRPr/>
            </a:pPr>
            <a:endParaRPr lang="en-GB" sz="3200" kern="0">
              <a:solidFill>
                <a:srgbClr val="0101B3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7301B3"/>
              </a:buClr>
              <a:defRPr/>
            </a:pPr>
            <a:endParaRPr lang="en-GB" sz="3200" kern="0">
              <a:solidFill>
                <a:srgbClr val="0101B3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90800" y="17097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7301B3"/>
              </a:buClr>
              <a:defRPr/>
            </a:pPr>
            <a:endParaRPr lang="en-GB" sz="3200" kern="0">
              <a:solidFill>
                <a:srgbClr val="0101B3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7301B3"/>
              </a:buClr>
              <a:defRPr/>
            </a:pPr>
            <a:endParaRPr lang="en-GB" sz="3200" kern="0">
              <a:solidFill>
                <a:srgbClr val="0101B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Tips from recent observation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704976"/>
            <a:ext cx="11209020" cy="3720662"/>
          </a:xfrm>
        </p:spPr>
        <p:txBody>
          <a:bodyPr/>
          <a:lstStyle/>
          <a:p>
            <a:r>
              <a:rPr lang="en-US" dirty="0"/>
              <a:t>“Shows how” exam, not knowledge test BUT you need to demonstrate public health skill (e.g. precision of language </a:t>
            </a:r>
            <a:r>
              <a:rPr lang="mr-IN" dirty="0"/>
              <a:t>–</a:t>
            </a:r>
            <a:r>
              <a:rPr lang="en-US" dirty="0"/>
              <a:t>rate vs number, registered vs resident population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Make sure you use appropriate tone and language for the audience</a:t>
            </a:r>
          </a:p>
          <a:p>
            <a:endParaRPr lang="en-US" dirty="0"/>
          </a:p>
          <a:p>
            <a:r>
              <a:rPr lang="en-US" dirty="0"/>
              <a:t>Conflict and uncertainty seemed to come up at the one minute to go mark </a:t>
            </a:r>
            <a:r>
              <a:rPr lang="mr-IN" dirty="0"/>
              <a:t>–</a:t>
            </a:r>
            <a:r>
              <a:rPr lang="en-US" dirty="0"/>
              <a:t> be prepared</a:t>
            </a:r>
          </a:p>
          <a:p>
            <a:endParaRPr lang="en-US" dirty="0"/>
          </a:p>
          <a:p>
            <a:r>
              <a:rPr lang="en-US" dirty="0"/>
              <a:t>If you finish early you can start prepping the next scenario </a:t>
            </a:r>
          </a:p>
        </p:txBody>
      </p:sp>
    </p:spTree>
    <p:extLst>
      <p:ext uri="{BB962C8B-B14F-4D97-AF65-F5344CB8AC3E}">
        <p14:creationId xmlns:p14="http://schemas.microsoft.com/office/powerpoint/2010/main" val="3458009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tips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954924"/>
            <a:ext cx="10797540" cy="3720662"/>
          </a:xfrm>
        </p:spPr>
        <p:txBody>
          <a:bodyPr/>
          <a:lstStyle/>
          <a:p>
            <a:r>
              <a:rPr lang="en-GB" dirty="0"/>
              <a:t>Get into playing the role, be yourself but a bit larger than life… think about what you would do in real life if you were meeting this person or faced with this task</a:t>
            </a:r>
          </a:p>
          <a:p>
            <a:r>
              <a:rPr lang="en-GB" dirty="0"/>
              <a:t>Be polite, empathise where appropriate, stay calm</a:t>
            </a:r>
          </a:p>
          <a:p>
            <a:r>
              <a:rPr lang="en-GB" dirty="0"/>
              <a:t>"Aim to engage, enthuse and even entertain to a degree to get your message across" (OSPHE tips - </a:t>
            </a:r>
            <a:r>
              <a:rPr lang="en-GB" dirty="0" err="1"/>
              <a:t>Abhjit</a:t>
            </a:r>
            <a:r>
              <a:rPr lang="en-GB" dirty="0"/>
              <a:t> </a:t>
            </a:r>
            <a:r>
              <a:rPr lang="en-GB" dirty="0" err="1"/>
              <a:t>Bagade</a:t>
            </a:r>
            <a:r>
              <a:rPr lang="en-GB" dirty="0"/>
              <a:t> when he was a registrar)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97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Questions?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92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ctrTitle"/>
          </p:nvPr>
        </p:nvSpPr>
        <p:spPr>
          <a:xfrm>
            <a:off x="2208213" y="260351"/>
            <a:ext cx="7772400" cy="720725"/>
          </a:xfrm>
        </p:spPr>
        <p:txBody>
          <a:bodyPr/>
          <a:lstStyle/>
          <a:p>
            <a:r>
              <a:rPr lang="en-GB"/>
              <a:t>Aims</a:t>
            </a:r>
          </a:p>
        </p:txBody>
      </p:sp>
      <p:sp>
        <p:nvSpPr>
          <p:cNvPr id="34818" name="Subtitle 5"/>
          <p:cNvSpPr>
            <a:spLocks noGrp="1"/>
          </p:cNvSpPr>
          <p:nvPr>
            <p:ph type="subTitle" idx="1"/>
          </p:nvPr>
        </p:nvSpPr>
        <p:spPr>
          <a:xfrm>
            <a:off x="2927350" y="1341438"/>
            <a:ext cx="6985000" cy="467995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400" dirty="0"/>
              <a:t>To </a:t>
            </a:r>
            <a:r>
              <a:rPr lang="en-US" sz="2400" dirty="0" err="1"/>
              <a:t>familiarise</a:t>
            </a:r>
            <a:r>
              <a:rPr lang="en-US" sz="2400" dirty="0"/>
              <a:t> candidates with OSPHE</a:t>
            </a:r>
          </a:p>
          <a:p>
            <a:pPr lvl="1" algn="l">
              <a:lnSpc>
                <a:spcPct val="90000"/>
              </a:lnSpc>
              <a:buSzPct val="65000"/>
              <a:buFont typeface="Wingdings" pitchFamily="2" charset="2"/>
              <a:buChar char="ª"/>
            </a:pPr>
            <a:r>
              <a:rPr lang="en-US" sz="2400" dirty="0"/>
              <a:t> Logistics and process</a:t>
            </a:r>
          </a:p>
          <a:p>
            <a:pPr lvl="1" algn="l">
              <a:lnSpc>
                <a:spcPct val="90000"/>
              </a:lnSpc>
              <a:buSzPct val="65000"/>
              <a:buFont typeface="Wingdings" pitchFamily="2" charset="2"/>
              <a:buChar char="ª"/>
            </a:pPr>
            <a:r>
              <a:rPr lang="en-US" sz="2400" dirty="0"/>
              <a:t> Preparation</a:t>
            </a:r>
          </a:p>
          <a:p>
            <a:pPr lvl="1" algn="l">
              <a:lnSpc>
                <a:spcPct val="90000"/>
              </a:lnSpc>
            </a:pPr>
            <a:endParaRPr lang="en-US" sz="1400" dirty="0"/>
          </a:p>
          <a:p>
            <a:pPr algn="l">
              <a:lnSpc>
                <a:spcPct val="90000"/>
              </a:lnSpc>
            </a:pPr>
            <a:r>
              <a:rPr lang="en-US" sz="2400" dirty="0"/>
              <a:t>To identify markers of good and poor performance</a:t>
            </a:r>
          </a:p>
          <a:p>
            <a:pPr algn="l">
              <a:lnSpc>
                <a:spcPct val="90000"/>
              </a:lnSpc>
            </a:pPr>
            <a:endParaRPr lang="en-US" sz="1400" dirty="0"/>
          </a:p>
          <a:p>
            <a:pPr algn="l">
              <a:lnSpc>
                <a:spcPct val="90000"/>
              </a:lnSpc>
            </a:pPr>
            <a:r>
              <a:rPr lang="en-US" sz="2400" dirty="0"/>
              <a:t>To provide some practice</a:t>
            </a:r>
          </a:p>
          <a:p>
            <a:pPr lvl="1" algn="l">
              <a:lnSpc>
                <a:spcPct val="90000"/>
              </a:lnSpc>
              <a:buFont typeface="Wingdings" pitchFamily="2" charset="2"/>
              <a:buChar char="ª"/>
            </a:pPr>
            <a:r>
              <a:rPr lang="en-US" sz="2400" dirty="0"/>
              <a:t> scenario format, timing, preparation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algn="l">
              <a:lnSpc>
                <a:spcPct val="90000"/>
              </a:lnSpc>
            </a:pPr>
            <a:r>
              <a:rPr lang="en-US" sz="2400" dirty="0"/>
              <a:t>To consider feedback</a:t>
            </a:r>
          </a:p>
          <a:p>
            <a:pPr algn="l">
              <a:lnSpc>
                <a:spcPct val="90000"/>
              </a:lnSpc>
            </a:pPr>
            <a:endParaRPr lang="en-US" sz="1400" dirty="0"/>
          </a:p>
          <a:p>
            <a:pPr algn="l">
              <a:lnSpc>
                <a:spcPct val="90000"/>
              </a:lnSpc>
            </a:pPr>
            <a:r>
              <a:rPr lang="en-US" sz="2400" dirty="0"/>
              <a:t>To have fun!</a:t>
            </a:r>
          </a:p>
        </p:txBody>
      </p:sp>
    </p:spTree>
    <p:extLst>
      <p:ext uri="{BB962C8B-B14F-4D97-AF65-F5344CB8AC3E}">
        <p14:creationId xmlns:p14="http://schemas.microsoft.com/office/powerpoint/2010/main" val="64463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4"/>
          <p:cNvSpPr>
            <a:spLocks noGrp="1"/>
          </p:cNvSpPr>
          <p:nvPr>
            <p:ph type="ctrTitle"/>
          </p:nvPr>
        </p:nvSpPr>
        <p:spPr>
          <a:xfrm>
            <a:off x="2208213" y="260351"/>
            <a:ext cx="7772400" cy="792163"/>
          </a:xfrm>
        </p:spPr>
        <p:txBody>
          <a:bodyPr/>
          <a:lstStyle/>
          <a:p>
            <a:r>
              <a:rPr lang="en-GB"/>
              <a:t>Not intended</a:t>
            </a:r>
          </a:p>
        </p:txBody>
      </p:sp>
      <p:sp>
        <p:nvSpPr>
          <p:cNvPr id="36866" name="Subtitle 5"/>
          <p:cNvSpPr>
            <a:spLocks noGrp="1"/>
          </p:cNvSpPr>
          <p:nvPr>
            <p:ph type="subTitle" idx="1"/>
          </p:nvPr>
        </p:nvSpPr>
        <p:spPr>
          <a:xfrm>
            <a:off x="2424114" y="1341439"/>
            <a:ext cx="7488237" cy="4175125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GB" sz="2400"/>
              <a:t>  Detailed individual feedback</a:t>
            </a:r>
          </a:p>
          <a:p>
            <a:pPr algn="l">
              <a:buFontTx/>
              <a:buChar char="•"/>
            </a:pPr>
            <a:r>
              <a:rPr lang="en-GB" sz="2400"/>
              <a:t>  Full length mock</a:t>
            </a:r>
          </a:p>
          <a:p>
            <a:pPr algn="l">
              <a:buFontTx/>
              <a:buChar char="•"/>
            </a:pPr>
            <a:r>
              <a:rPr lang="en-GB" sz="2400"/>
              <a:t>  Exact replica of exam set up</a:t>
            </a:r>
          </a:p>
          <a:p>
            <a:pPr algn="l">
              <a:buFontTx/>
              <a:buChar char="•"/>
            </a:pPr>
            <a:r>
              <a:rPr lang="en-GB" sz="2400"/>
              <a:t>  Expert examiners</a:t>
            </a:r>
          </a:p>
          <a:p>
            <a:endParaRPr lang="en-GB" sz="2800"/>
          </a:p>
          <a:p>
            <a:r>
              <a:rPr lang="en-GB" sz="2800"/>
              <a:t>THIS IS A </a:t>
            </a:r>
            <a:r>
              <a:rPr lang="en-GB" sz="2800" u="sng"/>
              <a:t>FAMILIARISATION</a:t>
            </a:r>
            <a:r>
              <a:rPr lang="en-GB" sz="2800"/>
              <a:t> COURSE</a:t>
            </a:r>
          </a:p>
          <a:p>
            <a:endParaRPr lang="en-GB" sz="2800"/>
          </a:p>
          <a:p>
            <a:r>
              <a:rPr lang="en-GB" sz="2400"/>
              <a:t>Best taken as early preparation not as last minute cramming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4"/>
          <p:cNvSpPr>
            <a:spLocks noGrp="1"/>
          </p:cNvSpPr>
          <p:nvPr>
            <p:ph type="ctrTitle"/>
          </p:nvPr>
        </p:nvSpPr>
        <p:spPr>
          <a:xfrm>
            <a:off x="2135560" y="1196753"/>
            <a:ext cx="7772400" cy="1470025"/>
          </a:xfrm>
        </p:spPr>
        <p:txBody>
          <a:bodyPr/>
          <a:lstStyle/>
          <a:p>
            <a:r>
              <a:rPr lang="en-GB" dirty="0"/>
              <a:t>Intended learning outcomes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11624" y="2564905"/>
            <a:ext cx="7488238" cy="3313113"/>
          </a:xfrm>
        </p:spPr>
        <p:txBody>
          <a:bodyPr/>
          <a:lstStyle/>
          <a:p>
            <a:pPr marL="261938" indent="-261938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To feel confident in planning exam preparation</a:t>
            </a:r>
          </a:p>
          <a:p>
            <a:pPr marL="261938" indent="-261938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/>
          </a:p>
          <a:p>
            <a:pPr marL="261938" indent="-261938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To understand the logistics of the examination</a:t>
            </a:r>
          </a:p>
          <a:p>
            <a:pPr marL="261938" indent="-261938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/>
          </a:p>
          <a:p>
            <a:pPr marL="261938" indent="-261938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To be able to identify further preparation needs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9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1 </a:t>
            </a:r>
            <a:r>
              <a:rPr lang="mr-IN" dirty="0"/>
              <a:t>–</a:t>
            </a:r>
            <a:r>
              <a:rPr lang="en-US" dirty="0"/>
              <a:t> what is being assessed?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Anne Swift</a:t>
            </a:r>
          </a:p>
        </p:txBody>
      </p:sp>
    </p:spTree>
    <p:extLst>
      <p:ext uri="{BB962C8B-B14F-4D97-AF65-F5344CB8AC3E}">
        <p14:creationId xmlns:p14="http://schemas.microsoft.com/office/powerpoint/2010/main" val="203115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441786" y="2766477"/>
            <a:ext cx="9110980" cy="2102704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800" dirty="0"/>
              <a:t>3 domains of PH practice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800" dirty="0"/>
              <a:t>Application of theory to practice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800" dirty="0"/>
              <a:t>5 specific competencies covered in every station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 </a:t>
            </a:r>
          </a:p>
        </p:txBody>
      </p:sp>
    </p:spTree>
    <p:extLst>
      <p:ext uri="{BB962C8B-B14F-4D97-AF65-F5344CB8AC3E}">
        <p14:creationId xmlns:p14="http://schemas.microsoft.com/office/powerpoint/2010/main" val="108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 domains tested in every station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Presenting communication skills</a:t>
            </a:r>
          </a:p>
          <a:p>
            <a:r>
              <a:rPr lang="en-GB" dirty="0"/>
              <a:t>Listening, comprehending, responding communication skills</a:t>
            </a:r>
          </a:p>
          <a:p>
            <a:r>
              <a:rPr lang="en-GB" dirty="0"/>
              <a:t>Assimilating and using relevant information </a:t>
            </a:r>
          </a:p>
          <a:p>
            <a:r>
              <a:rPr lang="en-GB" dirty="0"/>
              <a:t>Reasoning and judgement; giving a balanced view</a:t>
            </a:r>
          </a:p>
          <a:p>
            <a:r>
              <a:rPr lang="en-GB" dirty="0"/>
              <a:t>Handling of uncertainty, the unexpected, challenge and conflict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137" y="1954924"/>
            <a:ext cx="3288589" cy="32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HIN_Powerpoint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EE PPT - Master slide d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1191</Words>
  <Application>Microsoft Office PowerPoint</Application>
  <PresentationFormat>Widescreen</PresentationFormat>
  <Paragraphs>243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MS Mincho</vt:lpstr>
      <vt:lpstr>Arial</vt:lpstr>
      <vt:lpstr>Calibri</vt:lpstr>
      <vt:lpstr>Frutiga</vt:lpstr>
      <vt:lpstr>Frutiga</vt:lpstr>
      <vt:lpstr>Lucida Grande</vt:lpstr>
      <vt:lpstr>Times New Roman</vt:lpstr>
      <vt:lpstr>Wingdings</vt:lpstr>
      <vt:lpstr>ヒラギノ角ゴ Pro W3</vt:lpstr>
      <vt:lpstr>HIN_Powerpoint_template</vt:lpstr>
      <vt:lpstr>1_HEE PPT - Master slide deck</vt:lpstr>
      <vt:lpstr>OSPHE Familiarisation Course 2018 </vt:lpstr>
      <vt:lpstr>PowerPoint Presentation</vt:lpstr>
      <vt:lpstr>Purpose of the day</vt:lpstr>
      <vt:lpstr>Aims</vt:lpstr>
      <vt:lpstr>Not intended</vt:lpstr>
      <vt:lpstr>Intended learning outcomes</vt:lpstr>
      <vt:lpstr>Session 1 – what is being assessed?</vt:lpstr>
      <vt:lpstr>Thoughts? </vt:lpstr>
      <vt:lpstr>5 domains tested in every station </vt:lpstr>
      <vt:lpstr>How are these tested? </vt:lpstr>
      <vt:lpstr>To what standard? </vt:lpstr>
      <vt:lpstr>PowerPoint Presentation</vt:lpstr>
      <vt:lpstr>How are the domains marked? </vt:lpstr>
      <vt:lpstr>PowerPoint Presentation</vt:lpstr>
      <vt:lpstr>Is it a good test? </vt:lpstr>
      <vt:lpstr>Types of scenario</vt:lpstr>
      <vt:lpstr>Topic areas</vt:lpstr>
      <vt:lpstr>Domain matrix</vt:lpstr>
      <vt:lpstr>Where do I start?!</vt:lpstr>
      <vt:lpstr>Questions? </vt:lpstr>
      <vt:lpstr>Session 2 - Practicalities and logistics</vt:lpstr>
      <vt:lpstr>Applying</vt:lpstr>
      <vt:lpstr>OSPHE logistics</vt:lpstr>
      <vt:lpstr>Arriving</vt:lpstr>
      <vt:lpstr>Don’t forget!</vt:lpstr>
      <vt:lpstr>Registration and briefing</vt:lpstr>
      <vt:lpstr>Exam format</vt:lpstr>
      <vt:lpstr>The exam circuit</vt:lpstr>
      <vt:lpstr>Exam Corridor</vt:lpstr>
      <vt:lpstr>Step by step </vt:lpstr>
      <vt:lpstr>Marking</vt:lpstr>
      <vt:lpstr>Results</vt:lpstr>
      <vt:lpstr>Tips from recent observation</vt:lpstr>
      <vt:lpstr>More tips</vt:lpstr>
      <vt:lpstr>Questions?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Unwin-Golding</dc:creator>
  <cp:lastModifiedBy>Hannah Gunn</cp:lastModifiedBy>
  <cp:revision>61</cp:revision>
  <dcterms:created xsi:type="dcterms:W3CDTF">2016-02-24T12:17:39Z</dcterms:created>
  <dcterms:modified xsi:type="dcterms:W3CDTF">2019-01-14T12:10:48Z</dcterms:modified>
</cp:coreProperties>
</file>