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3" r:id="rId2"/>
  </p:sldMasterIdLst>
  <p:notesMasterIdLst>
    <p:notesMasterId r:id="rId13"/>
  </p:notesMasterIdLst>
  <p:sldIdLst>
    <p:sldId id="296" r:id="rId3"/>
    <p:sldId id="297" r:id="rId4"/>
    <p:sldId id="298" r:id="rId5"/>
    <p:sldId id="299" r:id="rId6"/>
    <p:sldId id="302" r:id="rId7"/>
    <p:sldId id="300" r:id="rId8"/>
    <p:sldId id="301" r:id="rId9"/>
    <p:sldId id="303" r:id="rId10"/>
    <p:sldId id="304" r:id="rId11"/>
    <p:sldId id="30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89D0"/>
    <a:srgbClr val="009CD5"/>
    <a:srgbClr val="1E427B"/>
    <a:srgbClr val="B79533"/>
    <a:srgbClr val="8C7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85217" autoAdjust="0"/>
  </p:normalViewPr>
  <p:slideViewPr>
    <p:cSldViewPr snapToObjects="1"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8" d="100"/>
          <a:sy n="98" d="100"/>
        </p:scale>
        <p:origin x="-306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9C052-8826-FE4C-8367-E58F791E3815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1620C-5F40-794D-B06C-5BC30FB3EC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125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ll bracket Dark Pink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3200" y="1905000"/>
            <a:ext cx="846362" cy="28940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3429000" cy="3124200"/>
          </a:xfrm>
        </p:spPr>
        <p:txBody>
          <a:bodyPr>
            <a:normAutofit/>
          </a:bodyPr>
          <a:lstStyle>
            <a:lvl1pPr>
              <a:buNone/>
              <a:defRPr sz="140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GB" dirty="0" smtClean="0"/>
              <a:t>Header 2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2057400"/>
            <a:ext cx="3429000" cy="3124200"/>
          </a:xfrm>
        </p:spPr>
        <p:txBody>
          <a:bodyPr>
            <a:normAutofit/>
          </a:bodyPr>
          <a:lstStyle>
            <a:lvl1pPr>
              <a:buNone/>
              <a:defRPr sz="140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GB" dirty="0" smtClean="0"/>
              <a:t>Header 2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81487" y="1066800"/>
            <a:ext cx="7471913" cy="922338"/>
          </a:xfrm>
          <a:prstGeom prst="rect">
            <a:avLst/>
          </a:prstGeom>
        </p:spPr>
        <p:txBody>
          <a:bodyPr vert="horz"/>
          <a:lstStyle>
            <a:lvl1pPr algn="l">
              <a:defRPr sz="4800">
                <a:solidFill>
                  <a:srgbClr val="009CD5"/>
                </a:solidFill>
                <a:latin typeface="Frutiga"/>
                <a:cs typeface="Frutiga"/>
              </a:defRPr>
            </a:lvl1pPr>
          </a:lstStyle>
          <a:p>
            <a:r>
              <a:rPr lang="en-GB" dirty="0" smtClean="0"/>
              <a:t>Header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126397"/>
            <a:ext cx="3429000" cy="2971800"/>
          </a:xfrm>
        </p:spPr>
        <p:txBody>
          <a:bodyPr>
            <a:normAutofit/>
          </a:bodyPr>
          <a:lstStyle>
            <a:lvl1pPr>
              <a:buNone/>
              <a:defRPr sz="1400" baseline="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GB" dirty="0" smtClean="0"/>
              <a:t>Header 2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8"/>
          <p:cNvSpPr>
            <a:spLocks noGrp="1"/>
          </p:cNvSpPr>
          <p:nvPr>
            <p:ph type="title" hasCustomPrompt="1"/>
          </p:nvPr>
        </p:nvSpPr>
        <p:spPr>
          <a:xfrm>
            <a:off x="762000" y="1066800"/>
            <a:ext cx="7471913" cy="922338"/>
          </a:xfrm>
          <a:prstGeom prst="rect">
            <a:avLst/>
          </a:prstGeom>
        </p:spPr>
        <p:txBody>
          <a:bodyPr vert="horz"/>
          <a:lstStyle>
            <a:lvl1pPr algn="l">
              <a:defRPr sz="4800">
                <a:solidFill>
                  <a:srgbClr val="009CD5"/>
                </a:solidFill>
                <a:latin typeface="Frutiga"/>
                <a:cs typeface="Frutiga"/>
              </a:defRPr>
            </a:lvl1pPr>
          </a:lstStyle>
          <a:p>
            <a:r>
              <a:rPr lang="en-GB" dirty="0" smtClean="0"/>
              <a:t>Header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5105400" y="2507397"/>
            <a:ext cx="3124200" cy="259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126397"/>
            <a:ext cx="3429000" cy="2971800"/>
          </a:xfrm>
        </p:spPr>
        <p:txBody>
          <a:bodyPr>
            <a:normAutofit/>
          </a:bodyPr>
          <a:lstStyle>
            <a:lvl1pPr>
              <a:buNone/>
              <a:defRPr sz="1400" baseline="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GB" dirty="0" smtClean="0"/>
              <a:t>Header 2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762000" y="1066800"/>
            <a:ext cx="7471913" cy="922338"/>
          </a:xfrm>
          <a:prstGeom prst="rect">
            <a:avLst/>
          </a:prstGeom>
        </p:spPr>
        <p:txBody>
          <a:bodyPr vert="horz"/>
          <a:lstStyle>
            <a:lvl1pPr algn="l">
              <a:defRPr sz="4800">
                <a:solidFill>
                  <a:srgbClr val="009CD5"/>
                </a:solidFill>
                <a:latin typeface="Frutiga"/>
                <a:cs typeface="Frutiga"/>
              </a:defRPr>
            </a:lvl1pPr>
          </a:lstStyle>
          <a:p>
            <a:r>
              <a:rPr lang="en-GB" dirty="0" smtClean="0"/>
              <a:t>Header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219200"/>
            <a:ext cx="7772400" cy="1143000"/>
          </a:xfrm>
          <a:prstGeom prst="rect">
            <a:avLst/>
          </a:prstGeom>
        </p:spPr>
        <p:txBody>
          <a:bodyPr anchor="t"/>
          <a:lstStyle>
            <a:lvl1pPr algn="l">
              <a:defRPr sz="4800" b="1" cap="none">
                <a:solidFill>
                  <a:srgbClr val="009CD5"/>
                </a:solidFill>
                <a:latin typeface="Frutiga"/>
                <a:cs typeface="Frutiga"/>
              </a:defRPr>
            </a:lvl1pPr>
          </a:lstStyle>
          <a:p>
            <a:r>
              <a:rPr lang="en-GB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143000"/>
            <a:ext cx="7926600" cy="990600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009CD5"/>
                </a:solidFill>
                <a:latin typeface="Frutiga "/>
                <a:cs typeface="Frutiga "/>
              </a:defRPr>
            </a:lvl1pPr>
          </a:lstStyle>
          <a:p>
            <a:r>
              <a:rPr lang="en-GB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3886200" cy="335280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00000"/>
                </a:solidFill>
                <a:latin typeface="FRutiga"/>
                <a:cs typeface="FRutiga"/>
              </a:defRPr>
            </a:lvl1pPr>
            <a:lvl2pPr>
              <a:defRPr sz="1400">
                <a:solidFill>
                  <a:srgbClr val="000000"/>
                </a:solidFill>
                <a:latin typeface="FRutiga"/>
                <a:cs typeface="FRutiga"/>
              </a:defRPr>
            </a:lvl2pPr>
            <a:lvl3pPr>
              <a:defRPr sz="1400">
                <a:solidFill>
                  <a:srgbClr val="000000"/>
                </a:solidFill>
                <a:latin typeface="FRutiga"/>
                <a:cs typeface="FRutiga"/>
              </a:defRPr>
            </a:lvl3pPr>
            <a:lvl4pPr>
              <a:defRPr sz="1400">
                <a:solidFill>
                  <a:srgbClr val="000000"/>
                </a:solidFill>
                <a:latin typeface="FRutiga"/>
                <a:cs typeface="FRutiga"/>
              </a:defRPr>
            </a:lvl4pPr>
            <a:lvl5pPr>
              <a:defRPr sz="1400">
                <a:solidFill>
                  <a:srgbClr val="000000"/>
                </a:solidFill>
                <a:latin typeface="FRutiga"/>
                <a:cs typeface="FRutig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599"/>
            <a:ext cx="3888000" cy="334800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00000"/>
                </a:solidFill>
                <a:latin typeface="FRutiga"/>
                <a:cs typeface="FRutiga"/>
              </a:defRPr>
            </a:lvl1pPr>
            <a:lvl2pPr>
              <a:defRPr sz="1400">
                <a:solidFill>
                  <a:srgbClr val="000000"/>
                </a:solidFill>
                <a:latin typeface="FRutiga"/>
                <a:cs typeface="FRutiga"/>
              </a:defRPr>
            </a:lvl2pPr>
            <a:lvl3pPr>
              <a:defRPr sz="1400">
                <a:solidFill>
                  <a:srgbClr val="000000"/>
                </a:solidFill>
                <a:latin typeface="FRutiga"/>
                <a:cs typeface="FRutiga"/>
              </a:defRPr>
            </a:lvl3pPr>
            <a:lvl4pPr>
              <a:defRPr sz="1400">
                <a:solidFill>
                  <a:srgbClr val="000000"/>
                </a:solidFill>
                <a:latin typeface="FRutiga"/>
                <a:cs typeface="FRutiga"/>
              </a:defRPr>
            </a:lvl4pPr>
            <a:lvl5pPr>
              <a:defRPr sz="1400">
                <a:solidFill>
                  <a:srgbClr val="000000"/>
                </a:solidFill>
                <a:latin typeface="FRutiga"/>
                <a:cs typeface="FRutig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12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5" name="Picture 4" descr="Orange 2 Cover background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HE East of England col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88224" y="5877272"/>
            <a:ext cx="2368296" cy="7604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</a:t>
            </a:r>
            <a:r>
              <a:rPr lang="en-GB" dirty="0" err="1" smtClean="0"/>
              <a:t>leve</a:t>
            </a:r>
            <a:endParaRPr lang="en-GB" dirty="0" smtClean="0"/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0" name="Picture 9" descr="HEE Logo copy.eps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172200" y="278200"/>
            <a:ext cx="2667000" cy="56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457200" y="6031468"/>
            <a:ext cx="1878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1E427B"/>
                </a:solidFill>
                <a:latin typeface="Frutiga"/>
                <a:cs typeface="Frutiga"/>
              </a:rPr>
              <a:t>www.hee.nhs.uk</a:t>
            </a:r>
            <a:endParaRPr lang="en-US" dirty="0"/>
          </a:p>
        </p:txBody>
      </p:sp>
      <p:pic>
        <p:nvPicPr>
          <p:cNvPr id="6" name="Picture 5" descr="PP inner background without.jpg"/>
          <p:cNvPicPr>
            <a:picLocks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9195450" cy="68815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57200" y="6096000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1E427B"/>
                </a:solidFill>
                <a:latin typeface="Frutiga"/>
                <a:cs typeface="Frutiga"/>
              </a:rPr>
              <a:t>www.eoe.hee.nhs.uk</a:t>
            </a:r>
            <a:endParaRPr lang="en-US" dirty="0"/>
          </a:p>
        </p:txBody>
      </p:sp>
      <p:pic>
        <p:nvPicPr>
          <p:cNvPr id="11" name="Picture 10" descr="HE East of England col.jp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588224" y="278200"/>
            <a:ext cx="2368296" cy="7604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8" r:id="rId3"/>
    <p:sldLayoutId id="2147483676" r:id="rId4"/>
    <p:sldLayoutId id="214748367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url?url=http://en.wikipedia.org/wiki/File:Question_mark_(black_on_white).png&amp;rct=j&amp;frm=1&amp;q=&amp;esrc=s&amp;sa=U&amp;ei=BBqoU8bqCsHT7Abt44H4Bg&amp;ved=0CBYQ9QEwAA&amp;usg=AFQjCNGG3LGhe2hVM_CyqpzgzhZWdMzniQ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123rf.com/photo_17714567_social-network-abstract-representation-it-contains-overlay-blend-mode-no-mesh-or-transparencies-soci.htm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2054" y="2132856"/>
            <a:ext cx="54726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do Health Visitors do?</a:t>
            </a:r>
          </a:p>
          <a:p>
            <a:endParaRPr lang="en-GB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Rowena Harvey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Health Visitor Locality Lead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Cambridgeshire &amp; Peterborough Workforce Partnership.</a:t>
            </a:r>
            <a:endParaRPr lang="en-GB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877272"/>
            <a:ext cx="1800200" cy="864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27435" y="1844824"/>
            <a:ext cx="8202488" cy="367886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>
                <a:latin typeface="Calibri" pitchFamily="34" charset="0"/>
                <a:cs typeface="Calibri" pitchFamily="34" charset="0"/>
              </a:rPr>
              <a:t>What does Early Intervention mean in your service/organisation?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alibri" pitchFamily="34" charset="0"/>
                <a:cs typeface="Calibri" pitchFamily="34" charset="0"/>
              </a:rPr>
              <a:t>What could Health Visitors do differently?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alibri" pitchFamily="34" charset="0"/>
                <a:cs typeface="Calibri" pitchFamily="34" charset="0"/>
              </a:rPr>
              <a:t>What could be delivered in a more integrated way?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alibri" pitchFamily="34" charset="0"/>
                <a:cs typeface="Calibri" pitchFamily="34" charset="0"/>
              </a:rPr>
              <a:t>What do you see as the gaps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alibri" pitchFamily="34" charset="0"/>
                <a:cs typeface="Calibri" pitchFamily="34" charset="0"/>
              </a:rPr>
              <a:t>If you could do just one thing to improve services and outcomes for children what would it be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Final Pearl of wisdom.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Points</a:t>
            </a:r>
            <a:endParaRPr lang="en-GB" dirty="0"/>
          </a:p>
        </p:txBody>
      </p:sp>
      <p:pic>
        <p:nvPicPr>
          <p:cNvPr id="1026" name="Picture 2" descr="https://encrypted-tbn3.gstatic.com/images?q=tbn:ANd9GcRohaKZkxVfGIiIBykc21Jmr1spzQ09OuxhV2Qk4am-Gjvmqu0A0ymoZh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7096">
            <a:off x="7337561" y="1202440"/>
            <a:ext cx="1487030" cy="188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31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2000" y="2996951"/>
            <a:ext cx="7914456" cy="2101245"/>
          </a:xfrm>
        </p:spPr>
        <p:txBody>
          <a:bodyPr/>
          <a:lstStyle/>
          <a:p>
            <a:r>
              <a:rPr lang="en-GB" sz="3200" dirty="0" smtClean="0">
                <a:latin typeface="+mj-lt"/>
              </a:rPr>
              <a:t>	The </a:t>
            </a:r>
            <a:r>
              <a:rPr lang="en-GB" sz="3200" dirty="0">
                <a:latin typeface="+mj-lt"/>
              </a:rPr>
              <a:t>health visiting service is a universal </a:t>
            </a:r>
            <a:r>
              <a:rPr lang="en-GB" sz="3200" dirty="0" smtClean="0">
                <a:latin typeface="+mj-lt"/>
              </a:rPr>
              <a:t>early intervention </a:t>
            </a:r>
            <a:r>
              <a:rPr lang="en-GB" sz="3200" dirty="0">
                <a:latin typeface="+mj-lt"/>
              </a:rPr>
              <a:t>and prevention service designed to promote family wellbeing, stability and good physical health.</a:t>
            </a:r>
          </a:p>
          <a:p>
            <a:endParaRPr lang="en-GB" sz="3200" dirty="0">
              <a:latin typeface="+mj-lt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Health </a:t>
            </a:r>
            <a:br>
              <a:rPr lang="en-GB" dirty="0" smtClean="0"/>
            </a:br>
            <a:r>
              <a:rPr lang="en-GB" dirty="0" smtClean="0"/>
              <a:t>Visiting Service? </a:t>
            </a:r>
            <a:endParaRPr lang="en-GB" dirty="0"/>
          </a:p>
        </p:txBody>
      </p:sp>
      <p:pic>
        <p:nvPicPr>
          <p:cNvPr id="4" name="Picture 3" descr="Health Visitors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9792" y="1128758"/>
            <a:ext cx="2606664" cy="173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64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2000" y="2126397"/>
            <a:ext cx="8058472" cy="297180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</a:rPr>
              <a:t>	Qualified Nurses or Midwives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</a:rPr>
              <a:t>	Post registration qualification at Degree or Masters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</a:rPr>
              <a:t>	Specialist Public Health Nursing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</a:rPr>
              <a:t>	Work in a social model of health with a focus on prevention and   health promotion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latin typeface="+mj-lt"/>
              </a:rPr>
              <a:t>	</a:t>
            </a:r>
            <a:r>
              <a:rPr lang="en-GB" sz="2400" dirty="0" smtClean="0">
                <a:latin typeface="+mj-lt"/>
              </a:rPr>
              <a:t>They demonstrate care, compassion, competence, courage, commitment , communication  and make every contact count.</a:t>
            </a:r>
            <a:endParaRPr lang="en-GB" sz="24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Health Visitors?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59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2000" y="2629008"/>
            <a:ext cx="7842448" cy="29718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Calibri" pitchFamily="34" charset="0"/>
                <a:cs typeface="Calibri" pitchFamily="34" charset="0"/>
              </a:rPr>
              <a:t>Search for Health Needs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Calibri" pitchFamily="34" charset="0"/>
                <a:cs typeface="Calibri" pitchFamily="34" charset="0"/>
              </a:rPr>
              <a:t>Stimulate the awareness of Health Needs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Calibri" pitchFamily="34" charset="0"/>
                <a:cs typeface="Calibri" pitchFamily="34" charset="0"/>
              </a:rPr>
              <a:t>Influence policies affecting health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latin typeface="Calibri" pitchFamily="34" charset="0"/>
                <a:cs typeface="Calibri" pitchFamily="34" charset="0"/>
              </a:rPr>
              <a:t>Facilitation of health enhancing activities</a:t>
            </a:r>
            <a:endParaRPr lang="en-GB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842448" cy="922338"/>
          </a:xfrm>
        </p:spPr>
        <p:txBody>
          <a:bodyPr/>
          <a:lstStyle/>
          <a:p>
            <a:r>
              <a:rPr lang="en-GB" dirty="0" smtClean="0"/>
              <a:t>What do Health </a:t>
            </a:r>
            <a:br>
              <a:rPr lang="en-GB" dirty="0" smtClean="0"/>
            </a:br>
            <a:r>
              <a:rPr lang="en-GB" dirty="0" smtClean="0"/>
              <a:t>Visitors do?</a:t>
            </a:r>
            <a:endParaRPr lang="en-GB" dirty="0"/>
          </a:p>
        </p:txBody>
      </p:sp>
      <p:pic>
        <p:nvPicPr>
          <p:cNvPr id="4" name="Picture 3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0166" y="1340768"/>
            <a:ext cx="230425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03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2000" y="2126396"/>
            <a:ext cx="8058472" cy="3462843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Calibri" pitchFamily="34" charset="0"/>
                <a:cs typeface="Calibri" pitchFamily="34" charset="0"/>
              </a:rPr>
              <a:t>	Has </a:t>
            </a:r>
            <a:r>
              <a:rPr lang="en-GB" sz="2800" dirty="0">
                <a:latin typeface="Calibri" pitchFamily="34" charset="0"/>
                <a:cs typeface="Calibri" pitchFamily="34" charset="0"/>
              </a:rPr>
              <a:t>a range of services including some Sure Start services and the services families and communities provide for themselves. Health visitors work to develop these and make sure you know about them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GB" sz="2800" dirty="0" smtClean="0">
                <a:latin typeface="Calibri" pitchFamily="34" charset="0"/>
                <a:cs typeface="Calibri" pitchFamily="34" charset="0"/>
              </a:rPr>
              <a:t>	Building Community Capacity projects are key to delivering this level of the offer.</a:t>
            </a:r>
            <a:endParaRPr lang="en-GB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Community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249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2000" y="2126397"/>
            <a:ext cx="8058472" cy="2971800"/>
          </a:xfrm>
        </p:spPr>
        <p:txBody>
          <a:bodyPr>
            <a:normAutofit fontScale="62500" lnSpcReduction="20000"/>
          </a:bodyPr>
          <a:lstStyle/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GB" sz="3400" dirty="0" smtClean="0">
                <a:latin typeface="+mj-lt"/>
                <a:cs typeface="Calibri" pitchFamily="34" charset="0"/>
              </a:rPr>
              <a:t>Delivery of the Healthy Child Programme to every child pre school age within a defined population.</a:t>
            </a:r>
          </a:p>
          <a:p>
            <a:r>
              <a:rPr lang="en-GB" sz="3400" dirty="0" smtClean="0">
                <a:latin typeface="+mj-lt"/>
                <a:cs typeface="Calibri" pitchFamily="34" charset="0"/>
              </a:rPr>
              <a:t>	5 core contacts: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400" dirty="0" smtClean="0">
                <a:latin typeface="+mj-lt"/>
                <a:cs typeface="Calibri" pitchFamily="34" charset="0"/>
              </a:rPr>
              <a:t>	Antenatal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400" dirty="0" smtClean="0">
                <a:latin typeface="+mj-lt"/>
                <a:cs typeface="Calibri" pitchFamily="34" charset="0"/>
              </a:rPr>
              <a:t>	New Birth Visit by Day 14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400" dirty="0" smtClean="0">
                <a:latin typeface="+mj-lt"/>
                <a:cs typeface="Calibri" pitchFamily="34" charset="0"/>
              </a:rPr>
              <a:t>	6-8 week developmental review and maternal mental health 	assessment.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400" dirty="0" smtClean="0">
                <a:latin typeface="+mj-lt"/>
                <a:cs typeface="Calibri" pitchFamily="34" charset="0"/>
              </a:rPr>
              <a:t>	1 year review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400" dirty="0" smtClean="0">
                <a:latin typeface="+mj-lt"/>
                <a:cs typeface="Calibri" pitchFamily="34" charset="0"/>
              </a:rPr>
              <a:t>	2-2.5 year review</a:t>
            </a:r>
            <a:endParaRPr lang="en-GB" sz="3400" dirty="0">
              <a:latin typeface="+mj-lt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Universal Offer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9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2000" y="2126397"/>
            <a:ext cx="8058472" cy="297180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	Gives parents a rapid response from Health Visiting Teams when specific expert help is needed.</a:t>
            </a:r>
          </a:p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	For Example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	Post Natal Depression,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	Sleepless baby,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	Weaning or answering any concerns about parenting.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	This will be delivered using evidenced based tool such as the Solihull Approach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Universal Plus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72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99592" y="1989138"/>
            <a:ext cx="7697295" cy="297180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Calibri" pitchFamily="34" charset="0"/>
                <a:cs typeface="Calibri" pitchFamily="34" charset="0"/>
              </a:rPr>
              <a:t>	Provides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ongoing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support from Health Visiting Team and a range of local services working together and with parents to deal with more complex issues over a period of time. These include services from Sure Start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Childrens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Centres and other community services including charities.</a:t>
            </a:r>
            <a:endParaRPr lang="en-GB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066800"/>
            <a:ext cx="7471913" cy="922338"/>
          </a:xfrm>
        </p:spPr>
        <p:txBody>
          <a:bodyPr/>
          <a:lstStyle/>
          <a:p>
            <a:r>
              <a:rPr lang="en-GB" dirty="0" smtClean="0"/>
              <a:t>Universal Partnership Plus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017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group discussion : Social network abstract representation  It contains overlay blend mode  No mesh or transparencies Social Communic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867" y="3825716"/>
            <a:ext cx="3054344" cy="179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62000" y="2126397"/>
            <a:ext cx="8130480" cy="29718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Honest , thoughtful and lively discussion.</a:t>
            </a:r>
          </a:p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Think outside the box</a:t>
            </a:r>
          </a:p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Knowledge and skills</a:t>
            </a:r>
          </a:p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Population approach with individual delivery</a:t>
            </a:r>
          </a:p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Public Health principles</a:t>
            </a:r>
          </a:p>
          <a:p>
            <a:endParaRPr lang="en-GB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12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143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PowerPoint Presentation</vt:lpstr>
      <vt:lpstr>What is a Health  Visiting Service? </vt:lpstr>
      <vt:lpstr>Who are Health Visitors?</vt:lpstr>
      <vt:lpstr>What do Health  Visitors do?</vt:lpstr>
      <vt:lpstr>Your Community</vt:lpstr>
      <vt:lpstr>Universal Offer</vt:lpstr>
      <vt:lpstr>Universal Plus</vt:lpstr>
      <vt:lpstr>Universal Partnership Plus</vt:lpstr>
      <vt:lpstr>What next?</vt:lpstr>
      <vt:lpstr>Discussion Points</vt:lpstr>
    </vt:vector>
  </TitlesOfParts>
  <Company>Whatever Design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Lake</dc:creator>
  <cp:lastModifiedBy>IT Department</cp:lastModifiedBy>
  <cp:revision>128</cp:revision>
  <dcterms:created xsi:type="dcterms:W3CDTF">2013-04-09T14:05:23Z</dcterms:created>
  <dcterms:modified xsi:type="dcterms:W3CDTF">2014-07-24T08:13:30Z</dcterms:modified>
</cp:coreProperties>
</file>